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22" r:id="rId4"/>
    <p:sldId id="302" r:id="rId5"/>
    <p:sldId id="323" r:id="rId6"/>
    <p:sldId id="320" r:id="rId7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7347" autoAdjust="0"/>
    <p:restoredTop sz="73180" autoAdjust="0"/>
  </p:normalViewPr>
  <p:slideViewPr>
    <p:cSldViewPr>
      <p:cViewPr varScale="1">
        <p:scale>
          <a:sx n="147" d="100"/>
          <a:sy n="147" d="100"/>
        </p:scale>
        <p:origin x="-966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4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423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 smtClean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711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39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Ante Mihalj</a:t>
            </a:r>
            <a:br>
              <a:rPr lang="hr-HR" sz="2400" dirty="0" smtClean="0"/>
            </a:br>
            <a:r>
              <a:rPr lang="hr-HR" sz="2400" dirty="0" smtClean="0"/>
              <a:t>Josipa Ljubičić</a:t>
            </a:r>
            <a:br>
              <a:rPr lang="hr-HR" sz="2400" dirty="0" smtClean="0"/>
            </a:br>
            <a:r>
              <a:rPr lang="hr-HR" sz="2400" dirty="0" smtClean="0"/>
              <a:t>Hrvoje Novak</a:t>
            </a:r>
            <a:br>
              <a:rPr lang="hr-HR" sz="2400" dirty="0" smtClean="0"/>
            </a:br>
            <a:r>
              <a:rPr lang="hr-HR" sz="2400" dirty="0" smtClean="0"/>
              <a:t>Ivona Sičaja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13.12.2011.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endParaRPr lang="hr-HR" dirty="0" smtClean="0"/>
          </a:p>
          <a:p>
            <a:r>
              <a:rPr lang="en-US" dirty="0" err="1" smtClean="0"/>
              <a:t>Binarni</a:t>
            </a:r>
            <a:r>
              <a:rPr lang="en-US" dirty="0" smtClean="0"/>
              <a:t> </a:t>
            </a:r>
            <a:r>
              <a:rPr lang="en-US" dirty="0" err="1"/>
              <a:t>blok</a:t>
            </a:r>
            <a:r>
              <a:rPr lang="en-US" dirty="0"/>
              <a:t> k</a:t>
            </a:r>
            <a:r>
              <a:rPr lang="hr-HR" dirty="0"/>
              <a:t>ô</a:t>
            </a:r>
            <a:r>
              <a:rPr lang="en-US" dirty="0"/>
              <a:t>d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r-HR" dirty="0"/>
              <a:t>[</a:t>
            </a:r>
            <a:r>
              <a:rPr lang="hr-HR" i="1" dirty="0"/>
              <a:t>n</a:t>
            </a:r>
            <a:r>
              <a:rPr lang="hr-HR" dirty="0"/>
              <a:t>, 2] ima minimalnu Hammingovu udaljenost </a:t>
            </a:r>
            <a:r>
              <a:rPr lang="hr-HR" i="1" dirty="0"/>
              <a:t>d</a:t>
            </a:r>
            <a:r>
              <a:rPr lang="hr-HR" baseline="-25000" dirty="0"/>
              <a:t>min</a:t>
            </a:r>
            <a:r>
              <a:rPr lang="hr-HR" dirty="0"/>
              <a:t>=5. Odredite minimalnu duljinu kodne riječi – </a:t>
            </a:r>
            <a:r>
              <a:rPr lang="hr-HR" i="1" dirty="0"/>
              <a:t>n</a:t>
            </a:r>
            <a:r>
              <a:rPr lang="hr-H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412776"/>
            <a:ext cx="8712968" cy="4784725"/>
          </a:xfrm>
        </p:spPr>
        <p:txBody>
          <a:bodyPr/>
          <a:lstStyle/>
          <a:p>
            <a:r>
              <a:rPr lang="hr-HR" sz="2500" dirty="0" smtClean="0"/>
              <a:t>Blok kod K[</a:t>
            </a:r>
            <a:r>
              <a:rPr lang="hr-HR" sz="2500" i="1" dirty="0" smtClean="0"/>
              <a:t>n</a:t>
            </a:r>
            <a:r>
              <a:rPr lang="hr-HR" sz="2500" dirty="0" smtClean="0"/>
              <a:t>,2] sastoji se od 2</a:t>
            </a:r>
            <a:r>
              <a:rPr lang="hr-HR" sz="2500" baseline="30000" dirty="0" smtClean="0"/>
              <a:t>2</a:t>
            </a:r>
            <a:r>
              <a:rPr lang="hr-HR" sz="2500" dirty="0" smtClean="0"/>
              <a:t>=4 kodne riječi duljine </a:t>
            </a:r>
            <a:r>
              <a:rPr lang="hr-HR" sz="2500" i="1" dirty="0" smtClean="0"/>
              <a:t>n</a:t>
            </a:r>
          </a:p>
          <a:p>
            <a:endParaRPr lang="hr-HR" sz="2500" baseline="30000" dirty="0" smtClean="0"/>
          </a:p>
          <a:p>
            <a:endParaRPr lang="hr-HR" sz="2500" baseline="30000" dirty="0" smtClean="0"/>
          </a:p>
          <a:p>
            <a:r>
              <a:rPr lang="hr-HR" sz="2500" dirty="0" smtClean="0"/>
              <a:t>Hammingova udaljenost </a:t>
            </a:r>
            <a:r>
              <a:rPr lang="hr-HR" sz="2500" i="1" dirty="0" smtClean="0"/>
              <a:t>d</a:t>
            </a:r>
            <a:r>
              <a:rPr lang="hr-HR" sz="2500" dirty="0" smtClean="0"/>
              <a:t> predstavlja broj pozicija na kojima se kodne riječi razlikuju (definira se samo za kodne riječi jednakih duljina)</a:t>
            </a:r>
          </a:p>
          <a:p>
            <a:endParaRPr lang="hr-HR" sz="2500" dirty="0" smtClean="0"/>
          </a:p>
          <a:p>
            <a:endParaRPr lang="hr-HR" sz="2500" dirty="0"/>
          </a:p>
          <a:p>
            <a:r>
              <a:rPr lang="hr-HR" sz="2500" dirty="0" smtClean="0"/>
              <a:t>Minimalna Hammingova udaljenost </a:t>
            </a:r>
            <a:r>
              <a:rPr lang="hr-HR" sz="2500" i="1" dirty="0" smtClean="0"/>
              <a:t>d</a:t>
            </a:r>
            <a:r>
              <a:rPr lang="hr-HR" sz="2500" baseline="-25000" dirty="0" smtClean="0"/>
              <a:t>min</a:t>
            </a:r>
            <a:r>
              <a:rPr lang="hr-HR" sz="2500" dirty="0" smtClean="0"/>
              <a:t>=5 govori nam da se kodne riječi razlikuju na najmanje 5 pozicija</a:t>
            </a:r>
          </a:p>
        </p:txBody>
      </p:sp>
    </p:spTree>
    <p:extLst>
      <p:ext uri="{BB962C8B-B14F-4D97-AF65-F5344CB8AC3E}">
        <p14:creationId xmlns:p14="http://schemas.microsoft.com/office/powerpoint/2010/main" xmlns="" val="37895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412776"/>
            <a:ext cx="8890570" cy="4784725"/>
          </a:xfrm>
        </p:spPr>
        <p:txBody>
          <a:bodyPr/>
          <a:lstStyle/>
          <a:p>
            <a:pPr marL="0" indent="0"/>
            <a:r>
              <a:rPr lang="hr-HR" sz="2400" dirty="0" smtClean="0"/>
              <a:t>Pri rješavanju zadatka koristit ćemo jednadžbu Hammingove međe:</a:t>
            </a:r>
          </a:p>
          <a:p>
            <a:pPr marL="0" indent="0"/>
            <a:endParaRPr lang="hr-HR" sz="2400" dirty="0" smtClean="0"/>
          </a:p>
          <a:p>
            <a:pPr marL="0" indent="0"/>
            <a:endParaRPr lang="hr-HR" sz="2400" dirty="0" smtClean="0"/>
          </a:p>
          <a:p>
            <a:pPr marL="0" indent="0">
              <a:buNone/>
            </a:pPr>
            <a:r>
              <a:rPr lang="hr-HR" sz="2400" dirty="0" smtClean="0"/>
              <a:t>gdje je </a:t>
            </a:r>
            <a:r>
              <a:rPr lang="hr-HR" sz="2400" i="1" dirty="0" smtClean="0"/>
              <a:t>t  </a:t>
            </a:r>
            <a:r>
              <a:rPr lang="hr-HR" sz="2400" dirty="0" smtClean="0"/>
              <a:t>broj pogrešaka koje kod može ispraviti </a:t>
            </a:r>
          </a:p>
          <a:p>
            <a:pPr marL="0" indent="0"/>
            <a:endParaRPr lang="hr-HR" sz="2400" dirty="0" smtClean="0"/>
          </a:p>
          <a:p>
            <a:pPr marL="0" indent="0"/>
            <a:endParaRPr lang="hr-HR" sz="2400" dirty="0" smtClean="0"/>
          </a:p>
          <a:p>
            <a:pPr marL="0" indent="0">
              <a:buNone/>
            </a:pPr>
            <a:endParaRPr lang="hr-HR" sz="2400" dirty="0" smtClean="0"/>
          </a:p>
          <a:p>
            <a:pPr marL="0" indent="0"/>
            <a:r>
              <a:rPr lang="hr-HR" sz="2400" dirty="0" smtClean="0"/>
              <a:t>Odgovarajući –</a:t>
            </a:r>
            <a:r>
              <a:rPr lang="hr-HR" sz="2400" i="1" dirty="0" smtClean="0"/>
              <a:t>n </a:t>
            </a:r>
            <a:r>
              <a:rPr lang="hr-HR" sz="2400" dirty="0" smtClean="0"/>
              <a:t>dobivamo</a:t>
            </a:r>
            <a:r>
              <a:rPr lang="hr-HR" sz="2400" i="1" dirty="0" smtClean="0"/>
              <a:t> </a:t>
            </a:r>
            <a:r>
              <a:rPr lang="hr-HR" sz="2400" dirty="0" smtClean="0"/>
              <a:t>uvrštavanjem različitih vrijednosti za </a:t>
            </a:r>
            <a:r>
              <a:rPr lang="hr-HR" sz="2400" i="1" dirty="0" smtClean="0"/>
              <a:t>n</a:t>
            </a:r>
            <a:r>
              <a:rPr lang="hr-HR" sz="2400" dirty="0" smtClean="0"/>
              <a:t> u jednadžbu</a:t>
            </a:r>
            <a:br>
              <a:rPr lang="hr-HR" sz="2400" dirty="0" smtClean="0"/>
            </a:br>
            <a:endParaRPr lang="hr-HR" sz="2400" dirty="0" smtClean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524240" y="1928802"/>
          <a:ext cx="2143140" cy="1151538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381364" y="3786190"/>
          <a:ext cx="2712340" cy="857256"/>
        </p:xfrm>
        <a:graphic>
          <a:graphicData uri="http://schemas.openxmlformats.org/presentationml/2006/ole">
            <p:oleObj spid="_x0000_s31750" name="Equation" r:id="rId5" imgW="1358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340768"/>
            <a:ext cx="8890570" cy="4831432"/>
          </a:xfrm>
        </p:spPr>
        <p:txBody>
          <a:bodyPr/>
          <a:lstStyle/>
          <a:p>
            <a:r>
              <a:rPr lang="hr-HR" sz="2500" i="1" dirty="0" smtClean="0"/>
              <a:t>n</a:t>
            </a:r>
            <a:r>
              <a:rPr lang="hr-HR" sz="2500" dirty="0" smtClean="0"/>
              <a:t>=8</a:t>
            </a:r>
          </a:p>
          <a:p>
            <a:endParaRPr lang="hr-HR" sz="2500" dirty="0" smtClean="0"/>
          </a:p>
          <a:p>
            <a:endParaRPr lang="hr-HR" sz="2500" dirty="0" smtClean="0"/>
          </a:p>
          <a:p>
            <a:r>
              <a:rPr lang="hr-HR" sz="2500" i="1" dirty="0" smtClean="0"/>
              <a:t>n</a:t>
            </a:r>
            <a:r>
              <a:rPr lang="hr-HR" sz="2500" dirty="0" smtClean="0"/>
              <a:t>=7</a:t>
            </a:r>
          </a:p>
          <a:p>
            <a:endParaRPr lang="hr-HR" sz="2500" dirty="0" smtClean="0"/>
          </a:p>
          <a:p>
            <a:endParaRPr lang="hr-HR" sz="2500" dirty="0" smtClean="0"/>
          </a:p>
          <a:p>
            <a:r>
              <a:rPr lang="hr-HR" sz="2500" i="1" dirty="0" smtClean="0"/>
              <a:t>n</a:t>
            </a:r>
            <a:r>
              <a:rPr lang="hr-HR" sz="2500" dirty="0" smtClean="0"/>
              <a:t>=6</a:t>
            </a:r>
          </a:p>
          <a:p>
            <a:endParaRPr lang="hr-HR" sz="2500" dirty="0" smtClean="0"/>
          </a:p>
          <a:p>
            <a:endParaRPr lang="hr-HR" sz="2500" dirty="0" smtClean="0"/>
          </a:p>
          <a:p>
            <a:r>
              <a:rPr lang="hr-HR" sz="2500" dirty="0" smtClean="0"/>
              <a:t>Zaključujemo da je odgovarajući </a:t>
            </a:r>
            <a:r>
              <a:rPr lang="hr-HR" sz="2500" i="1" dirty="0" smtClean="0"/>
              <a:t>n</a:t>
            </a:r>
            <a:r>
              <a:rPr lang="hr-HR" sz="2500" dirty="0" smtClean="0"/>
              <a:t>=7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040576" y="1857364"/>
          <a:ext cx="2714644" cy="857256"/>
        </p:xfrm>
        <a:graphic>
          <a:graphicData uri="http://schemas.openxmlformats.org/presentationml/2006/ole">
            <p:oleObj spid="_x0000_s32771" name="Equation" r:id="rId3" imgW="1447560" imgH="4572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040576" y="3071810"/>
          <a:ext cx="2714644" cy="857256"/>
        </p:xfrm>
        <a:graphic>
          <a:graphicData uri="http://schemas.openxmlformats.org/presentationml/2006/ole">
            <p:oleObj spid="_x0000_s32772" name="Equation" r:id="rId4" imgW="1447560" imgH="45720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094014" y="4429132"/>
          <a:ext cx="2690832" cy="857256"/>
        </p:xfrm>
        <a:graphic>
          <a:graphicData uri="http://schemas.openxmlformats.org/presentationml/2006/ole">
            <p:oleObj spid="_x0000_s32773" name="Equation" r:id="rId5" imgW="143496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4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endParaRPr lang="hr-HR" sz="2000" dirty="0"/>
          </a:p>
          <a:p>
            <a:endParaRPr lang="hr-HR" sz="2000" dirty="0" smtClean="0"/>
          </a:p>
          <a:p>
            <a:pPr marL="0" indent="0">
              <a:buNone/>
            </a:pPr>
            <a:endParaRPr lang="hr-HR" sz="2000" dirty="0"/>
          </a:p>
          <a:p>
            <a:r>
              <a:rPr lang="hr-HR" sz="3600" dirty="0" smtClean="0"/>
              <a:t>Minimalna duljine kodne riječi n za blok kod K [</a:t>
            </a:r>
            <a:r>
              <a:rPr lang="hr-HR" sz="3600" i="1" dirty="0" smtClean="0"/>
              <a:t>n</a:t>
            </a:r>
            <a:r>
              <a:rPr lang="hr-HR" sz="3600" dirty="0" smtClean="0"/>
              <a:t>,2,5] iznosi </a:t>
            </a:r>
            <a:r>
              <a:rPr lang="hr-HR" sz="3600" i="1" dirty="0" smtClean="0"/>
              <a:t>n</a:t>
            </a:r>
            <a:r>
              <a:rPr lang="hr-HR" sz="3600" dirty="0" smtClean="0"/>
              <a:t>=7.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8243</TotalTime>
  <Words>583</Words>
  <Application>Microsoft Office PowerPoint</Application>
  <PresentationFormat>A4 Paper (210x297 mm)</PresentationFormat>
  <Paragraphs>82</Paragraphs>
  <Slides>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FER-ZTE</vt:lpstr>
      <vt:lpstr>Picture</vt:lpstr>
      <vt:lpstr>Microsoft Equation 3.0</vt:lpstr>
      <vt:lpstr>Equation</vt:lpstr>
      <vt:lpstr>Domaća zadaća iz predmeta “Teorija informacije”  ak. godina 2011./2012.  Studenti podgrupe:  Ante Mihalj Josipa Ljubičić Hrvoje Novak Ivona Sičaja  Datum zadavanja zadatka: 13.12.2011.</vt:lpstr>
      <vt:lpstr>Tekst zadatka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Sičaja</cp:lastModifiedBy>
  <cp:revision>680</cp:revision>
  <cp:lastPrinted>1999-11-21T14:51:04Z</cp:lastPrinted>
  <dcterms:created xsi:type="dcterms:W3CDTF">1999-09-14T12:56:42Z</dcterms:created>
  <dcterms:modified xsi:type="dcterms:W3CDTF">2011-12-19T16:29:27Z</dcterms:modified>
</cp:coreProperties>
</file>