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8" r:id="rId3"/>
    <p:sldId id="302" r:id="rId4"/>
    <p:sldId id="321" r:id="rId5"/>
    <p:sldId id="322" r:id="rId6"/>
    <p:sldId id="323" r:id="rId7"/>
    <p:sldId id="324" r:id="rId8"/>
    <p:sldId id="325" r:id="rId9"/>
    <p:sldId id="327" r:id="rId10"/>
    <p:sldId id="326" r:id="rId11"/>
    <p:sldId id="328" r:id="rId12"/>
    <p:sldId id="329" r:id="rId13"/>
    <p:sldId id="320" r:id="rId14"/>
  </p:sldIdLst>
  <p:sldSz cx="9906000" cy="6858000" type="A4"/>
  <p:notesSz cx="6781800" cy="9926638"/>
  <p:defaultTextStyle>
    <a:defPPr>
      <a:defRPr lang="en-US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azan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A74FE"/>
    <a:srgbClr val="1A06AC"/>
    <a:srgbClr val="0033CC"/>
    <a:srgbClr val="FFFFFF"/>
    <a:srgbClr val="808080"/>
    <a:srgbClr val="660033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7347" autoAdjust="0"/>
    <p:restoredTop sz="73180" autoAdjust="0"/>
  </p:normalViewPr>
  <p:slideViewPr>
    <p:cSldViewPr>
      <p:cViewPr varScale="1">
        <p:scale>
          <a:sx n="91" d="100"/>
          <a:sy n="91" d="100"/>
        </p:scale>
        <p:origin x="-1104" y="-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8" y="-102"/>
      </p:cViewPr>
      <p:guideLst>
        <p:guide orient="horz" pos="3127"/>
        <p:guide pos="213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0-11T11:09:38.489" idx="1">
    <p:pos x="4769" y="3600"/>
    <p:text>Datum zadatka je datum kad ste primili poruku s tekstom zadatka.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746D524-A2C7-4097-ADCF-4AFA4AC83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0088" y="741363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6463"/>
            <a:ext cx="497522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EC7A320-A1CC-46C5-A7CF-0BB8BEE0A7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BB8BE-4960-4B41-8BA7-BEC32C8A862A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439A7-4A6C-44BB-9F72-D9ECE84A5E76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smtClean="0"/>
              <a:t>Teorija informacije je temeljna matematička teorija koja se bavi problemima komunikacije u</a:t>
            </a:r>
          </a:p>
          <a:p>
            <a:r>
              <a:rPr lang="hr-HR" smtClean="0"/>
              <a:t>smislu prijenosa informacije iz jedne točke (izvor) u drugu (odredište), kao što to prikazuje Slika</a:t>
            </a:r>
          </a:p>
          <a:p>
            <a:r>
              <a:rPr lang="hr-HR" smtClean="0"/>
              <a:t>1.1. Općenito, prijenos informacije želimo izvršiti:</a:t>
            </a:r>
          </a:p>
          <a:p>
            <a:r>
              <a:rPr lang="hr-HR" smtClean="0"/>
              <a:t>• što brže,</a:t>
            </a:r>
          </a:p>
          <a:p>
            <a:r>
              <a:rPr lang="hr-HR" smtClean="0"/>
              <a:t>• što točnije,</a:t>
            </a:r>
          </a:p>
          <a:p>
            <a:r>
              <a:rPr lang="hr-HR" smtClean="0"/>
              <a:t>• uz što manje utrošene energije,</a:t>
            </a:r>
          </a:p>
          <a:p>
            <a:r>
              <a:rPr lang="hr-HR" smtClean="0"/>
              <a:t>• usprkos neizbježnim smetnjama u sustavu prijenosa,</a:t>
            </a:r>
          </a:p>
          <a:p>
            <a:r>
              <a:rPr lang="hr-HR" smtClean="0"/>
              <a:t>• te ponekad uz prikrivanje i zaštitu od zlouporabe.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475D7-C5AA-4A36-A702-06B67267B8A0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29698" name="Picture" r:id="rId3" imgW="708104" imgH="1156204" progId="Word.Picture.8">
              <p:embed/>
            </p:oleObj>
          </a:graphicData>
        </a:graphic>
      </p:graphicFrame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48F32-EC0F-4FD2-A8AC-BD7630F49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428D-185F-4450-879B-F6BA23B8B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33F95-F643-4C2C-AABE-BD0F784F2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F6B4-E8F9-42C1-8DFF-92530D963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5D194-CDCF-4C6E-89E1-06B95F3A0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DCD7-0797-4B82-87B7-0B7C8F924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0910-9FF4-4552-9051-A6F241D3D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5ED89-1B26-4739-BF6C-27BFA2764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DE3F-0C33-49F2-BBF9-A88AB113A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D3AA-165F-481C-969B-C83219AA2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420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0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54982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102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026" name="Picture" r:id="rId14" imgW="708104" imgH="1156204" progId="Word.Picture.8">
              <p:embed/>
            </p:oleObj>
          </a:graphicData>
        </a:graphic>
      </p:graphicFrame>
      <p:sp>
        <p:nvSpPr>
          <p:cNvPr id="254984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770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571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Teorija informacije / o predmetu</a:t>
            </a:r>
          </a:p>
        </p:txBody>
      </p:sp>
      <p:sp>
        <p:nvSpPr>
          <p:cNvPr id="254986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388" y="6477000"/>
            <a:ext cx="836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66DA3423-3B20-4470-9FAB-50A8D630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1143000"/>
            <a:ext cx="84201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hr-HR" sz="3200" dirty="0" smtClean="0"/>
              <a:t>Domaća zadaća iz predmeta</a:t>
            </a:r>
            <a:br>
              <a:rPr lang="hr-HR" sz="3200" dirty="0" smtClean="0"/>
            </a:br>
            <a:r>
              <a:rPr lang="hr-HR" sz="3200" dirty="0" smtClean="0"/>
              <a:t>“Teorija informacije”</a:t>
            </a:r>
            <a:r>
              <a:rPr lang="hr-HR" dirty="0" smtClean="0">
                <a:latin typeface="Arial" charset="0"/>
              </a:rPr>
              <a:t/>
            </a:r>
            <a:br>
              <a:rPr lang="hr-HR" dirty="0" smtClean="0">
                <a:latin typeface="Arial" charset="0"/>
              </a:rPr>
            </a:br>
            <a:r>
              <a:rPr lang="hr-HR" sz="2800" dirty="0" smtClean="0"/>
              <a:t/>
            </a:r>
            <a:br>
              <a:rPr lang="hr-HR" sz="2800" dirty="0" smtClean="0"/>
            </a:br>
            <a:r>
              <a:rPr lang="hr-HR" sz="2400" dirty="0" smtClean="0"/>
              <a:t>ak. godina 20</a:t>
            </a:r>
            <a:r>
              <a:rPr lang="hr-HR" sz="2400" dirty="0" smtClean="0">
                <a:latin typeface="Arial" charset="0"/>
              </a:rPr>
              <a:t>11</a:t>
            </a:r>
            <a:r>
              <a:rPr lang="hr-HR" sz="2400" dirty="0" smtClean="0"/>
              <a:t>./2012.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Studenti podgrupe: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Mirko Cerovac</a:t>
            </a:r>
            <a:br>
              <a:rPr lang="hr-HR" sz="2400" dirty="0" smtClean="0"/>
            </a:br>
            <a:r>
              <a:rPr lang="hr-HR" sz="2400" dirty="0" smtClean="0"/>
              <a:t>Kristijan </a:t>
            </a:r>
            <a:r>
              <a:rPr lang="hr-HR" sz="2400" dirty="0" err="1" smtClean="0"/>
              <a:t>Štruml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Marko </a:t>
            </a:r>
            <a:r>
              <a:rPr lang="hr-HR" sz="2400" dirty="0" err="1" smtClean="0"/>
              <a:t>Čorokalo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Mihael Banko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Datum zadavanja zadatka: 13.12.2011.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r-HR" dirty="0" smtClean="0"/>
              <a:t>0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endParaRPr lang="hr-HR" dirty="0" smtClean="0"/>
          </a:p>
          <a:p>
            <a:pPr>
              <a:buNone/>
            </a:pPr>
            <a:r>
              <a:rPr lang="hr-HR" dirty="0" smtClean="0"/>
              <a:t>0          </a:t>
            </a:r>
            <a:r>
              <a:rPr lang="hr-HR" dirty="0" err="1" smtClean="0"/>
              <a:t>0</a:t>
            </a:r>
            <a:r>
              <a:rPr lang="hr-HR" dirty="0" smtClean="0"/>
              <a:t>          1          </a:t>
            </a:r>
            <a:r>
              <a:rPr lang="hr-HR" b="1" dirty="0" err="1" smtClean="0"/>
              <a:t>1</a:t>
            </a:r>
            <a:r>
              <a:rPr lang="hr-HR" dirty="0" smtClean="0"/>
              <a:t>          1          </a:t>
            </a:r>
            <a:r>
              <a:rPr lang="hr-HR" dirty="0" smtClean="0"/>
              <a:t>f           h</a:t>
            </a:r>
          </a:p>
          <a:p>
            <a:pPr>
              <a:buNone/>
            </a:pPr>
            <a:r>
              <a:rPr lang="hr-HR" dirty="0" smtClean="0"/>
              <a:t>0          1          0          </a:t>
            </a:r>
            <a:r>
              <a:rPr lang="hr-HR" b="1" dirty="0" smtClean="0"/>
              <a:t>1</a:t>
            </a:r>
            <a:r>
              <a:rPr lang="hr-HR" dirty="0" smtClean="0"/>
              <a:t>          1          </a:t>
            </a:r>
            <a:r>
              <a:rPr lang="hr-HR" dirty="0" smtClean="0"/>
              <a:t>e          g</a:t>
            </a:r>
          </a:p>
          <a:p>
            <a:pPr>
              <a:buNone/>
            </a:pPr>
            <a:r>
              <a:rPr lang="hr-HR" dirty="0" smtClean="0"/>
              <a:t>0          1          </a:t>
            </a:r>
            <a:r>
              <a:rPr lang="hr-HR" dirty="0" err="1" smtClean="0"/>
              <a:t>1</a:t>
            </a:r>
            <a:r>
              <a:rPr lang="hr-HR" dirty="0" smtClean="0"/>
              <a:t>       </a:t>
            </a:r>
            <a:r>
              <a:rPr lang="hr-HR" dirty="0" smtClean="0"/>
              <a:t>   </a:t>
            </a:r>
            <a:r>
              <a:rPr lang="hr-HR" b="1" dirty="0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r>
              <a:rPr lang="hr-HR" dirty="0" smtClean="0"/>
              <a:t>       (e+f</a:t>
            </a:r>
            <a:r>
              <a:rPr lang="hr-HR" dirty="0" smtClean="0"/>
              <a:t>)    </a:t>
            </a:r>
            <a:r>
              <a:rPr lang="hr-HR" dirty="0" smtClean="0"/>
              <a:t> (</a:t>
            </a:r>
            <a:r>
              <a:rPr lang="hr-HR" dirty="0" smtClean="0"/>
              <a:t>g+h)</a:t>
            </a:r>
          </a:p>
          <a:p>
            <a:pPr>
              <a:buNone/>
            </a:pPr>
            <a:r>
              <a:rPr lang="hr-HR" dirty="0" smtClean="0"/>
              <a:t>1          0          </a:t>
            </a:r>
            <a:r>
              <a:rPr lang="hr-HR" dirty="0" err="1" smtClean="0"/>
              <a:t>0</a:t>
            </a:r>
            <a:r>
              <a:rPr lang="hr-HR" dirty="0" smtClean="0"/>
              <a:t>          1          0          1          </a:t>
            </a:r>
            <a:r>
              <a:rPr lang="hr-HR" dirty="0" err="1" smtClean="0"/>
              <a:t>1</a:t>
            </a:r>
            <a:endParaRPr lang="hr-HR" dirty="0" smtClean="0"/>
          </a:p>
          <a:p>
            <a:pPr>
              <a:buNone/>
            </a:pPr>
            <a:r>
              <a:rPr lang="hr-HR" dirty="0" smtClean="0"/>
              <a:t>1          0          1       </a:t>
            </a:r>
            <a:r>
              <a:rPr lang="hr-HR" dirty="0" smtClean="0"/>
              <a:t>   </a:t>
            </a:r>
            <a:r>
              <a:rPr lang="hr-HR" b="1" dirty="0" smtClean="0"/>
              <a:t>0</a:t>
            </a:r>
            <a:r>
              <a:rPr lang="hr-HR" dirty="0" smtClean="0"/>
              <a:t>          1       </a:t>
            </a:r>
            <a:r>
              <a:rPr lang="hr-HR" dirty="0" smtClean="0"/>
              <a:t>(1+f)     (1+h)</a:t>
            </a:r>
          </a:p>
          <a:p>
            <a:pPr>
              <a:buNone/>
            </a:pPr>
            <a:r>
              <a:rPr lang="hr-HR" dirty="0" smtClean="0"/>
              <a:t>1          </a:t>
            </a:r>
            <a:r>
              <a:rPr lang="hr-HR" dirty="0" err="1" smtClean="0"/>
              <a:t>1</a:t>
            </a:r>
            <a:r>
              <a:rPr lang="hr-HR" dirty="0" smtClean="0"/>
              <a:t>          0        </a:t>
            </a:r>
            <a:r>
              <a:rPr lang="hr-HR" dirty="0" smtClean="0"/>
              <a:t>  </a:t>
            </a:r>
            <a:r>
              <a:rPr lang="hr-HR" b="1" dirty="0" err="1" smtClean="0"/>
              <a:t>0</a:t>
            </a:r>
            <a:r>
              <a:rPr lang="hr-HR" dirty="0" smtClean="0"/>
              <a:t>          1       </a:t>
            </a:r>
            <a:r>
              <a:rPr lang="hr-HR" dirty="0" smtClean="0"/>
              <a:t>(1+e)    (1+g)</a:t>
            </a:r>
          </a:p>
          <a:p>
            <a:pPr>
              <a:buNone/>
            </a:pPr>
            <a:r>
              <a:rPr lang="hr-HR" dirty="0" smtClean="0"/>
              <a:t>1          </a:t>
            </a:r>
            <a:r>
              <a:rPr lang="hr-HR" dirty="0" err="1" smtClean="0"/>
              <a:t>1</a:t>
            </a:r>
            <a:r>
              <a:rPr lang="hr-HR" dirty="0" smtClean="0"/>
              <a:t>          </a:t>
            </a:r>
            <a:r>
              <a:rPr lang="hr-HR" dirty="0" err="1" smtClean="0"/>
              <a:t>1</a:t>
            </a:r>
            <a:r>
              <a:rPr lang="hr-HR" dirty="0" smtClean="0"/>
              <a:t>      </a:t>
            </a:r>
            <a:r>
              <a:rPr lang="hr-HR" dirty="0" smtClean="0"/>
              <a:t>    </a:t>
            </a:r>
            <a:r>
              <a:rPr lang="hr-HR" b="1" dirty="0" err="1" smtClean="0"/>
              <a:t>1</a:t>
            </a:r>
            <a:r>
              <a:rPr lang="hr-HR" dirty="0" smtClean="0"/>
              <a:t>          0     (</a:t>
            </a:r>
            <a:r>
              <a:rPr lang="hr-HR" dirty="0" smtClean="0"/>
              <a:t>1+e+f) </a:t>
            </a:r>
            <a:r>
              <a:rPr lang="hr-HR" dirty="0" smtClean="0"/>
              <a:t>(</a:t>
            </a:r>
            <a:r>
              <a:rPr lang="hr-HR" dirty="0" smtClean="0"/>
              <a:t>1+g+h)</a:t>
            </a:r>
          </a:p>
          <a:p>
            <a:pPr>
              <a:buNone/>
            </a:pPr>
            <a:endParaRPr lang="hr-HR" dirty="0" smtClean="0"/>
          </a:p>
          <a:p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2934" y="214290"/>
            <a:ext cx="1928826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e=1 i f=0</a:t>
            </a:r>
          </a:p>
          <a:p>
            <a:r>
              <a:rPr lang="hr-HR" sz="2800" b="1" dirty="0" smtClean="0">
                <a:solidFill>
                  <a:srgbClr val="FF0000"/>
                </a:solidFill>
              </a:rPr>
              <a:t> g=0 i h=1</a:t>
            </a:r>
            <a:endParaRPr lang="hr-HR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5942" y="357166"/>
            <a:ext cx="1928826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ILI</a:t>
            </a:r>
            <a:endParaRPr lang="hr-HR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8950" y="214290"/>
            <a:ext cx="1928826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e=0 i f=1</a:t>
            </a:r>
          </a:p>
          <a:p>
            <a:r>
              <a:rPr lang="hr-HR" sz="2800" b="1" dirty="0" smtClean="0">
                <a:solidFill>
                  <a:srgbClr val="FF0000"/>
                </a:solidFill>
              </a:rPr>
              <a:t> g=1 i h=0</a:t>
            </a:r>
            <a:endParaRPr lang="hr-HR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8" grpId="0" build="allAtOnce"/>
      <p:bldP spid="9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r-HR" dirty="0" smtClean="0"/>
              <a:t>0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endParaRPr lang="hr-HR" dirty="0" smtClean="0"/>
          </a:p>
          <a:p>
            <a:pPr>
              <a:buNone/>
            </a:pPr>
            <a:r>
              <a:rPr lang="hr-HR" dirty="0" smtClean="0"/>
              <a:t>0          </a:t>
            </a:r>
            <a:r>
              <a:rPr lang="hr-HR" dirty="0" err="1" smtClean="0"/>
              <a:t>0</a:t>
            </a:r>
            <a:r>
              <a:rPr lang="hr-HR" dirty="0" smtClean="0"/>
              <a:t>          1          </a:t>
            </a:r>
            <a:r>
              <a:rPr lang="hr-HR" dirty="0" err="1" smtClean="0"/>
              <a:t>1</a:t>
            </a:r>
            <a:r>
              <a:rPr lang="hr-HR" dirty="0" smtClean="0"/>
              <a:t>          </a:t>
            </a:r>
            <a:r>
              <a:rPr lang="hr-HR" dirty="0" err="1" smtClean="0"/>
              <a:t>1</a:t>
            </a:r>
            <a:r>
              <a:rPr lang="hr-HR" dirty="0" smtClean="0"/>
              <a:t>          </a:t>
            </a:r>
            <a:r>
              <a:rPr lang="hr-HR" b="1" dirty="0" smtClean="0"/>
              <a:t>0</a:t>
            </a:r>
            <a:r>
              <a:rPr lang="hr-HR" dirty="0" smtClean="0"/>
              <a:t>          </a:t>
            </a:r>
            <a:r>
              <a:rPr lang="hr-HR" b="1" dirty="0" smtClean="0"/>
              <a:t>1</a:t>
            </a:r>
            <a:endParaRPr lang="hr-HR" b="1" dirty="0" smtClean="0"/>
          </a:p>
          <a:p>
            <a:pPr>
              <a:buNone/>
            </a:pPr>
            <a:r>
              <a:rPr lang="hr-HR" dirty="0" smtClean="0"/>
              <a:t>0          1          0          </a:t>
            </a:r>
            <a:r>
              <a:rPr lang="hr-HR" dirty="0" smtClean="0"/>
              <a:t>1          </a:t>
            </a:r>
            <a:r>
              <a:rPr lang="hr-HR" dirty="0" err="1" smtClean="0"/>
              <a:t>1</a:t>
            </a:r>
            <a:r>
              <a:rPr lang="hr-HR" dirty="0" smtClean="0"/>
              <a:t>          </a:t>
            </a:r>
            <a:r>
              <a:rPr lang="hr-HR" b="1" dirty="0" err="1" smtClean="0"/>
              <a:t>1</a:t>
            </a:r>
            <a:r>
              <a:rPr lang="hr-HR" dirty="0" smtClean="0"/>
              <a:t>          </a:t>
            </a:r>
            <a:r>
              <a:rPr lang="hr-HR" b="1" dirty="0" smtClean="0"/>
              <a:t>0</a:t>
            </a:r>
            <a:endParaRPr lang="hr-HR" b="1" dirty="0" smtClean="0"/>
          </a:p>
          <a:p>
            <a:pPr>
              <a:buNone/>
            </a:pPr>
            <a:r>
              <a:rPr lang="hr-HR" dirty="0" smtClean="0"/>
              <a:t>0          1          </a:t>
            </a:r>
            <a:r>
              <a:rPr lang="hr-HR" dirty="0" err="1" smtClean="0"/>
              <a:t>1</a:t>
            </a:r>
            <a:r>
              <a:rPr lang="hr-HR" dirty="0" smtClean="0"/>
              <a:t>       </a:t>
            </a:r>
            <a:r>
              <a:rPr lang="hr-HR" dirty="0" smtClean="0"/>
              <a:t>   0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b="1" dirty="0" smtClean="0"/>
              <a:t>1</a:t>
            </a:r>
            <a:r>
              <a:rPr lang="hr-HR" dirty="0" smtClean="0"/>
              <a:t>          </a:t>
            </a:r>
            <a:r>
              <a:rPr lang="hr-HR" b="1" dirty="0" err="1" smtClean="0"/>
              <a:t>1</a:t>
            </a:r>
            <a:endParaRPr lang="hr-HR" b="1" dirty="0" smtClean="0"/>
          </a:p>
          <a:p>
            <a:pPr>
              <a:buNone/>
            </a:pPr>
            <a:r>
              <a:rPr lang="hr-HR" dirty="0" smtClean="0"/>
              <a:t>1          0          </a:t>
            </a:r>
            <a:r>
              <a:rPr lang="hr-HR" dirty="0" err="1" smtClean="0"/>
              <a:t>0</a:t>
            </a:r>
            <a:r>
              <a:rPr lang="hr-HR" dirty="0" smtClean="0"/>
              <a:t>          1          0          1          </a:t>
            </a:r>
            <a:r>
              <a:rPr lang="hr-HR" dirty="0" err="1" smtClean="0"/>
              <a:t>1</a:t>
            </a:r>
            <a:endParaRPr lang="hr-HR" dirty="0" smtClean="0"/>
          </a:p>
          <a:p>
            <a:pPr>
              <a:buNone/>
            </a:pPr>
            <a:r>
              <a:rPr lang="hr-HR" dirty="0" smtClean="0"/>
              <a:t>1          0          1       </a:t>
            </a:r>
            <a:r>
              <a:rPr lang="hr-HR" dirty="0" smtClean="0"/>
              <a:t>   0          1          </a:t>
            </a:r>
            <a:r>
              <a:rPr lang="hr-HR" b="1" dirty="0" err="1" smtClean="0"/>
              <a:t>1</a:t>
            </a:r>
            <a:r>
              <a:rPr lang="hr-HR" dirty="0" smtClean="0"/>
              <a:t>          </a:t>
            </a:r>
            <a:r>
              <a:rPr lang="hr-HR" b="1" dirty="0" smtClean="0"/>
              <a:t>0</a:t>
            </a:r>
            <a:endParaRPr lang="hr-HR" b="1" dirty="0" smtClean="0"/>
          </a:p>
          <a:p>
            <a:pPr>
              <a:buNone/>
            </a:pPr>
            <a:r>
              <a:rPr lang="hr-HR" dirty="0" smtClean="0"/>
              <a:t>1          </a:t>
            </a:r>
            <a:r>
              <a:rPr lang="hr-HR" dirty="0" err="1" smtClean="0"/>
              <a:t>1</a:t>
            </a:r>
            <a:r>
              <a:rPr lang="hr-HR" dirty="0" smtClean="0"/>
              <a:t>          0        </a:t>
            </a:r>
            <a:r>
              <a:rPr lang="hr-HR" dirty="0" smtClean="0"/>
              <a:t>  </a:t>
            </a:r>
            <a:r>
              <a:rPr lang="hr-HR" dirty="0" err="1" smtClean="0"/>
              <a:t>0</a:t>
            </a:r>
            <a:r>
              <a:rPr lang="hr-HR" dirty="0" smtClean="0"/>
              <a:t>          1          </a:t>
            </a:r>
            <a:r>
              <a:rPr lang="hr-HR" b="1" dirty="0" smtClean="0"/>
              <a:t>0</a:t>
            </a:r>
            <a:r>
              <a:rPr lang="hr-HR" dirty="0" smtClean="0"/>
              <a:t>          </a:t>
            </a:r>
            <a:r>
              <a:rPr lang="hr-HR" b="1" dirty="0" smtClean="0"/>
              <a:t>1</a:t>
            </a:r>
            <a:endParaRPr lang="hr-HR" b="1" dirty="0" smtClean="0"/>
          </a:p>
          <a:p>
            <a:pPr>
              <a:buNone/>
            </a:pPr>
            <a:r>
              <a:rPr lang="hr-HR" dirty="0" smtClean="0"/>
              <a:t>1          </a:t>
            </a:r>
            <a:r>
              <a:rPr lang="hr-HR" dirty="0" err="1" smtClean="0"/>
              <a:t>1</a:t>
            </a:r>
            <a:r>
              <a:rPr lang="hr-HR" dirty="0" smtClean="0"/>
              <a:t>          </a:t>
            </a:r>
            <a:r>
              <a:rPr lang="hr-HR" dirty="0" err="1" smtClean="0"/>
              <a:t>1</a:t>
            </a:r>
            <a:r>
              <a:rPr lang="hr-HR" dirty="0" smtClean="0"/>
              <a:t>      </a:t>
            </a:r>
            <a:r>
              <a:rPr lang="hr-HR" dirty="0" smtClean="0"/>
              <a:t>    </a:t>
            </a:r>
            <a:r>
              <a:rPr lang="hr-HR" dirty="0" err="1" smtClean="0"/>
              <a:t>1</a:t>
            </a:r>
            <a:r>
              <a:rPr lang="hr-HR" dirty="0" smtClean="0"/>
              <a:t>          0          </a:t>
            </a:r>
            <a:r>
              <a:rPr lang="hr-HR" b="1" dirty="0" err="1" smtClean="0"/>
              <a:t>0</a:t>
            </a:r>
            <a:r>
              <a:rPr lang="hr-HR" dirty="0" smtClean="0"/>
              <a:t>          </a:t>
            </a:r>
            <a:r>
              <a:rPr lang="hr-HR" b="1" dirty="0" err="1" smtClean="0"/>
              <a:t>0</a:t>
            </a:r>
            <a:endParaRPr lang="hr-HR" b="1" dirty="0" smtClean="0"/>
          </a:p>
          <a:p>
            <a:pPr>
              <a:buNone/>
            </a:pPr>
            <a:endParaRPr lang="hr-HR" dirty="0" smtClean="0"/>
          </a:p>
          <a:p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95942" y="357166"/>
            <a:ext cx="1928826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ILI</a:t>
            </a:r>
            <a:endParaRPr lang="hr-HR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r-HR" dirty="0" smtClean="0"/>
              <a:t>0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endParaRPr lang="hr-HR" dirty="0" smtClean="0"/>
          </a:p>
          <a:p>
            <a:pPr>
              <a:buNone/>
            </a:pPr>
            <a:r>
              <a:rPr lang="hr-HR" dirty="0" smtClean="0"/>
              <a:t>0          </a:t>
            </a:r>
            <a:r>
              <a:rPr lang="hr-HR" dirty="0" err="1" smtClean="0"/>
              <a:t>0</a:t>
            </a:r>
            <a:r>
              <a:rPr lang="hr-HR" dirty="0" smtClean="0"/>
              <a:t>          1          </a:t>
            </a:r>
            <a:r>
              <a:rPr lang="hr-HR" dirty="0" err="1" smtClean="0"/>
              <a:t>1</a:t>
            </a:r>
            <a:r>
              <a:rPr lang="hr-HR" dirty="0" smtClean="0"/>
              <a:t>          </a:t>
            </a:r>
            <a:r>
              <a:rPr lang="hr-HR" dirty="0" err="1" smtClean="0"/>
              <a:t>1</a:t>
            </a:r>
            <a:r>
              <a:rPr lang="hr-HR" dirty="0" smtClean="0"/>
              <a:t>          </a:t>
            </a:r>
            <a:r>
              <a:rPr lang="hr-HR" b="1" dirty="0" err="1" smtClean="0"/>
              <a:t>1</a:t>
            </a:r>
            <a:r>
              <a:rPr lang="hr-HR" dirty="0" smtClean="0"/>
              <a:t>          </a:t>
            </a:r>
            <a:r>
              <a:rPr lang="hr-HR" b="1" dirty="0" smtClean="0"/>
              <a:t>0</a:t>
            </a:r>
            <a:endParaRPr lang="hr-HR" b="1" dirty="0" smtClean="0"/>
          </a:p>
          <a:p>
            <a:pPr>
              <a:buNone/>
            </a:pPr>
            <a:r>
              <a:rPr lang="hr-HR" dirty="0" smtClean="0"/>
              <a:t>0          1          0          </a:t>
            </a:r>
            <a:r>
              <a:rPr lang="hr-HR" dirty="0" smtClean="0"/>
              <a:t>1          </a:t>
            </a:r>
            <a:r>
              <a:rPr lang="hr-HR" dirty="0" err="1" smtClean="0"/>
              <a:t>1</a:t>
            </a:r>
            <a:r>
              <a:rPr lang="hr-HR" dirty="0" smtClean="0"/>
              <a:t>          </a:t>
            </a:r>
            <a:r>
              <a:rPr lang="hr-HR" b="1" dirty="0" smtClean="0"/>
              <a:t>0</a:t>
            </a:r>
            <a:r>
              <a:rPr lang="hr-HR" dirty="0" smtClean="0"/>
              <a:t>          </a:t>
            </a:r>
            <a:r>
              <a:rPr lang="hr-HR" b="1" dirty="0" smtClean="0"/>
              <a:t>1</a:t>
            </a:r>
            <a:endParaRPr lang="hr-HR" b="1" dirty="0" smtClean="0"/>
          </a:p>
          <a:p>
            <a:pPr>
              <a:buNone/>
            </a:pPr>
            <a:r>
              <a:rPr lang="hr-HR" dirty="0" smtClean="0"/>
              <a:t>0          1          </a:t>
            </a:r>
            <a:r>
              <a:rPr lang="hr-HR" dirty="0" err="1" smtClean="0"/>
              <a:t>1</a:t>
            </a:r>
            <a:r>
              <a:rPr lang="hr-HR" dirty="0" smtClean="0"/>
              <a:t>       </a:t>
            </a:r>
            <a:r>
              <a:rPr lang="hr-HR" dirty="0" smtClean="0"/>
              <a:t>   0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b="1" dirty="0" smtClean="0"/>
              <a:t>1</a:t>
            </a:r>
            <a:r>
              <a:rPr lang="hr-HR" dirty="0" smtClean="0"/>
              <a:t>          </a:t>
            </a:r>
            <a:r>
              <a:rPr lang="hr-HR" b="1" dirty="0" err="1" smtClean="0"/>
              <a:t>1</a:t>
            </a:r>
            <a:endParaRPr lang="hr-HR" b="1" dirty="0" smtClean="0"/>
          </a:p>
          <a:p>
            <a:pPr>
              <a:buNone/>
            </a:pPr>
            <a:r>
              <a:rPr lang="hr-HR" dirty="0" smtClean="0"/>
              <a:t>1          0          </a:t>
            </a:r>
            <a:r>
              <a:rPr lang="hr-HR" dirty="0" err="1" smtClean="0"/>
              <a:t>0</a:t>
            </a:r>
            <a:r>
              <a:rPr lang="hr-HR" dirty="0" smtClean="0"/>
              <a:t>          1          0          1          </a:t>
            </a:r>
            <a:r>
              <a:rPr lang="hr-HR" dirty="0" err="1" smtClean="0"/>
              <a:t>1</a:t>
            </a:r>
            <a:endParaRPr lang="hr-HR" dirty="0" smtClean="0"/>
          </a:p>
          <a:p>
            <a:pPr>
              <a:buNone/>
            </a:pPr>
            <a:r>
              <a:rPr lang="hr-HR" dirty="0" smtClean="0"/>
              <a:t>1          0          1       </a:t>
            </a:r>
            <a:r>
              <a:rPr lang="hr-HR" dirty="0" smtClean="0"/>
              <a:t>   0          1          </a:t>
            </a:r>
            <a:r>
              <a:rPr lang="hr-HR" b="1" dirty="0" smtClean="0"/>
              <a:t>0</a:t>
            </a:r>
            <a:r>
              <a:rPr lang="hr-HR" dirty="0" smtClean="0"/>
              <a:t>          </a:t>
            </a:r>
            <a:r>
              <a:rPr lang="hr-HR" b="1" dirty="0" smtClean="0"/>
              <a:t>1</a:t>
            </a:r>
            <a:endParaRPr lang="hr-HR" b="1" dirty="0" smtClean="0"/>
          </a:p>
          <a:p>
            <a:pPr>
              <a:buNone/>
            </a:pPr>
            <a:r>
              <a:rPr lang="hr-HR" dirty="0" smtClean="0"/>
              <a:t>1          </a:t>
            </a:r>
            <a:r>
              <a:rPr lang="hr-HR" dirty="0" err="1" smtClean="0"/>
              <a:t>1</a:t>
            </a:r>
            <a:r>
              <a:rPr lang="hr-HR" dirty="0" smtClean="0"/>
              <a:t>          0        </a:t>
            </a:r>
            <a:r>
              <a:rPr lang="hr-HR" dirty="0" smtClean="0"/>
              <a:t>  </a:t>
            </a:r>
            <a:r>
              <a:rPr lang="hr-HR" dirty="0" err="1" smtClean="0"/>
              <a:t>0</a:t>
            </a:r>
            <a:r>
              <a:rPr lang="hr-HR" dirty="0" smtClean="0"/>
              <a:t>          1          </a:t>
            </a:r>
            <a:r>
              <a:rPr lang="hr-HR" b="1" dirty="0" err="1" smtClean="0"/>
              <a:t>1</a:t>
            </a:r>
            <a:r>
              <a:rPr lang="hr-HR" dirty="0" smtClean="0"/>
              <a:t>          </a:t>
            </a:r>
            <a:r>
              <a:rPr lang="hr-HR" b="1" dirty="0" smtClean="0"/>
              <a:t>0</a:t>
            </a:r>
            <a:endParaRPr lang="hr-HR" b="1" dirty="0" smtClean="0"/>
          </a:p>
          <a:p>
            <a:pPr>
              <a:buNone/>
            </a:pPr>
            <a:r>
              <a:rPr lang="hr-HR" dirty="0" smtClean="0"/>
              <a:t>1          </a:t>
            </a:r>
            <a:r>
              <a:rPr lang="hr-HR" dirty="0" err="1" smtClean="0"/>
              <a:t>1</a:t>
            </a:r>
            <a:r>
              <a:rPr lang="hr-HR" dirty="0" smtClean="0"/>
              <a:t>          </a:t>
            </a:r>
            <a:r>
              <a:rPr lang="hr-HR" dirty="0" err="1" smtClean="0"/>
              <a:t>1</a:t>
            </a:r>
            <a:r>
              <a:rPr lang="hr-HR" dirty="0" smtClean="0"/>
              <a:t>      </a:t>
            </a:r>
            <a:r>
              <a:rPr lang="hr-HR" dirty="0" smtClean="0"/>
              <a:t>    </a:t>
            </a:r>
            <a:r>
              <a:rPr lang="hr-HR" dirty="0" err="1" smtClean="0"/>
              <a:t>1</a:t>
            </a:r>
            <a:r>
              <a:rPr lang="hr-HR" dirty="0" smtClean="0"/>
              <a:t>          0          </a:t>
            </a:r>
            <a:r>
              <a:rPr lang="hr-HR" b="1" dirty="0" err="1" smtClean="0"/>
              <a:t>0</a:t>
            </a:r>
            <a:r>
              <a:rPr lang="hr-HR" dirty="0" smtClean="0"/>
              <a:t>          </a:t>
            </a:r>
            <a:r>
              <a:rPr lang="hr-HR" b="1" dirty="0" err="1" smtClean="0"/>
              <a:t>0</a:t>
            </a:r>
            <a:endParaRPr lang="hr-HR" b="1" dirty="0" smtClean="0"/>
          </a:p>
          <a:p>
            <a:pPr>
              <a:buNone/>
            </a:pPr>
            <a:endParaRPr lang="hr-HR" dirty="0" smtClean="0"/>
          </a:p>
          <a:p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Konačno rješenje zadatka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742950" y="1412875"/>
            <a:ext cx="8420100" cy="4824413"/>
          </a:xfrm>
        </p:spPr>
        <p:txBody>
          <a:bodyPr/>
          <a:lstStyle/>
          <a:p>
            <a:r>
              <a:rPr lang="hr-HR" dirty="0" smtClean="0"/>
              <a:t>dva su moguća rješenja za nepoznate stupce</a:t>
            </a:r>
          </a:p>
          <a:p>
            <a:r>
              <a:rPr lang="hr-HR" dirty="0" smtClean="0"/>
              <a:t>1.) 1 </a:t>
            </a:r>
            <a:r>
              <a:rPr lang="hr-HR" dirty="0" err="1" smtClean="0"/>
              <a:t>1</a:t>
            </a:r>
            <a:r>
              <a:rPr lang="hr-HR" dirty="0" smtClean="0"/>
              <a:t>   </a:t>
            </a:r>
          </a:p>
          <a:p>
            <a:pPr>
              <a:buNone/>
            </a:pPr>
            <a:r>
              <a:rPr lang="hr-HR" dirty="0" smtClean="0"/>
              <a:t>	 </a:t>
            </a:r>
            <a:r>
              <a:rPr lang="hr-HR" dirty="0" smtClean="0"/>
              <a:t>    1 </a:t>
            </a:r>
            <a:r>
              <a:rPr lang="hr-HR" dirty="0" err="1" smtClean="0"/>
              <a:t>1</a:t>
            </a:r>
            <a:endParaRPr lang="hr-HR" dirty="0" smtClean="0"/>
          </a:p>
          <a:p>
            <a:pPr>
              <a:buNone/>
            </a:pPr>
            <a:r>
              <a:rPr lang="hr-HR" dirty="0" smtClean="0"/>
              <a:t> </a:t>
            </a:r>
            <a:r>
              <a:rPr lang="hr-HR" dirty="0" smtClean="0"/>
              <a:t>	 </a:t>
            </a:r>
            <a:r>
              <a:rPr lang="hr-HR" dirty="0" smtClean="0"/>
              <a:t>    </a:t>
            </a:r>
            <a:r>
              <a:rPr lang="hr-HR" dirty="0" smtClean="0"/>
              <a:t>1 0</a:t>
            </a:r>
          </a:p>
          <a:p>
            <a:pPr>
              <a:buNone/>
            </a:pPr>
            <a:r>
              <a:rPr lang="hr-HR" dirty="0" smtClean="0"/>
              <a:t>	</a:t>
            </a:r>
            <a:r>
              <a:rPr lang="hr-HR" dirty="0" smtClean="0"/>
              <a:t>     0 1</a:t>
            </a:r>
          </a:p>
          <a:p>
            <a:r>
              <a:rPr lang="hr-HR" dirty="0" smtClean="0"/>
              <a:t>2.) 1 </a:t>
            </a:r>
            <a:r>
              <a:rPr lang="hr-HR" dirty="0" err="1" smtClean="0"/>
              <a:t>1</a:t>
            </a:r>
            <a:endParaRPr lang="hr-HR" dirty="0" smtClean="0"/>
          </a:p>
          <a:p>
            <a:pPr>
              <a:buNone/>
            </a:pPr>
            <a:r>
              <a:rPr lang="hr-HR" dirty="0" smtClean="0"/>
              <a:t>	</a:t>
            </a:r>
            <a:r>
              <a:rPr lang="hr-HR" dirty="0" smtClean="0"/>
              <a:t>     1 </a:t>
            </a:r>
            <a:r>
              <a:rPr lang="hr-HR" dirty="0" err="1" smtClean="0"/>
              <a:t>1</a:t>
            </a:r>
            <a:endParaRPr lang="hr-HR" dirty="0" smtClean="0"/>
          </a:p>
          <a:p>
            <a:pPr>
              <a:buNone/>
            </a:pPr>
            <a:r>
              <a:rPr lang="hr-HR" dirty="0" smtClean="0"/>
              <a:t>	</a:t>
            </a:r>
            <a:r>
              <a:rPr lang="hr-HR" dirty="0" smtClean="0"/>
              <a:t>     0 1</a:t>
            </a:r>
          </a:p>
          <a:p>
            <a:pPr>
              <a:buNone/>
            </a:pPr>
            <a:r>
              <a:rPr lang="hr-HR" dirty="0" smtClean="0"/>
              <a:t>	     1 0</a:t>
            </a:r>
            <a:endParaRPr lang="hr-HR" dirty="0" smtClean="0"/>
          </a:p>
          <a:p>
            <a:endParaRPr lang="hr-HR" sz="2000" dirty="0" smtClean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22B9D-DF9A-44E8-BD64-2964B6A987DD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496" y="2285992"/>
            <a:ext cx="34385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496" y="4257690"/>
            <a:ext cx="34004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 bwMode="auto">
          <a:xfrm>
            <a:off x="5524504" y="2285992"/>
            <a:ext cx="642942" cy="128588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524504" y="4286256"/>
            <a:ext cx="642942" cy="128588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F0ED8-F0E9-4D5F-A6CC-E8A67083A04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Tekst zadatka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381125"/>
            <a:ext cx="9105900" cy="4833938"/>
          </a:xfrm>
        </p:spPr>
        <p:txBody>
          <a:bodyPr/>
          <a:lstStyle/>
          <a:p>
            <a:r>
              <a:rPr lang="pl-PL" sz="2400" dirty="0" smtClean="0"/>
              <a:t>Dan je binarni blok k</a:t>
            </a:r>
            <a:r>
              <a:rPr lang="hr-HR" sz="2400" dirty="0" smtClean="0"/>
              <a:t>ô</a:t>
            </a:r>
            <a:r>
              <a:rPr lang="pl-PL" sz="2400" dirty="0" smtClean="0"/>
              <a:t>d </a:t>
            </a:r>
            <a:r>
              <a:rPr lang="pl-PL" sz="2400" i="1" dirty="0" smtClean="0"/>
              <a:t>K</a:t>
            </a:r>
            <a:r>
              <a:rPr lang="pl-PL" sz="2400" dirty="0" smtClean="0"/>
              <a:t> </a:t>
            </a:r>
            <a:r>
              <a:rPr lang="hr-HR" sz="2400" dirty="0" smtClean="0"/>
              <a:t>[</a:t>
            </a:r>
            <a:r>
              <a:rPr lang="hr-HR" sz="2400" i="1" dirty="0" smtClean="0"/>
              <a:t>n</a:t>
            </a:r>
            <a:r>
              <a:rPr lang="hr-HR" sz="2400" dirty="0" smtClean="0"/>
              <a:t>, </a:t>
            </a:r>
            <a:r>
              <a:rPr lang="hr-HR" sz="2400" i="1" dirty="0" smtClean="0"/>
              <a:t>k</a:t>
            </a:r>
            <a:r>
              <a:rPr lang="hr-HR" sz="2400" dirty="0" smtClean="0"/>
              <a:t>] = [7, 3] </a:t>
            </a:r>
            <a:r>
              <a:rPr lang="pl-PL" sz="2400" dirty="0" smtClean="0"/>
              <a:t>s matricom provjere pariteta </a:t>
            </a:r>
            <a:r>
              <a:rPr lang="pl-PL" sz="2400" b="1" dirty="0" smtClean="0"/>
              <a:t>H</a:t>
            </a:r>
            <a:r>
              <a:rPr lang="hr-HR" sz="2400" dirty="0" smtClean="0"/>
              <a:t>:</a:t>
            </a:r>
          </a:p>
          <a:p>
            <a:endParaRPr lang="hr-HR" sz="2400" dirty="0" smtClean="0"/>
          </a:p>
          <a:p>
            <a:endParaRPr lang="hr-HR" sz="2400" dirty="0" smtClean="0"/>
          </a:p>
          <a:p>
            <a:endParaRPr lang="hr-HR" sz="2400" dirty="0" smtClean="0"/>
          </a:p>
          <a:p>
            <a:pPr>
              <a:buNone/>
            </a:pPr>
            <a:endParaRPr lang="hr-HR" sz="2400" dirty="0" smtClean="0"/>
          </a:p>
          <a:p>
            <a:pPr lvl="0"/>
            <a:r>
              <a:rPr lang="hr-HR" sz="2400" dirty="0" smtClean="0"/>
              <a:t>Odredite sve moguće vrijednosti dvaju stupaca koji nedostaju u matrici </a:t>
            </a:r>
            <a:r>
              <a:rPr lang="hr-HR" sz="2400" b="1" dirty="0" smtClean="0"/>
              <a:t>H</a:t>
            </a:r>
            <a:r>
              <a:rPr lang="hr-HR" sz="2400" dirty="0" smtClean="0"/>
              <a:t> uzimajući pri tome da kodna riječ [0110011] pripada kodu </a:t>
            </a:r>
            <a:r>
              <a:rPr lang="hr-HR" sz="2400" i="1" dirty="0" smtClean="0"/>
              <a:t>K</a:t>
            </a:r>
            <a:r>
              <a:rPr lang="hr-HR" sz="2400" dirty="0" smtClean="0"/>
              <a:t> i da je minimalna distanca koda 4, </a:t>
            </a:r>
            <a:r>
              <a:rPr lang="hr-HR" sz="2400" dirty="0" err="1" smtClean="0"/>
              <a:t>tj</a:t>
            </a:r>
            <a:r>
              <a:rPr lang="hr-HR" sz="2400" dirty="0" smtClean="0"/>
              <a:t>. </a:t>
            </a:r>
            <a:r>
              <a:rPr lang="hr-HR" sz="2400" i="1" dirty="0" smtClean="0"/>
              <a:t>d</a:t>
            </a:r>
            <a:r>
              <a:rPr lang="hr-HR" sz="2400" dirty="0" smtClean="0"/>
              <a:t>(</a:t>
            </a:r>
            <a:r>
              <a:rPr lang="hr-HR" sz="2400" i="1" dirty="0" smtClean="0"/>
              <a:t>K</a:t>
            </a:r>
            <a:r>
              <a:rPr lang="hr-HR" sz="2400" dirty="0" smtClean="0"/>
              <a:t>) = 4.</a:t>
            </a:r>
          </a:p>
          <a:p>
            <a:endParaRPr lang="hr-HR" sz="24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2802" y="2329267"/>
            <a:ext cx="3000396" cy="145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6FE77-AAE0-44C5-9B85-1C3BE972718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</a:t>
            </a:r>
            <a:r>
              <a:rPr lang="hr-HR" dirty="0" smtClean="0"/>
              <a:t>rješavanja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428750"/>
            <a:ext cx="8420100" cy="4784725"/>
          </a:xfrm>
        </p:spPr>
        <p:txBody>
          <a:bodyPr/>
          <a:lstStyle/>
          <a:p>
            <a:r>
              <a:rPr lang="hr-HR" dirty="0" smtClean="0"/>
              <a:t>Iz uvjeta kodna riječ puta transponirana matrica provjere pariteta </a:t>
            </a:r>
            <a:r>
              <a:rPr lang="hr-HR" dirty="0" smtClean="0"/>
              <a:t>H , određujemo skup mogućih vrijednosti nepoznatih stupaca matrice H</a:t>
            </a:r>
          </a:p>
          <a:p>
            <a:r>
              <a:rPr lang="hr-HR" dirty="0" smtClean="0"/>
              <a:t>c*H = [ 0 0 … </a:t>
            </a:r>
            <a:r>
              <a:rPr lang="hr-HR" dirty="0" err="1" smtClean="0"/>
              <a:t>0</a:t>
            </a:r>
            <a:r>
              <a:rPr lang="hr-HR" dirty="0" smtClean="0"/>
              <a:t> ]</a:t>
            </a:r>
            <a:endParaRPr lang="hr-HR" dirty="0" smtClean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1666852" y="2786058"/>
            <a:ext cx="285752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i="1" dirty="0" smtClean="0"/>
              <a:t>T</a:t>
            </a:r>
            <a:endParaRPr lang="hr-HR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24306" y="1857364"/>
            <a:ext cx="285752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i="1" dirty="0" smtClean="0"/>
              <a:t>T</a:t>
            </a:r>
            <a:endParaRPr lang="hr-HR" b="1" i="1" dirty="0"/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9246" y="3429000"/>
            <a:ext cx="27241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9662" y="4071942"/>
            <a:ext cx="35814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  <p:bldP spid="11" grpId="0" build="allAtOnce"/>
      <p:bldP spid="1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571612"/>
            <a:ext cx="60293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8288" y="4429132"/>
            <a:ext cx="68294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78" y="5100654"/>
            <a:ext cx="20955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Dobijemo sljedeće:</a:t>
            </a:r>
          </a:p>
          <a:p>
            <a:pPr lvl="1"/>
            <a:r>
              <a:rPr lang="hr-HR" dirty="0" smtClean="0"/>
              <a:t>a + b = 0</a:t>
            </a:r>
          </a:p>
          <a:p>
            <a:pPr lvl="1"/>
            <a:r>
              <a:rPr lang="hr-HR" dirty="0" smtClean="0"/>
              <a:t>c + d = 0</a:t>
            </a:r>
          </a:p>
          <a:p>
            <a:pPr lvl="1"/>
            <a:r>
              <a:rPr lang="hr-HR" dirty="0" smtClean="0"/>
              <a:t>e + f + 1 = 0</a:t>
            </a:r>
          </a:p>
          <a:p>
            <a:pPr lvl="1"/>
            <a:r>
              <a:rPr lang="hr-HR" dirty="0" smtClean="0"/>
              <a:t>g + h + 1 = 0</a:t>
            </a:r>
          </a:p>
          <a:p>
            <a:r>
              <a:rPr lang="hr-HR" dirty="0" smtClean="0"/>
              <a:t>a = 0 i b = 0 ILI a = 1 i b = 1</a:t>
            </a:r>
          </a:p>
          <a:p>
            <a:r>
              <a:rPr lang="hr-HR" dirty="0" smtClean="0"/>
              <a:t>c </a:t>
            </a:r>
            <a:r>
              <a:rPr lang="hr-HR" dirty="0" smtClean="0"/>
              <a:t>= 0 i </a:t>
            </a:r>
            <a:r>
              <a:rPr lang="hr-HR" dirty="0" smtClean="0"/>
              <a:t>d </a:t>
            </a:r>
            <a:r>
              <a:rPr lang="hr-HR" dirty="0" smtClean="0"/>
              <a:t>= 0 ILI </a:t>
            </a:r>
            <a:r>
              <a:rPr lang="hr-HR" dirty="0" smtClean="0"/>
              <a:t>c </a:t>
            </a:r>
            <a:r>
              <a:rPr lang="hr-HR" dirty="0" smtClean="0"/>
              <a:t>= 1 i </a:t>
            </a:r>
            <a:r>
              <a:rPr lang="hr-HR" dirty="0" smtClean="0"/>
              <a:t>d = </a:t>
            </a:r>
            <a:r>
              <a:rPr lang="hr-HR" dirty="0" smtClean="0"/>
              <a:t>1</a:t>
            </a:r>
          </a:p>
          <a:p>
            <a:r>
              <a:rPr lang="hr-HR" dirty="0" smtClean="0"/>
              <a:t>e </a:t>
            </a:r>
            <a:r>
              <a:rPr lang="hr-HR" dirty="0" smtClean="0"/>
              <a:t>= 0 i </a:t>
            </a:r>
            <a:r>
              <a:rPr lang="hr-HR" dirty="0" smtClean="0"/>
              <a:t>f </a:t>
            </a:r>
            <a:r>
              <a:rPr lang="hr-HR" dirty="0" smtClean="0"/>
              <a:t>= </a:t>
            </a:r>
            <a:r>
              <a:rPr lang="hr-HR" dirty="0" smtClean="0"/>
              <a:t>1 </a:t>
            </a:r>
            <a:r>
              <a:rPr lang="hr-HR" dirty="0" smtClean="0"/>
              <a:t>ILI </a:t>
            </a:r>
            <a:r>
              <a:rPr lang="hr-HR" dirty="0" smtClean="0"/>
              <a:t>e </a:t>
            </a:r>
            <a:r>
              <a:rPr lang="hr-HR" dirty="0" smtClean="0"/>
              <a:t>= 1 i </a:t>
            </a:r>
            <a:r>
              <a:rPr lang="hr-HR" dirty="0" smtClean="0"/>
              <a:t>f </a:t>
            </a:r>
            <a:r>
              <a:rPr lang="hr-HR" dirty="0" smtClean="0"/>
              <a:t>= </a:t>
            </a:r>
            <a:r>
              <a:rPr lang="hr-HR" dirty="0" smtClean="0"/>
              <a:t>0</a:t>
            </a:r>
          </a:p>
          <a:p>
            <a:r>
              <a:rPr lang="hr-HR" dirty="0" smtClean="0"/>
              <a:t>g </a:t>
            </a:r>
            <a:r>
              <a:rPr lang="hr-HR" dirty="0" smtClean="0"/>
              <a:t>= 0 i </a:t>
            </a:r>
            <a:r>
              <a:rPr lang="hr-HR" dirty="0" smtClean="0"/>
              <a:t>h </a:t>
            </a:r>
            <a:r>
              <a:rPr lang="hr-HR" dirty="0" smtClean="0"/>
              <a:t>= 1 ILI </a:t>
            </a:r>
            <a:r>
              <a:rPr lang="hr-HR" dirty="0" smtClean="0"/>
              <a:t>g </a:t>
            </a:r>
            <a:r>
              <a:rPr lang="hr-HR" dirty="0" smtClean="0"/>
              <a:t>= 1 i </a:t>
            </a:r>
            <a:r>
              <a:rPr lang="hr-HR" dirty="0" smtClean="0"/>
              <a:t>h </a:t>
            </a:r>
            <a:r>
              <a:rPr lang="hr-HR" dirty="0" smtClean="0"/>
              <a:t>= 0</a:t>
            </a:r>
          </a:p>
          <a:p>
            <a:endParaRPr lang="hr-HR" dirty="0" smtClean="0"/>
          </a:p>
          <a:p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H = [ -A | </a:t>
            </a:r>
            <a:r>
              <a:rPr lang="hr-HR" dirty="0" smtClean="0">
                <a:latin typeface="Cambria" pitchFamily="18" charset="0"/>
              </a:rPr>
              <a:t>I</a:t>
            </a:r>
            <a:r>
              <a:rPr lang="hr-HR" dirty="0" smtClean="0"/>
              <a:t> ], iz čega dobijemo matricu A:</a:t>
            </a:r>
          </a:p>
          <a:p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iz čega dobijemo matricu G:</a:t>
            </a:r>
          </a:p>
          <a:p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14578" y="1545860"/>
            <a:ext cx="38096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i="1" dirty="0" smtClean="0"/>
              <a:t>T</a:t>
            </a:r>
            <a:endParaRPr lang="hr-HR" b="1" i="1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9513" y="2428868"/>
            <a:ext cx="24669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8413" y="4205301"/>
            <a:ext cx="48291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428736"/>
            <a:ext cx="8420100" cy="4857784"/>
          </a:xfrm>
        </p:spPr>
        <p:txBody>
          <a:bodyPr/>
          <a:lstStyle/>
          <a:p>
            <a:r>
              <a:rPr lang="hr-HR" dirty="0" smtClean="0"/>
              <a:t>linearnom kombinacijom vektora baze (</a:t>
            </a:r>
            <a:r>
              <a:rPr lang="hr-HR" dirty="0" err="1" smtClean="0"/>
              <a:t>generirajuće</a:t>
            </a:r>
            <a:r>
              <a:rPr lang="hr-HR" dirty="0" smtClean="0"/>
              <a:t> matrice) dobivamo sljedeće kodne riječi:</a:t>
            </a:r>
          </a:p>
          <a:p>
            <a:r>
              <a:rPr lang="hr-HR" sz="2400" dirty="0" smtClean="0"/>
              <a:t>0 </a:t>
            </a:r>
            <a:r>
              <a:rPr lang="hr-HR" sz="2400" dirty="0" err="1" smtClean="0"/>
              <a:t>0</a:t>
            </a:r>
            <a:r>
              <a:rPr lang="hr-HR" sz="2400" dirty="0" smtClean="0"/>
              <a:t> </a:t>
            </a:r>
            <a:r>
              <a:rPr lang="hr-HR" sz="2400" dirty="0" err="1" smtClean="0"/>
              <a:t>0</a:t>
            </a:r>
            <a:r>
              <a:rPr lang="hr-HR" sz="2400" dirty="0" smtClean="0"/>
              <a:t> </a:t>
            </a:r>
            <a:r>
              <a:rPr lang="hr-HR" sz="2400" dirty="0" err="1" smtClean="0"/>
              <a:t>0</a:t>
            </a:r>
            <a:r>
              <a:rPr lang="hr-HR" sz="2400" dirty="0" smtClean="0"/>
              <a:t> </a:t>
            </a:r>
            <a:r>
              <a:rPr lang="hr-HR" sz="2400" dirty="0" err="1" smtClean="0"/>
              <a:t>0</a:t>
            </a:r>
            <a:r>
              <a:rPr lang="hr-HR" sz="2400" dirty="0" smtClean="0"/>
              <a:t> </a:t>
            </a:r>
            <a:r>
              <a:rPr lang="hr-HR" sz="2400" dirty="0" err="1" smtClean="0"/>
              <a:t>0</a:t>
            </a:r>
            <a:r>
              <a:rPr lang="hr-HR" sz="2400" dirty="0" smtClean="0"/>
              <a:t> </a:t>
            </a:r>
            <a:r>
              <a:rPr lang="hr-HR" sz="2400" dirty="0" err="1" smtClean="0"/>
              <a:t>0</a:t>
            </a:r>
            <a:endParaRPr lang="hr-HR" sz="2400" dirty="0" smtClean="0"/>
          </a:p>
          <a:p>
            <a:r>
              <a:rPr lang="hr-HR" sz="2400" dirty="0" smtClean="0"/>
              <a:t>0 </a:t>
            </a:r>
            <a:r>
              <a:rPr lang="hr-HR" sz="2400" dirty="0" err="1" smtClean="0"/>
              <a:t>0</a:t>
            </a:r>
            <a:r>
              <a:rPr lang="hr-HR" sz="2400" dirty="0" smtClean="0"/>
              <a:t> 1 b d f  h</a:t>
            </a:r>
          </a:p>
          <a:p>
            <a:r>
              <a:rPr lang="hr-HR" sz="2400" dirty="0" smtClean="0"/>
              <a:t>0 1 0 a c e g</a:t>
            </a:r>
          </a:p>
          <a:p>
            <a:r>
              <a:rPr lang="hr-HR" sz="2400" dirty="0" smtClean="0"/>
              <a:t>0 1 </a:t>
            </a:r>
            <a:r>
              <a:rPr lang="hr-HR" sz="2400" dirty="0" err="1" smtClean="0"/>
              <a:t>1</a:t>
            </a:r>
            <a:r>
              <a:rPr lang="hr-HR" sz="2400" dirty="0" smtClean="0"/>
              <a:t> (a+b) (c+d) (e+f) (g+h)</a:t>
            </a:r>
          </a:p>
          <a:p>
            <a:r>
              <a:rPr lang="hr-HR" sz="2400" dirty="0" smtClean="0"/>
              <a:t>1 0 </a:t>
            </a:r>
            <a:r>
              <a:rPr lang="hr-HR" sz="2400" dirty="0" err="1" smtClean="0"/>
              <a:t>0</a:t>
            </a:r>
            <a:r>
              <a:rPr lang="hr-HR" sz="2400" dirty="0" smtClean="0"/>
              <a:t> 1 0 1 </a:t>
            </a:r>
            <a:r>
              <a:rPr lang="hr-HR" sz="2400" dirty="0" err="1" smtClean="0"/>
              <a:t>1</a:t>
            </a:r>
            <a:endParaRPr lang="hr-HR" sz="2400" dirty="0" smtClean="0"/>
          </a:p>
          <a:p>
            <a:r>
              <a:rPr lang="hr-HR" sz="2400" dirty="0" smtClean="0"/>
              <a:t>1 0 1 (1+b) d (1+f) (1+h)</a:t>
            </a:r>
          </a:p>
          <a:p>
            <a:r>
              <a:rPr lang="hr-HR" sz="2400" dirty="0" smtClean="0"/>
              <a:t>1 </a:t>
            </a:r>
            <a:r>
              <a:rPr lang="hr-HR" sz="2400" dirty="0" err="1" smtClean="0"/>
              <a:t>1</a:t>
            </a:r>
            <a:r>
              <a:rPr lang="hr-HR" sz="2400" dirty="0" smtClean="0"/>
              <a:t> 0 (1+a) c (1+e) (1+g)</a:t>
            </a:r>
          </a:p>
          <a:p>
            <a:r>
              <a:rPr lang="hr-HR" sz="2400" dirty="0" smtClean="0"/>
              <a:t>1 </a:t>
            </a:r>
            <a:r>
              <a:rPr lang="hr-HR" sz="2400" dirty="0" err="1" smtClean="0"/>
              <a:t>1</a:t>
            </a:r>
            <a:r>
              <a:rPr lang="hr-HR" sz="2400" dirty="0" smtClean="0"/>
              <a:t> </a:t>
            </a:r>
            <a:r>
              <a:rPr lang="hr-HR" sz="2400" dirty="0" err="1" smtClean="0"/>
              <a:t>1</a:t>
            </a:r>
            <a:r>
              <a:rPr lang="hr-HR" sz="2400" dirty="0" smtClean="0"/>
              <a:t> (1+a+b) (c+d) (1+e+f) (1+g+h)</a:t>
            </a:r>
          </a:p>
          <a:p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r-HR" dirty="0" smtClean="0"/>
              <a:t>0          </a:t>
            </a:r>
            <a:r>
              <a:rPr lang="hr-HR" dirty="0" err="1" smtClean="0"/>
              <a:t>0</a:t>
            </a:r>
            <a:r>
              <a:rPr lang="hr-HR" dirty="0" smtClean="0"/>
              <a:t> </a:t>
            </a:r>
            <a:r>
              <a:rPr lang="hr-HR" dirty="0" smtClean="0"/>
              <a:t>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endParaRPr lang="hr-HR" dirty="0" smtClean="0"/>
          </a:p>
          <a:p>
            <a:pPr>
              <a:buNone/>
            </a:pPr>
            <a:r>
              <a:rPr lang="hr-HR" dirty="0" smtClean="0"/>
              <a:t>0 </a:t>
            </a:r>
            <a:r>
              <a:rPr lang="hr-HR" dirty="0" smtClean="0"/>
              <a:t>         </a:t>
            </a:r>
            <a:r>
              <a:rPr lang="hr-HR" dirty="0" err="1" smtClean="0"/>
              <a:t>0</a:t>
            </a:r>
            <a:r>
              <a:rPr lang="hr-HR" dirty="0" smtClean="0"/>
              <a:t>          1          b          d          f           h</a:t>
            </a:r>
            <a:endParaRPr lang="hr-HR" dirty="0" smtClean="0"/>
          </a:p>
          <a:p>
            <a:pPr>
              <a:buNone/>
            </a:pPr>
            <a:r>
              <a:rPr lang="hr-HR" dirty="0" smtClean="0"/>
              <a:t>0</a:t>
            </a:r>
            <a:r>
              <a:rPr lang="hr-HR" dirty="0" smtClean="0"/>
              <a:t> </a:t>
            </a:r>
            <a:r>
              <a:rPr lang="hr-HR" dirty="0" smtClean="0"/>
              <a:t>         1          0          a          c          e          g</a:t>
            </a:r>
            <a:endParaRPr lang="hr-HR" dirty="0" smtClean="0"/>
          </a:p>
          <a:p>
            <a:pPr>
              <a:buNone/>
            </a:pPr>
            <a:r>
              <a:rPr lang="hr-HR" dirty="0" smtClean="0"/>
              <a:t>0 </a:t>
            </a:r>
            <a:r>
              <a:rPr lang="hr-HR" dirty="0" smtClean="0"/>
              <a:t>         1          </a:t>
            </a:r>
            <a:r>
              <a:rPr lang="hr-HR" dirty="0" err="1" smtClean="0"/>
              <a:t>1</a:t>
            </a:r>
            <a:r>
              <a:rPr lang="hr-HR" dirty="0" smtClean="0"/>
              <a:t>       (</a:t>
            </a:r>
            <a:r>
              <a:rPr lang="hr-HR" dirty="0" smtClean="0"/>
              <a:t>a+b) </a:t>
            </a:r>
            <a:r>
              <a:rPr lang="hr-HR" dirty="0" smtClean="0"/>
              <a:t>  (</a:t>
            </a:r>
            <a:r>
              <a:rPr lang="hr-HR" dirty="0" smtClean="0"/>
              <a:t>c+d) </a:t>
            </a:r>
            <a:r>
              <a:rPr lang="hr-HR" dirty="0" smtClean="0"/>
              <a:t>   (</a:t>
            </a:r>
            <a:r>
              <a:rPr lang="hr-HR" dirty="0" smtClean="0"/>
              <a:t>e+f) </a:t>
            </a:r>
            <a:r>
              <a:rPr lang="hr-HR" dirty="0" smtClean="0"/>
              <a:t>    (</a:t>
            </a:r>
            <a:r>
              <a:rPr lang="hr-HR" dirty="0" smtClean="0"/>
              <a:t>g+h)</a:t>
            </a:r>
          </a:p>
          <a:p>
            <a:pPr>
              <a:buNone/>
            </a:pPr>
            <a:r>
              <a:rPr lang="hr-HR" dirty="0" smtClean="0"/>
              <a:t>1 </a:t>
            </a:r>
            <a:r>
              <a:rPr lang="hr-HR" dirty="0" smtClean="0"/>
              <a:t>         0          </a:t>
            </a:r>
            <a:r>
              <a:rPr lang="hr-HR" dirty="0" err="1" smtClean="0"/>
              <a:t>0</a:t>
            </a:r>
            <a:r>
              <a:rPr lang="hr-HR" dirty="0" smtClean="0"/>
              <a:t> </a:t>
            </a:r>
            <a:r>
              <a:rPr lang="hr-HR" dirty="0" smtClean="0"/>
              <a:t>         1          </a:t>
            </a:r>
            <a:r>
              <a:rPr lang="hr-HR" dirty="0" smtClean="0"/>
              <a:t>0 </a:t>
            </a:r>
            <a:r>
              <a:rPr lang="hr-HR" dirty="0" smtClean="0"/>
              <a:t>         1          </a:t>
            </a:r>
            <a:r>
              <a:rPr lang="hr-HR" dirty="0" err="1" smtClean="0"/>
              <a:t>1</a:t>
            </a:r>
            <a:endParaRPr lang="hr-HR" dirty="0" smtClean="0"/>
          </a:p>
          <a:p>
            <a:pPr>
              <a:buNone/>
            </a:pPr>
            <a:r>
              <a:rPr lang="hr-HR" dirty="0" smtClean="0"/>
              <a:t>1 </a:t>
            </a:r>
            <a:r>
              <a:rPr lang="hr-HR" dirty="0" smtClean="0"/>
              <a:t>         0          1       </a:t>
            </a:r>
            <a:r>
              <a:rPr lang="hr-HR" dirty="0" smtClean="0"/>
              <a:t>(1+b) </a:t>
            </a:r>
            <a:r>
              <a:rPr lang="hr-HR" dirty="0" smtClean="0"/>
              <a:t>     d       (</a:t>
            </a:r>
            <a:r>
              <a:rPr lang="hr-HR" dirty="0" smtClean="0"/>
              <a:t>1+f) </a:t>
            </a:r>
            <a:r>
              <a:rPr lang="hr-HR" dirty="0" smtClean="0"/>
              <a:t>    (</a:t>
            </a:r>
            <a:r>
              <a:rPr lang="hr-HR" dirty="0" smtClean="0"/>
              <a:t>1+h)</a:t>
            </a:r>
          </a:p>
          <a:p>
            <a:pPr>
              <a:buNone/>
            </a:pPr>
            <a:r>
              <a:rPr lang="hr-HR" dirty="0" smtClean="0"/>
              <a:t>1 </a:t>
            </a:r>
            <a:r>
              <a:rPr lang="hr-HR" dirty="0" smtClean="0"/>
              <a:t>         </a:t>
            </a:r>
            <a:r>
              <a:rPr lang="hr-HR" dirty="0" err="1" smtClean="0"/>
              <a:t>1</a:t>
            </a:r>
            <a:r>
              <a:rPr lang="hr-HR" dirty="0" smtClean="0"/>
              <a:t>          0       (</a:t>
            </a:r>
            <a:r>
              <a:rPr lang="hr-HR" dirty="0" smtClean="0"/>
              <a:t>1+a) </a:t>
            </a:r>
            <a:r>
              <a:rPr lang="hr-HR" dirty="0" smtClean="0"/>
              <a:t>     c       (</a:t>
            </a:r>
            <a:r>
              <a:rPr lang="hr-HR" dirty="0" smtClean="0"/>
              <a:t>1+e) </a:t>
            </a:r>
            <a:r>
              <a:rPr lang="hr-HR" dirty="0" smtClean="0"/>
              <a:t>   (</a:t>
            </a:r>
            <a:r>
              <a:rPr lang="hr-HR" dirty="0" smtClean="0"/>
              <a:t>1+g)</a:t>
            </a:r>
          </a:p>
          <a:p>
            <a:pPr>
              <a:buNone/>
            </a:pPr>
            <a:r>
              <a:rPr lang="hr-HR" dirty="0" smtClean="0"/>
              <a:t>1          </a:t>
            </a:r>
            <a:r>
              <a:rPr lang="hr-HR" dirty="0" err="1" smtClean="0"/>
              <a:t>1</a:t>
            </a:r>
            <a:r>
              <a:rPr lang="hr-HR" dirty="0" smtClean="0"/>
              <a:t>          </a:t>
            </a:r>
            <a:r>
              <a:rPr lang="hr-HR" dirty="0" err="1" smtClean="0"/>
              <a:t>1</a:t>
            </a:r>
            <a:r>
              <a:rPr lang="hr-HR" dirty="0" smtClean="0"/>
              <a:t>     (</a:t>
            </a:r>
            <a:r>
              <a:rPr lang="hr-HR" dirty="0" smtClean="0"/>
              <a:t>1+a+b) (c+d) </a:t>
            </a:r>
            <a:r>
              <a:rPr lang="hr-HR" dirty="0" smtClean="0"/>
              <a:t>(</a:t>
            </a:r>
            <a:r>
              <a:rPr lang="hr-HR" dirty="0" smtClean="0"/>
              <a:t>1+e+f) </a:t>
            </a:r>
            <a:r>
              <a:rPr lang="hr-HR" dirty="0" smtClean="0"/>
              <a:t> (</a:t>
            </a:r>
            <a:r>
              <a:rPr lang="hr-HR" dirty="0" smtClean="0"/>
              <a:t>1+g+h)</a:t>
            </a:r>
          </a:p>
          <a:p>
            <a:pPr>
              <a:buNone/>
            </a:pP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95942" y="428604"/>
            <a:ext cx="1928826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c=1 i d=1</a:t>
            </a:r>
            <a:endParaRPr lang="hr-HR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r-HR" dirty="0" smtClean="0"/>
              <a:t>0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r>
              <a:rPr lang="hr-HR" dirty="0" smtClean="0"/>
              <a:t>          </a:t>
            </a:r>
            <a:r>
              <a:rPr lang="hr-HR" dirty="0" err="1" smtClean="0"/>
              <a:t>0</a:t>
            </a:r>
            <a:endParaRPr lang="hr-HR" dirty="0" smtClean="0"/>
          </a:p>
          <a:p>
            <a:pPr>
              <a:buNone/>
            </a:pPr>
            <a:r>
              <a:rPr lang="hr-HR" dirty="0" smtClean="0"/>
              <a:t>0          </a:t>
            </a:r>
            <a:r>
              <a:rPr lang="hr-HR" dirty="0" err="1" smtClean="0"/>
              <a:t>0</a:t>
            </a:r>
            <a:r>
              <a:rPr lang="hr-HR" dirty="0" smtClean="0"/>
              <a:t>          1          b          </a:t>
            </a:r>
            <a:r>
              <a:rPr lang="hr-HR" b="1" dirty="0" smtClean="0"/>
              <a:t>1</a:t>
            </a:r>
            <a:r>
              <a:rPr lang="hr-HR" dirty="0" smtClean="0"/>
              <a:t>          </a:t>
            </a:r>
            <a:r>
              <a:rPr lang="hr-HR" dirty="0" smtClean="0"/>
              <a:t>f           h</a:t>
            </a:r>
          </a:p>
          <a:p>
            <a:pPr>
              <a:buNone/>
            </a:pPr>
            <a:r>
              <a:rPr lang="hr-HR" dirty="0" smtClean="0"/>
              <a:t>0          1          0          a          </a:t>
            </a:r>
            <a:r>
              <a:rPr lang="hr-HR" b="1" dirty="0" smtClean="0"/>
              <a:t>1</a:t>
            </a:r>
            <a:r>
              <a:rPr lang="hr-HR" dirty="0" smtClean="0"/>
              <a:t>          </a:t>
            </a:r>
            <a:r>
              <a:rPr lang="hr-HR" dirty="0" smtClean="0"/>
              <a:t>e          g</a:t>
            </a:r>
          </a:p>
          <a:p>
            <a:pPr>
              <a:buNone/>
            </a:pPr>
            <a:r>
              <a:rPr lang="hr-HR" dirty="0" smtClean="0"/>
              <a:t>0          1          </a:t>
            </a:r>
            <a:r>
              <a:rPr lang="hr-HR" dirty="0" err="1" smtClean="0"/>
              <a:t>1</a:t>
            </a:r>
            <a:r>
              <a:rPr lang="hr-HR" dirty="0" smtClean="0"/>
              <a:t>       (a+b)   </a:t>
            </a:r>
            <a:r>
              <a:rPr lang="hr-HR" dirty="0" smtClean="0"/>
              <a:t>  </a:t>
            </a:r>
            <a:r>
              <a:rPr lang="hr-HR" sz="2000" dirty="0" smtClean="0"/>
              <a:t>  </a:t>
            </a:r>
            <a:r>
              <a:rPr lang="hr-HR" b="1" dirty="0" smtClean="0"/>
              <a:t>0</a:t>
            </a:r>
            <a:r>
              <a:rPr lang="hr-HR" dirty="0" smtClean="0"/>
              <a:t>       (e+f</a:t>
            </a:r>
            <a:r>
              <a:rPr lang="hr-HR" dirty="0" smtClean="0"/>
              <a:t>)    </a:t>
            </a:r>
            <a:r>
              <a:rPr lang="hr-HR" dirty="0" smtClean="0"/>
              <a:t> (</a:t>
            </a:r>
            <a:r>
              <a:rPr lang="hr-HR" dirty="0" smtClean="0"/>
              <a:t>g+h)</a:t>
            </a:r>
          </a:p>
          <a:p>
            <a:pPr>
              <a:buNone/>
            </a:pPr>
            <a:r>
              <a:rPr lang="hr-HR" dirty="0" smtClean="0"/>
              <a:t>1          0          </a:t>
            </a:r>
            <a:r>
              <a:rPr lang="hr-HR" dirty="0" err="1" smtClean="0"/>
              <a:t>0</a:t>
            </a:r>
            <a:r>
              <a:rPr lang="hr-HR" dirty="0" smtClean="0"/>
              <a:t>          1          0          1          </a:t>
            </a:r>
            <a:r>
              <a:rPr lang="hr-HR" dirty="0" err="1" smtClean="0"/>
              <a:t>1</a:t>
            </a:r>
            <a:endParaRPr lang="hr-HR" dirty="0" smtClean="0"/>
          </a:p>
          <a:p>
            <a:pPr>
              <a:buNone/>
            </a:pPr>
            <a:r>
              <a:rPr lang="hr-HR" dirty="0" smtClean="0"/>
              <a:t>1          0          1       (1+b)      </a:t>
            </a:r>
            <a:r>
              <a:rPr lang="hr-HR" b="1" dirty="0" smtClean="0"/>
              <a:t>1</a:t>
            </a:r>
            <a:r>
              <a:rPr lang="hr-HR" dirty="0" smtClean="0"/>
              <a:t>       </a:t>
            </a:r>
            <a:r>
              <a:rPr lang="hr-HR" dirty="0" smtClean="0"/>
              <a:t>(1+f)     (1+h)</a:t>
            </a:r>
          </a:p>
          <a:p>
            <a:pPr>
              <a:buNone/>
            </a:pPr>
            <a:r>
              <a:rPr lang="hr-HR" dirty="0" smtClean="0"/>
              <a:t>1          </a:t>
            </a:r>
            <a:r>
              <a:rPr lang="hr-HR" dirty="0" err="1" smtClean="0"/>
              <a:t>1</a:t>
            </a:r>
            <a:r>
              <a:rPr lang="hr-HR" dirty="0" smtClean="0"/>
              <a:t>          0       (1+a)      </a:t>
            </a:r>
            <a:r>
              <a:rPr lang="hr-HR" b="1" dirty="0" smtClean="0"/>
              <a:t>1</a:t>
            </a:r>
            <a:r>
              <a:rPr lang="hr-HR" dirty="0" smtClean="0"/>
              <a:t>       </a:t>
            </a:r>
            <a:r>
              <a:rPr lang="hr-HR" dirty="0" smtClean="0"/>
              <a:t>(1+e)    (1+g)</a:t>
            </a:r>
          </a:p>
          <a:p>
            <a:pPr>
              <a:buNone/>
            </a:pPr>
            <a:r>
              <a:rPr lang="hr-HR" dirty="0" smtClean="0"/>
              <a:t>1          </a:t>
            </a:r>
            <a:r>
              <a:rPr lang="hr-HR" dirty="0" err="1" smtClean="0"/>
              <a:t>1</a:t>
            </a:r>
            <a:r>
              <a:rPr lang="hr-HR" dirty="0" smtClean="0"/>
              <a:t>          </a:t>
            </a:r>
            <a:r>
              <a:rPr lang="hr-HR" dirty="0" err="1" smtClean="0"/>
              <a:t>1</a:t>
            </a:r>
            <a:r>
              <a:rPr lang="hr-HR" dirty="0" smtClean="0"/>
              <a:t>     (1+a+b) </a:t>
            </a:r>
            <a:r>
              <a:rPr lang="hr-HR" dirty="0" smtClean="0"/>
              <a:t>   </a:t>
            </a:r>
            <a:r>
              <a:rPr lang="hr-HR" b="1" dirty="0" smtClean="0"/>
              <a:t>0</a:t>
            </a:r>
            <a:r>
              <a:rPr lang="hr-HR" dirty="0" smtClean="0"/>
              <a:t>     (</a:t>
            </a:r>
            <a:r>
              <a:rPr lang="hr-HR" dirty="0" smtClean="0"/>
              <a:t>1+e+f) </a:t>
            </a:r>
            <a:r>
              <a:rPr lang="hr-HR" dirty="0" smtClean="0"/>
              <a:t>(</a:t>
            </a:r>
            <a:r>
              <a:rPr lang="hr-HR" dirty="0" smtClean="0"/>
              <a:t>1+g+h)</a:t>
            </a:r>
          </a:p>
          <a:p>
            <a:pPr>
              <a:buNone/>
            </a:pPr>
            <a:endParaRPr lang="hr-HR" dirty="0" smtClean="0"/>
          </a:p>
          <a:p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95942" y="428604"/>
            <a:ext cx="1928826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a=1 i b=1</a:t>
            </a:r>
            <a:endParaRPr lang="hr-HR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theme/theme1.xml><?xml version="1.0" encoding="utf-8"?>
<a:theme xmlns:a="http://schemas.openxmlformats.org/drawingml/2006/main" name="FER-ZTE">
  <a:themeElements>
    <a:clrScheme name="FER-Z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ER-ZTE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lnDef>
  </a:objectDefaults>
  <a:extraClrSchemeLst>
    <a:extraClrScheme>
      <a:clrScheme name="FER-Z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-Z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documents\Presentations\FER &amp; ZTE\FER-ZTE.pot</Template>
  <TotalTime>8142</TotalTime>
  <Words>975</Words>
  <Application>Microsoft Office PowerPoint</Application>
  <PresentationFormat>A4 Paper (210x297 mm)</PresentationFormat>
  <Paragraphs>141</Paragraphs>
  <Slides>13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FER-ZTE</vt:lpstr>
      <vt:lpstr>Picture</vt:lpstr>
      <vt:lpstr>Domaća zadaća iz predmeta “Teorija informacije”  ak. godina 2011./2012.  Studenti podgrupe:  Mirko Cerovac Kristijan Štruml Marko Čorokalo Mihael Banko  Datum zadavanja zadatka: 13.12.2011.</vt:lpstr>
      <vt:lpstr>Tekst zadatka</vt:lpstr>
      <vt:lpstr>Postupak rješavanja</vt:lpstr>
      <vt:lpstr>Postupak rješavanja</vt:lpstr>
      <vt:lpstr>Postupak rješavanja</vt:lpstr>
      <vt:lpstr>Postupak rješavanja</vt:lpstr>
      <vt:lpstr>Postupak rješavanja </vt:lpstr>
      <vt:lpstr>Postupak rješavanja</vt:lpstr>
      <vt:lpstr>Postupak rješavanja</vt:lpstr>
      <vt:lpstr>Postupak rješavanja</vt:lpstr>
      <vt:lpstr>Postupak rješavanja</vt:lpstr>
      <vt:lpstr>Postupak rješavanja</vt:lpstr>
      <vt:lpstr>Konačno rješenje zadatka</vt:lpstr>
    </vt:vector>
  </TitlesOfParts>
  <Company>MIRALab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 en sciences de la communication et des medias</dc:title>
  <dc:creator>Igor-Sunday Pandzic</dc:creator>
  <cp:lastModifiedBy>Marko</cp:lastModifiedBy>
  <cp:revision>668</cp:revision>
  <cp:lastPrinted>1999-11-21T14:51:04Z</cp:lastPrinted>
  <dcterms:created xsi:type="dcterms:W3CDTF">1999-09-14T12:56:42Z</dcterms:created>
  <dcterms:modified xsi:type="dcterms:W3CDTF">2011-12-19T14:30:50Z</dcterms:modified>
</cp:coreProperties>
</file>