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1" r:id="rId3"/>
    <p:sldId id="322" r:id="rId4"/>
    <p:sldId id="330" r:id="rId5"/>
    <p:sldId id="331" r:id="rId6"/>
    <p:sldId id="334" r:id="rId7"/>
    <p:sldId id="333" r:id="rId8"/>
    <p:sldId id="332" r:id="rId9"/>
    <p:sldId id="337" r:id="rId10"/>
    <p:sldId id="335" r:id="rId11"/>
    <p:sldId id="336" r:id="rId12"/>
    <p:sldId id="327" r:id="rId13"/>
  </p:sldIdLst>
  <p:sldSz cx="9906000" cy="6858000" type="A4"/>
  <p:notesSz cx="7099300" cy="10234613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A74FE"/>
    <a:srgbClr val="1A06A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 varScale="1">
        <p:scale>
          <a:sx n="76" d="100"/>
          <a:sy n="76" d="100"/>
        </p:scale>
        <p:origin x="1506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224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270" y="0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5175"/>
            <a:ext cx="5546725" cy="3840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579" y="4862791"/>
            <a:ext cx="5208147" cy="4607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673"/>
            <a:ext cx="3076031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l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270" y="9720673"/>
            <a:ext cx="3076030" cy="51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23" tIns="50914" rIns="101823" bIns="50914" numCol="1" anchor="b" anchorCtr="0" compatLnSpc="1">
            <a:prstTxWarp prst="textNoShape">
              <a:avLst/>
            </a:prstTxWarp>
          </a:bodyPr>
          <a:lstStyle>
            <a:lvl1pPr algn="r" defTabSz="1017916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958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8868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10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1338289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11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296585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BB8B19-65C1-490E-A5A0-3DE84B3CC29E}" type="slidenum">
              <a:rPr lang="fr-FR" smtClean="0"/>
              <a:pPr>
                <a:defRPr/>
              </a:pPr>
              <a:t>2</a:t>
            </a:fld>
            <a:endParaRPr lang="fr-FR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  <p:extLst>
      <p:ext uri="{BB962C8B-B14F-4D97-AF65-F5344CB8AC3E}">
        <p14:creationId xmlns:p14="http://schemas.microsoft.com/office/powerpoint/2010/main" val="248754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51685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4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383607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5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110437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6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354277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7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261288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8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2475435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EB6E6C-B6E3-4818-876F-FCDF126DF06D}" type="slidenum">
              <a:rPr lang="fr-FR" smtClean="0"/>
              <a:pPr>
                <a:defRPr/>
              </a:pPr>
              <a:t>9</a:t>
            </a:fld>
            <a:endParaRPr lang="fr-FR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100"/>
              <a:t>Teorija informacije postavlja teoretske osnove za postizanje navedenih ciljeva time što daje</a:t>
            </a:r>
          </a:p>
          <a:p>
            <a:r>
              <a:rPr lang="hr-HR" altLang="zh-CN" sz="1100"/>
              <a:t>definiciju komunikacijskog sustava i mjere za količinu informacije koja protječe kroz taj sustav,</a:t>
            </a:r>
          </a:p>
          <a:p>
            <a:r>
              <a:rPr lang="hr-HR" altLang="zh-CN" sz="1100"/>
              <a:t>te izračunava teoretske granice učinkovitog kodiranja i prijenosa informacije. Konkretnije,</a:t>
            </a:r>
          </a:p>
          <a:p>
            <a:r>
              <a:rPr lang="hr-HR" altLang="zh-CN" sz="1100"/>
              <a:t>jezgreni teoremi daju nam granicu moguće kompresije informacije bez gubitaka, granicu brzine</a:t>
            </a:r>
          </a:p>
          <a:p>
            <a:r>
              <a:rPr lang="hr-HR" altLang="zh-CN" sz="1100"/>
              <a:t>prijenosa informacije kanalom sa ili bez smetnji, te ovisnost moguće brzine prijenosa informacije</a:t>
            </a:r>
          </a:p>
          <a:p>
            <a:r>
              <a:rPr lang="hr-HR" altLang="zh-CN" sz="1100"/>
              <a:t>o odnosu snaga signala i šuma u određenim uvjetima. Teorija informacije se u osnovi bavi</a:t>
            </a:r>
          </a:p>
          <a:p>
            <a:r>
              <a:rPr lang="hr-HR" altLang="zh-CN" sz="1100"/>
              <a:t>prijenosom informacije, no jasno je da kompresija podataka predstavlja važnu osnovu i za</a:t>
            </a:r>
          </a:p>
          <a:p>
            <a:r>
              <a:rPr lang="hr-HR" altLang="zh-CN" sz="1100"/>
              <a:t>pohranu, tj. spremanje podataka.</a:t>
            </a:r>
          </a:p>
          <a:p>
            <a:r>
              <a:rPr lang="hr-HR" altLang="zh-CN" sz="1100"/>
              <a:t>Premda teorija informacije u svojoj osnovi ne daje praktična rješenja za dostizanje granica koje</a:t>
            </a:r>
          </a:p>
          <a:p>
            <a:r>
              <a:rPr lang="hr-HR" altLang="zh-CN" sz="1100"/>
              <a:t>postavlja, postavljene teoretske osnove su neophodan i ključan korak prema praktičnom</a:t>
            </a:r>
          </a:p>
          <a:p>
            <a:r>
              <a:rPr lang="hr-HR" altLang="zh-CN" sz="1100"/>
              <a:t>rješavanju tih problema. Ova knjiga predstavlja uvod ne samo u jezgrena pitanja teorije</a:t>
            </a:r>
          </a:p>
          <a:p>
            <a:r>
              <a:rPr lang="hr-HR" altLang="zh-CN" sz="1100"/>
              <a:t>informacije, nego i u područja koja na ovim osnovama rješavaju probleme komunikacije na</a:t>
            </a:r>
          </a:p>
          <a:p>
            <a:r>
              <a:rPr lang="hr-HR" altLang="zh-CN" sz="1100"/>
              <a:t>praktične načine, a to su prvenstveno učinkovito kodiranje podataka (kompresija), te zaštitno</a:t>
            </a:r>
          </a:p>
          <a:p>
            <a:r>
              <a:rPr lang="hr-HR" altLang="zh-CN" sz="1100"/>
              <a:t>kodiranje podataka (ispravljanje pogrešaka nastalih zbog smetnji).</a:t>
            </a:r>
          </a:p>
          <a:p>
            <a:endParaRPr lang="hr-HR" sz="1100"/>
          </a:p>
        </p:txBody>
      </p:sp>
    </p:spTree>
    <p:extLst>
      <p:ext uri="{BB962C8B-B14F-4D97-AF65-F5344CB8AC3E}">
        <p14:creationId xmlns:p14="http://schemas.microsoft.com/office/powerpoint/2010/main" val="414723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Picture" r:id="rId3" imgW="708104" imgH="1156204" progId="Word.Picture.8">
                  <p:embed/>
                </p:oleObj>
              </mc:Choice>
              <mc:Fallback>
                <p:oleObj name="Picture" r:id="rId3" imgW="708104" imgH="1156204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Picture" r:id="rId14" imgW="708104" imgH="1156204" progId="Word.Picture.8">
                  <p:embed/>
                </p:oleObj>
              </mc:Choice>
              <mc:Fallback>
                <p:oleObj name="Picture" r:id="rId14" imgW="708104" imgH="1156204" progId="Word.Picture.8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525" y="152400"/>
                        <a:ext cx="5603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16</a:t>
            </a:r>
            <a:r>
              <a:rPr lang="hr-HR" sz="2400" dirty="0" smtClean="0"/>
              <a:t>./2017.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 </a:t>
            </a:r>
            <a:r>
              <a:rPr lang="hr-HR" sz="2400" dirty="0" smtClean="0"/>
              <a:t>Ime Prezime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Zadatak </a:t>
            </a:r>
            <a:r>
              <a:rPr lang="hr-HR" sz="2400" dirty="0"/>
              <a:t>1</a:t>
            </a:r>
            <a:r>
              <a:rPr lang="hr-HR" sz="2400" dirty="0" smtClean="0"/>
              <a:t>.33.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19.10.2016.</a:t>
            </a:r>
            <a:br>
              <a:rPr lang="hr-HR" sz="2400" dirty="0" smtClean="0"/>
            </a:b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Računamo entropiju šuma (irelevantnost):</a:t>
            </a:r>
            <a:endParaRPr lang="hr-HR" dirty="0"/>
          </a:p>
        </p:txBody>
      </p:sp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89479"/>
              </p:ext>
            </p:extLst>
          </p:nvPr>
        </p:nvGraphicFramePr>
        <p:xfrm>
          <a:off x="742950" y="2328044"/>
          <a:ext cx="8592422" cy="268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4" imgW="5079960" imgH="1587240" progId="Equation.3">
                  <p:embed/>
                </p:oleObj>
              </mc:Choice>
              <mc:Fallback>
                <p:oleObj name="Equation" r:id="rId4" imgW="5079960" imgH="1587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950" y="2328044"/>
                        <a:ext cx="8592422" cy="268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30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42718"/>
              </p:ext>
            </p:extLst>
          </p:nvPr>
        </p:nvGraphicFramePr>
        <p:xfrm>
          <a:off x="776536" y="1400047"/>
          <a:ext cx="5760640" cy="483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4" imgW="2298600" imgH="1930320" progId="Equation.3">
                  <p:embed/>
                </p:oleObj>
              </mc:Choice>
              <mc:Fallback>
                <p:oleObj name="Equation" r:id="rId4" imgW="2298600" imgH="1930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536" y="1400047"/>
                        <a:ext cx="5760640" cy="483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736885"/>
              </p:ext>
            </p:extLst>
          </p:nvPr>
        </p:nvGraphicFramePr>
        <p:xfrm>
          <a:off x="1568624" y="2348880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name="Equation" r:id="rId6" imgW="495000" imgH="228600" progId="Equation.3">
                  <p:embed/>
                </p:oleObj>
              </mc:Choice>
              <mc:Fallback>
                <p:oleObj name="Equation" r:id="rId6" imgW="49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8624" y="2348880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11013"/>
              </p:ext>
            </p:extLst>
          </p:nvPr>
        </p:nvGraphicFramePr>
        <p:xfrm>
          <a:off x="4044950" y="2348880"/>
          <a:ext cx="495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8" imgW="495000" imgH="228600" progId="Equation.3">
                  <p:embed/>
                </p:oleObj>
              </mc:Choice>
              <mc:Fallback>
                <p:oleObj name="Equation" r:id="rId8" imgW="49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4950" y="2348880"/>
                        <a:ext cx="495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2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Konačno rješenje zadatka</a:t>
            </a:r>
          </a:p>
        </p:txBody>
      </p:sp>
      <p:sp>
        <p:nvSpPr>
          <p:cNvPr id="82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762A2-0BD2-4345-A1AA-16945C3FE626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006232"/>
              </p:ext>
            </p:extLst>
          </p:nvPr>
        </p:nvGraphicFramePr>
        <p:xfrm>
          <a:off x="1140927" y="1772816"/>
          <a:ext cx="6798645" cy="183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7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0927" y="1772816"/>
                        <a:ext cx="6798645" cy="183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1412D9-B42E-4DEE-BBDA-8F9D06118FAE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Tekst zadatka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1381125"/>
            <a:ext cx="9361487" cy="4833938"/>
          </a:xfrm>
        </p:spPr>
        <p:txBody>
          <a:bodyPr/>
          <a:lstStyle/>
          <a:p>
            <a:pPr marL="0" algn="just">
              <a:buFont typeface="Symbol" pitchFamily="18" charset="2"/>
              <a:buNone/>
            </a:pPr>
            <a:r>
              <a:rPr lang="hr-HR" sz="2200" dirty="0" smtClean="0"/>
              <a:t>Dana je diskretna slučajna varijabla </a:t>
            </a:r>
            <a:r>
              <a:rPr lang="hr-HR" sz="2200" i="1" dirty="0" smtClean="0"/>
              <a:t>Z</a:t>
            </a:r>
            <a:r>
              <a:rPr lang="hr-HR" sz="2200" dirty="0" smtClean="0"/>
              <a:t> koja poprima vrijednosti 0 i 1 s vjerojatnostima 1 – </a:t>
            </a:r>
            <a:r>
              <a:rPr lang="hr-HR" sz="2200" i="1" dirty="0" smtClean="0"/>
              <a:t>p</a:t>
            </a:r>
            <a:r>
              <a:rPr lang="hr-HR" sz="2200" dirty="0" smtClean="0"/>
              <a:t> i </a:t>
            </a:r>
            <a:r>
              <a:rPr lang="hr-HR" sz="2200" i="1" dirty="0" smtClean="0"/>
              <a:t>p</a:t>
            </a:r>
            <a:r>
              <a:rPr lang="hr-HR" sz="2200" dirty="0" smtClean="0"/>
              <a:t>, slijedno gledano. Neka slučajna varijabla </a:t>
            </a:r>
            <a:r>
              <a:rPr lang="hr-HR" sz="2200" i="1" dirty="0" smtClean="0"/>
              <a:t>X</a:t>
            </a:r>
            <a:r>
              <a:rPr lang="hr-HR" sz="2200" dirty="0" smtClean="0"/>
              <a:t>, neovisna od </a:t>
            </a:r>
            <a:r>
              <a:rPr lang="hr-HR" sz="2200" i="1" dirty="0" smtClean="0"/>
              <a:t>Z</a:t>
            </a:r>
            <a:r>
              <a:rPr lang="hr-HR" sz="2200" dirty="0" smtClean="0"/>
              <a:t>, poprima vrijednosti 1,2,...,</a:t>
            </a:r>
            <a:r>
              <a:rPr lang="hr-HR" sz="2200" i="1" dirty="0" smtClean="0"/>
              <a:t>n</a:t>
            </a:r>
            <a:r>
              <a:rPr lang="hr-HR" sz="2200" dirty="0" smtClean="0"/>
              <a:t> s vjerojatnostima </a:t>
            </a:r>
            <a:r>
              <a:rPr lang="hr-HR" sz="2200" dirty="0"/>
              <a:t> </a:t>
            </a:r>
            <a:r>
              <a:rPr lang="hr-HR" sz="2200" dirty="0" smtClean="0"/>
              <a:t>                   </a:t>
            </a:r>
            <a:r>
              <a:rPr lang="hr-HR" sz="2200" b="1" i="1" dirty="0" smtClean="0"/>
              <a:t>q</a:t>
            </a:r>
            <a:r>
              <a:rPr lang="hr-HR" sz="2200" dirty="0" smtClean="0"/>
              <a:t> = [</a:t>
            </a:r>
            <a:r>
              <a:rPr lang="hr-HR" sz="2200" i="1" dirty="0" smtClean="0"/>
              <a:t>q</a:t>
            </a:r>
            <a:r>
              <a:rPr lang="hr-HR" sz="2200" baseline="-25000" dirty="0" smtClean="0"/>
              <a:t>1</a:t>
            </a:r>
            <a:r>
              <a:rPr lang="hr-HR" sz="2200" i="1" dirty="0" smtClean="0"/>
              <a:t>,q</a:t>
            </a:r>
            <a:r>
              <a:rPr lang="hr-HR" sz="2200" baseline="-25000" dirty="0" smtClean="0"/>
              <a:t>2</a:t>
            </a:r>
            <a:r>
              <a:rPr lang="hr-HR" sz="2200" i="1" dirty="0" smtClean="0"/>
              <a:t>,...,q</a:t>
            </a:r>
            <a:r>
              <a:rPr lang="hr-HR" sz="2200" i="1" baseline="-25000" dirty="0" smtClean="0"/>
              <a:t>n</a:t>
            </a:r>
            <a:r>
              <a:rPr lang="hr-HR" sz="2200" dirty="0" smtClean="0"/>
              <a:t>] i neka je </a:t>
            </a:r>
            <a:r>
              <a:rPr lang="hr-HR" sz="2200" i="1" dirty="0" smtClean="0"/>
              <a:t>Y </a:t>
            </a:r>
            <a:r>
              <a:rPr lang="hr-HR" sz="2200" dirty="0" smtClean="0"/>
              <a:t>= </a:t>
            </a:r>
            <a:r>
              <a:rPr lang="hr-HR" sz="2200" i="1" dirty="0" smtClean="0"/>
              <a:t>XZ</a:t>
            </a:r>
            <a:r>
              <a:rPr lang="hr-HR" sz="2200" dirty="0" smtClean="0"/>
              <a:t>. Nadalje, neka </a:t>
            </a:r>
            <a:r>
              <a:rPr lang="hr-HR" sz="2200" i="1" dirty="0" smtClean="0"/>
              <a:t>X</a:t>
            </a:r>
            <a:r>
              <a:rPr lang="hr-HR" sz="2200" dirty="0" smtClean="0"/>
              <a:t> i </a:t>
            </a:r>
            <a:r>
              <a:rPr lang="hr-HR" sz="2200" i="1" dirty="0" smtClean="0"/>
              <a:t>Y</a:t>
            </a:r>
            <a:r>
              <a:rPr lang="hr-HR" sz="2200" dirty="0" smtClean="0"/>
              <a:t> predstavljaju ulaz, odnosno izlaz diskretnog bezmemorijskog kanala. Odredite kapacitet danog kanala.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589627"/>
              </p:ext>
            </p:extLst>
          </p:nvPr>
        </p:nvGraphicFramePr>
        <p:xfrm>
          <a:off x="3253256" y="3933056"/>
          <a:ext cx="2573988" cy="124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4" imgW="368280" imgH="177480" progId="Equation.3">
                  <p:embed/>
                </p:oleObj>
              </mc:Choice>
              <mc:Fallback>
                <p:oleObj name="Equation" r:id="rId4" imgW="368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3256" y="3933056"/>
                        <a:ext cx="2573988" cy="124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742950" y="1340768"/>
            <a:ext cx="8420100" cy="4968551"/>
          </a:xfrm>
        </p:spPr>
        <p:txBody>
          <a:bodyPr/>
          <a:lstStyle/>
          <a:p>
            <a:r>
              <a:rPr lang="hr-HR" dirty="0" smtClean="0"/>
              <a:t>Za početak skicirajmo komunikacijski sustav: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944487" y="2374049"/>
            <a:ext cx="8029095" cy="3751146"/>
            <a:chOff x="944487" y="2374049"/>
            <a:chExt cx="8029095" cy="3751146"/>
          </a:xfrm>
        </p:grpSpPr>
        <p:sp>
          <p:nvSpPr>
            <p:cNvPr id="3" name="Rectangle 2"/>
            <p:cNvSpPr/>
            <p:nvPr/>
          </p:nvSpPr>
          <p:spPr bwMode="auto">
            <a:xfrm>
              <a:off x="4448944" y="2821123"/>
              <a:ext cx="1008112" cy="10081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CE" pitchFamily="34" charset="0"/>
                </a:rPr>
                <a:t>XZ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5457056" y="3323970"/>
              <a:ext cx="2160000" cy="12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2276875" y="3338270"/>
              <a:ext cx="2160000" cy="12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Rounded Rectangle 16"/>
            <p:cNvSpPr/>
            <p:nvPr/>
          </p:nvSpPr>
          <p:spPr bwMode="auto">
            <a:xfrm>
              <a:off x="7641194" y="2423870"/>
              <a:ext cx="1332388" cy="1800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 bwMode="auto">
            <a:xfrm>
              <a:off x="944487" y="2374049"/>
              <a:ext cx="1332388" cy="18002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016896" y="4332082"/>
              <a:ext cx="1854206" cy="179311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  <p:cxnSp>
          <p:nvCxnSpPr>
            <p:cNvPr id="25" name="Straight Arrow Connector 24"/>
            <p:cNvCxnSpPr>
              <a:stCxn id="21" idx="0"/>
              <a:endCxn id="3" idx="2"/>
            </p:cNvCxnSpPr>
            <p:nvPr/>
          </p:nvCxnSpPr>
          <p:spPr bwMode="auto">
            <a:xfrm flipV="1">
              <a:off x="4943999" y="3829235"/>
              <a:ext cx="9001" cy="5028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514405"/>
              </p:ext>
            </p:extLst>
          </p:nvPr>
        </p:nvGraphicFramePr>
        <p:xfrm>
          <a:off x="1401131" y="2523870"/>
          <a:ext cx="419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4" name="Equation" r:id="rId4" imgW="419040" imgH="1600200" progId="Equation.3">
                  <p:embed/>
                </p:oleObj>
              </mc:Choice>
              <mc:Fallback>
                <p:oleObj name="Equation" r:id="rId4" imgW="41904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1131" y="2523870"/>
                        <a:ext cx="4191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56418"/>
              </p:ext>
            </p:extLst>
          </p:nvPr>
        </p:nvGraphicFramePr>
        <p:xfrm>
          <a:off x="8091488" y="2544582"/>
          <a:ext cx="431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6" imgW="431640" imgH="1600200" progId="Equation.3">
                  <p:embed/>
                </p:oleObj>
              </mc:Choice>
              <mc:Fallback>
                <p:oleObj name="Equation" r:id="rId6" imgW="431640" imgH="160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1488" y="2544582"/>
                        <a:ext cx="4318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16206"/>
              </p:ext>
            </p:extLst>
          </p:nvPr>
        </p:nvGraphicFramePr>
        <p:xfrm>
          <a:off x="4423299" y="4771438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8" imgW="1041120" imgH="914400" progId="Equation.3">
                  <p:embed/>
                </p:oleObj>
              </mc:Choice>
              <mc:Fallback>
                <p:oleObj name="Equation" r:id="rId8" imgW="1041120" imgH="914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23299" y="4771438"/>
                        <a:ext cx="1041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>
            <a:stCxn id="3" idx="3"/>
          </p:cNvCxnSpPr>
          <p:nvPr/>
        </p:nvCxnSpPr>
        <p:spPr bwMode="auto">
          <a:xfrm flipV="1">
            <a:off x="6349997" y="4003438"/>
            <a:ext cx="1438808" cy="195834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21" idx="0"/>
          </p:cNvCxnSpPr>
          <p:nvPr/>
        </p:nvCxnSpPr>
        <p:spPr bwMode="auto">
          <a:xfrm>
            <a:off x="4695797" y="3541471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42950" y="1340768"/>
            <a:ext cx="8420100" cy="4968551"/>
          </a:xfrm>
        </p:spPr>
        <p:txBody>
          <a:bodyPr/>
          <a:lstStyle/>
          <a:p>
            <a:r>
              <a:rPr lang="hr-HR" dirty="0" smtClean="0"/>
              <a:t>Sada skicirajmo što se događa u komunikacijskom kanalu: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730503" y="2276872"/>
            <a:ext cx="3619494" cy="3844800"/>
            <a:chOff x="2817304" y="1968476"/>
            <a:chExt cx="3619494" cy="38448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7204377"/>
                </p:ext>
              </p:extLst>
            </p:nvPr>
          </p:nvGraphicFramePr>
          <p:xfrm>
            <a:off x="2817304" y="2420888"/>
            <a:ext cx="565398" cy="3392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Equation" r:id="rId4" imgW="266400" imgH="1600200" progId="Equation.3">
                    <p:embed/>
                  </p:oleObj>
                </mc:Choice>
                <mc:Fallback>
                  <p:oleObj name="Equation" r:id="rId4" imgW="266400" imgH="1600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817304" y="2420888"/>
                          <a:ext cx="565398" cy="3392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613836"/>
                </p:ext>
              </p:extLst>
            </p:nvPr>
          </p:nvGraphicFramePr>
          <p:xfrm>
            <a:off x="5849398" y="1968476"/>
            <a:ext cx="587400" cy="384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name="Equation" r:id="rId6" imgW="279360" imgH="1828800" progId="Equation.3">
                    <p:embed/>
                  </p:oleObj>
                </mc:Choice>
                <mc:Fallback>
                  <p:oleObj name="Equation" r:id="rId6" imgW="279360" imgH="1828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849398" y="1968476"/>
                          <a:ext cx="587400" cy="384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 bwMode="auto">
            <a:xfrm>
              <a:off x="3210322" y="5525609"/>
              <a:ext cx="2710800" cy="63631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254878" y="3583519"/>
              <a:ext cx="2722344" cy="5696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3254878" y="2636912"/>
              <a:ext cx="2722344" cy="5696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3254878" y="3110409"/>
              <a:ext cx="2722344" cy="5696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V="1">
              <a:off x="3241414" y="2181734"/>
              <a:ext cx="2735808" cy="442231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3241414" y="2181734"/>
              <a:ext cx="2735808" cy="936384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V="1">
              <a:off x="3227310" y="2181734"/>
              <a:ext cx="2693812" cy="1422328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V="1">
              <a:off x="3268982" y="2181734"/>
              <a:ext cx="2708240" cy="3339462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TextBox 42"/>
          <p:cNvSpPr txBox="1"/>
          <p:nvPr/>
        </p:nvSpPr>
        <p:spPr>
          <a:xfrm rot="18522721">
            <a:off x="3387096" y="4565945"/>
            <a:ext cx="115212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1-</a:t>
            </a:r>
            <a:r>
              <a:rPr lang="hr-HR" b="1" i="1" dirty="0" smtClean="0">
                <a:solidFill>
                  <a:srgbClr val="FF0000"/>
                </a:solidFill>
              </a:rPr>
              <a:t>p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 rot="20529167">
            <a:off x="3204665" y="2983393"/>
            <a:ext cx="115212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1-</a:t>
            </a:r>
            <a:r>
              <a:rPr lang="hr-HR" b="1" i="1" dirty="0" smtClean="0">
                <a:solidFill>
                  <a:srgbClr val="FF0000"/>
                </a:solidFill>
              </a:rPr>
              <a:t>p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9901802">
            <a:off x="3584792" y="3124565"/>
            <a:ext cx="115212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1-</a:t>
            </a:r>
            <a:r>
              <a:rPr lang="hr-HR" b="1" i="1" dirty="0" smtClean="0">
                <a:solidFill>
                  <a:srgbClr val="FF0000"/>
                </a:solidFill>
              </a:rPr>
              <a:t>p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21062720">
            <a:off x="3896325" y="2477183"/>
            <a:ext cx="1152128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</a:rPr>
              <a:t>1-</a:t>
            </a:r>
            <a:r>
              <a:rPr lang="hr-HR" b="1" i="1" dirty="0" smtClean="0">
                <a:solidFill>
                  <a:srgbClr val="FF0000"/>
                </a:solidFill>
              </a:rPr>
              <a:t>p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6345" y="5627360"/>
            <a:ext cx="72008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hr-HR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0117" y="2794416"/>
            <a:ext cx="72008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hr-HR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65859" y="3225294"/>
            <a:ext cx="72008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hr-HR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57397" y="3695013"/>
            <a:ext cx="72008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i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hr-HR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" name="Content Placeholder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63771"/>
              </p:ext>
            </p:extLst>
          </p:nvPr>
        </p:nvGraphicFramePr>
        <p:xfrm>
          <a:off x="723900" y="1915622"/>
          <a:ext cx="84201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" name="Equation" r:id="rId4" imgW="2679480" imgH="203040" progId="Equation.3">
                  <p:embed/>
                </p:oleObj>
              </mc:Choice>
              <mc:Fallback>
                <p:oleObj name="Equation" r:id="rId4" imgW="2679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3900" y="1915622"/>
                        <a:ext cx="8420100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29599"/>
              </p:ext>
            </p:extLst>
          </p:nvPr>
        </p:nvGraphicFramePr>
        <p:xfrm>
          <a:off x="1712640" y="2380326"/>
          <a:ext cx="751706" cy="346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5" name="Equation" r:id="rId6" imgW="495000" imgH="228600" progId="Equation.3">
                  <p:embed/>
                </p:oleObj>
              </mc:Choice>
              <mc:Fallback>
                <p:oleObj name="Equation" r:id="rId6" imgW="495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2640" y="2380326"/>
                        <a:ext cx="751706" cy="346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9152"/>
              </p:ext>
            </p:extLst>
          </p:nvPr>
        </p:nvGraphicFramePr>
        <p:xfrm>
          <a:off x="4875566" y="2349357"/>
          <a:ext cx="499740" cy="408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6" name="Equation" r:id="rId8" imgW="279360" imgH="228600" progId="Equation.3">
                  <p:embed/>
                </p:oleObj>
              </mc:Choice>
              <mc:Fallback>
                <p:oleObj name="Equation" r:id="rId8" imgW="2793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5566" y="2349357"/>
                        <a:ext cx="499740" cy="408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88330"/>
              </p:ext>
            </p:extLst>
          </p:nvPr>
        </p:nvGraphicFramePr>
        <p:xfrm>
          <a:off x="723900" y="2819771"/>
          <a:ext cx="5875080" cy="1370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7" name="Equation" r:id="rId10" imgW="1904760" imgH="444240" progId="Equation.3">
                  <p:embed/>
                </p:oleObj>
              </mc:Choice>
              <mc:Fallback>
                <p:oleObj name="Equation" r:id="rId10" imgW="19047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900" y="2819771"/>
                        <a:ext cx="5875080" cy="1370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8834"/>
              </p:ext>
            </p:extLst>
          </p:nvPr>
        </p:nvGraphicFramePr>
        <p:xfrm>
          <a:off x="723900" y="4239579"/>
          <a:ext cx="7446892" cy="1277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8" name="Equation" r:id="rId12" imgW="2590560" imgH="444240" progId="Equation.3">
                  <p:embed/>
                </p:oleObj>
              </mc:Choice>
              <mc:Fallback>
                <p:oleObj name="Equation" r:id="rId12" imgW="259056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900" y="4239579"/>
                        <a:ext cx="7446892" cy="1277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0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Iz skice komunikacijskog kanala možemo odrediti matricu uvjetnih vjerojatnosti prijelaza izvorišta</a:t>
            </a:r>
            <a:endParaRPr lang="hr-HR" dirty="0"/>
          </a:p>
        </p:txBody>
      </p:sp>
      <p:graphicFrame>
        <p:nvGraphicFramePr>
          <p:cNvPr id="8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75671"/>
              </p:ext>
            </p:extLst>
          </p:nvPr>
        </p:nvGraphicFramePr>
        <p:xfrm>
          <a:off x="1718064" y="2852936"/>
          <a:ext cx="6469872" cy="2565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6" name="Equation" r:id="rId4" imgW="2882880" imgH="1143000" progId="Equation.3">
                  <p:embed/>
                </p:oleObj>
              </mc:Choice>
              <mc:Fallback>
                <p:oleObj name="Equation" r:id="rId4" imgW="2882880" imgH="1143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8064" y="2852936"/>
                        <a:ext cx="6469872" cy="2565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9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Sada pomoću matrice uvjetnih vjerojatnosti dobijemo matricu združenih vjerojatnosti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999669"/>
              </p:ext>
            </p:extLst>
          </p:nvPr>
        </p:nvGraphicFramePr>
        <p:xfrm>
          <a:off x="4495800" y="33194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5800" y="3319463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947656"/>
              </p:ext>
            </p:extLst>
          </p:nvPr>
        </p:nvGraphicFramePr>
        <p:xfrm>
          <a:off x="372248" y="2835049"/>
          <a:ext cx="9161504" cy="202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6" imgW="5283000" imgH="1168200" progId="Equation.3">
                  <p:embed/>
                </p:oleObj>
              </mc:Choice>
              <mc:Fallback>
                <p:oleObj name="Equation" r:id="rId6" imgW="5283000" imgH="116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248" y="2835049"/>
                        <a:ext cx="9161504" cy="2026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42950" y="1340768"/>
            <a:ext cx="8420100" cy="4968551"/>
          </a:xfrm>
        </p:spPr>
        <p:txBody>
          <a:bodyPr/>
          <a:lstStyle/>
          <a:p>
            <a:r>
              <a:rPr lang="hr-HR" dirty="0" smtClean="0"/>
              <a:t>Ako sumiramo sve vrijednosti pojedinih stupaca matrice združenih vjerojatnosti dobijemo matricu izlaznih vjerojatnosti</a:t>
            </a:r>
            <a:endParaRPr lang="hr-HR" baseline="-25000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279925"/>
              </p:ext>
            </p:extLst>
          </p:nvPr>
        </p:nvGraphicFramePr>
        <p:xfrm>
          <a:off x="882650" y="3108325"/>
          <a:ext cx="81407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4" imgW="3593880" imgH="291960" progId="Equation.3">
                  <p:embed/>
                </p:oleObj>
              </mc:Choice>
              <mc:Fallback>
                <p:oleObj name="Equation" r:id="rId4" imgW="359388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2650" y="3108325"/>
                        <a:ext cx="8140700" cy="661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Brace 2"/>
          <p:cNvSpPr/>
          <p:nvPr/>
        </p:nvSpPr>
        <p:spPr bwMode="auto">
          <a:xfrm rot="5400000">
            <a:off x="2576702" y="3213010"/>
            <a:ext cx="288099" cy="1152128"/>
          </a:xfrm>
          <a:prstGeom prst="rightBrace">
            <a:avLst>
              <a:gd name="adj1" fmla="val 8333"/>
              <a:gd name="adj2" fmla="val 46321"/>
            </a:avLst>
          </a:prstGeom>
          <a:noFill/>
          <a:ln w="2540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135871"/>
              </p:ext>
            </p:extLst>
          </p:nvPr>
        </p:nvGraphicFramePr>
        <p:xfrm>
          <a:off x="2622916" y="3933124"/>
          <a:ext cx="216902" cy="402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6" imgW="88560" imgH="164880" progId="Equation.3">
                  <p:embed/>
                </p:oleObj>
              </mc:Choice>
              <mc:Fallback>
                <p:oleObj name="Equation" r:id="rId6" imgW="8856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2916" y="3933124"/>
                        <a:ext cx="216902" cy="402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14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Postupak rješavanja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Računamo entropiju izlaza:</a:t>
            </a:r>
          </a:p>
        </p:txBody>
      </p:sp>
      <p:sp>
        <p:nvSpPr>
          <p:cNvPr id="30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DC82-0755-477F-AF0F-E790DAF5D4B8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457056" y="3325179"/>
            <a:ext cx="1382452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934998" y="433208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876914"/>
              </p:ext>
            </p:extLst>
          </p:nvPr>
        </p:nvGraphicFramePr>
        <p:xfrm>
          <a:off x="742950" y="2151062"/>
          <a:ext cx="8672512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name="Equation" r:id="rId4" imgW="4673520" imgH="1828800" progId="Equation.3">
                  <p:embed/>
                </p:oleObj>
              </mc:Choice>
              <mc:Fallback>
                <p:oleObj name="Equation" r:id="rId4" imgW="4673520" imgH="182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2950" y="2151062"/>
                        <a:ext cx="8672512" cy="339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00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documents\Presentations\FER &amp; ZTE\FER-ZTE.pot</Template>
  <TotalTime>8580</TotalTime>
  <Words>1882</Words>
  <Application>Microsoft Office PowerPoint</Application>
  <PresentationFormat>A4 Paper (210x297 mm)</PresentationFormat>
  <Paragraphs>185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Arial CE</vt:lpstr>
      <vt:lpstr>Symbol</vt:lpstr>
      <vt:lpstr>Times New Roman</vt:lpstr>
      <vt:lpstr>Times New Roman CE</vt:lpstr>
      <vt:lpstr>Webdings</vt:lpstr>
      <vt:lpstr>FER-ZTE</vt:lpstr>
      <vt:lpstr>Picture</vt:lpstr>
      <vt:lpstr>Equation</vt:lpstr>
      <vt:lpstr>Domaća zadaća iz predmeta “Teorija informacije”  ak. godina 2016./2017.    Ime Prezime   Zadatak 1.33.   datum zadavanja zadatka: 19.10.2016. </vt:lpstr>
      <vt:lpstr>Tekst zadatka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Postupak rješavanja</vt:lpstr>
      <vt:lpstr>Konačno rješenje zadatka</vt:lpstr>
    </vt:vector>
  </TitlesOfParts>
  <Company>MIRALab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Filip Mlinaric</cp:lastModifiedBy>
  <cp:revision>717</cp:revision>
  <cp:lastPrinted>2015-11-13T11:18:09Z</cp:lastPrinted>
  <dcterms:created xsi:type="dcterms:W3CDTF">1999-09-14T12:56:42Z</dcterms:created>
  <dcterms:modified xsi:type="dcterms:W3CDTF">2016-11-02T17:06:55Z</dcterms:modified>
</cp:coreProperties>
</file>