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9" r:id="rId1"/>
  </p:sldMasterIdLst>
  <p:notesMasterIdLst>
    <p:notesMasterId r:id="rId7"/>
  </p:notesMasterIdLst>
  <p:handoutMasterIdLst>
    <p:handoutMasterId r:id="rId8"/>
  </p:handoutMasterIdLst>
  <p:sldIdLst>
    <p:sldId id="256" r:id="rId2"/>
    <p:sldId id="330" r:id="rId3"/>
    <p:sldId id="323" r:id="rId4"/>
    <p:sldId id="324" r:id="rId5"/>
    <p:sldId id="327" r:id="rId6"/>
  </p:sldIdLst>
  <p:sldSz cx="9906000" cy="6858000" type="A4"/>
  <p:notesSz cx="7099300" cy="10234613"/>
  <p:defaultTextStyle>
    <a:defPPr>
      <a:defRPr lang="en-US"/>
    </a:defPPr>
    <a:lvl1pPr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1pPr>
    <a:lvl2pPr marL="4572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2pPr>
    <a:lvl3pPr marL="9144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3pPr>
    <a:lvl4pPr marL="13716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4pPr>
    <a:lvl5pPr marL="18288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azant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4FE"/>
    <a:srgbClr val="1A06AC"/>
    <a:srgbClr val="0033CC"/>
    <a:srgbClr val="FFFFFF"/>
    <a:srgbClr val="808080"/>
    <a:srgbClr val="660033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47" autoAdjust="0"/>
    <p:restoredTop sz="73180" autoAdjust="0"/>
  </p:normalViewPr>
  <p:slideViewPr>
    <p:cSldViewPr>
      <p:cViewPr varScale="1">
        <p:scale>
          <a:sx n="72" d="100"/>
          <a:sy n="72" d="100"/>
        </p:scale>
        <p:origin x="1578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238" y="-102"/>
      </p:cViewPr>
      <p:guideLst>
        <p:guide orient="horz" pos="3224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031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t" anchorCtr="0" compatLnSpc="1">
            <a:prstTxWarp prst="textNoShape">
              <a:avLst/>
            </a:prstTxWarp>
          </a:bodyPr>
          <a:lstStyle>
            <a:lvl1pPr algn="l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270" y="0"/>
            <a:ext cx="3076030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t" anchorCtr="0" compatLnSpc="1">
            <a:prstTxWarp prst="textNoShape">
              <a:avLst/>
            </a:prstTxWarp>
          </a:bodyPr>
          <a:lstStyle>
            <a:lvl1pPr algn="r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673"/>
            <a:ext cx="3076031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b" anchorCtr="0" compatLnSpc="1">
            <a:prstTxWarp prst="textNoShape">
              <a:avLst/>
            </a:prstTxWarp>
          </a:bodyPr>
          <a:lstStyle>
            <a:lvl1pPr algn="l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270" y="9720673"/>
            <a:ext cx="3076030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b" anchorCtr="0" compatLnSpc="1">
            <a:prstTxWarp prst="textNoShape">
              <a:avLst/>
            </a:prstTxWarp>
          </a:bodyPr>
          <a:lstStyle>
            <a:lvl1pPr algn="r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5746D524-A2C7-4097-ADCF-4AFA4AC83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41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031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t" anchorCtr="0" compatLnSpc="1">
            <a:prstTxWarp prst="textNoShape">
              <a:avLst/>
            </a:prstTxWarp>
          </a:bodyPr>
          <a:lstStyle>
            <a:lvl1pPr algn="l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270" y="0"/>
            <a:ext cx="3076030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t" anchorCtr="0" compatLnSpc="1">
            <a:prstTxWarp prst="textNoShape">
              <a:avLst/>
            </a:prstTxWarp>
          </a:bodyPr>
          <a:lstStyle>
            <a:lvl1pPr algn="r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6288" y="765175"/>
            <a:ext cx="5546725" cy="3840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579" y="4862791"/>
            <a:ext cx="5208147" cy="4607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Click to edit Master text styles</a:t>
            </a:r>
          </a:p>
          <a:p>
            <a:pPr lvl="1"/>
            <a:r>
              <a:rPr lang="fr-FR" noProof="0"/>
              <a:t>Second level</a:t>
            </a:r>
          </a:p>
          <a:p>
            <a:pPr lvl="2"/>
            <a:r>
              <a:rPr lang="fr-FR" noProof="0"/>
              <a:t>Third level</a:t>
            </a:r>
          </a:p>
          <a:p>
            <a:pPr lvl="3"/>
            <a:r>
              <a:rPr lang="fr-FR" noProof="0"/>
              <a:t>Fourth level</a:t>
            </a:r>
          </a:p>
          <a:p>
            <a:pPr lvl="4"/>
            <a:r>
              <a:rPr lang="fr-FR" noProof="0"/>
              <a:t>Fifth level</a:t>
            </a: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673"/>
            <a:ext cx="3076031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b" anchorCtr="0" compatLnSpc="1">
            <a:prstTxWarp prst="textNoShape">
              <a:avLst/>
            </a:prstTxWarp>
          </a:bodyPr>
          <a:lstStyle>
            <a:lvl1pPr algn="l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270" y="9720673"/>
            <a:ext cx="3076030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b" anchorCtr="0" compatLnSpc="1">
            <a:prstTxWarp prst="textNoShape">
              <a:avLst/>
            </a:prstTxWarp>
          </a:bodyPr>
          <a:lstStyle>
            <a:lvl1pPr algn="r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FEC7A320-A1CC-46C5-A7CF-0BB8BEE0A7E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958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3BB8BE-4960-4B41-8BA7-BEC32C8A862A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388687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439A7-4A6C-44BB-9F72-D9ECE84A5E76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/>
              <a:t>Teorija informacije je temeljna matematička teorija koja se bavi problemima komunikacije u</a:t>
            </a:r>
          </a:p>
          <a:p>
            <a:r>
              <a:rPr lang="hr-HR"/>
              <a:t>smislu prijenosa informacije iz jedne točke (izvor) u drugu (odredište), kao što to prikazuje Slika</a:t>
            </a:r>
          </a:p>
          <a:p>
            <a:r>
              <a:rPr lang="hr-HR"/>
              <a:t>1.1. Općenito, prijenos informacije želimo izvršiti:</a:t>
            </a:r>
          </a:p>
          <a:p>
            <a:r>
              <a:rPr lang="hr-HR"/>
              <a:t>• što brže,</a:t>
            </a:r>
          </a:p>
          <a:p>
            <a:r>
              <a:rPr lang="hr-HR"/>
              <a:t>• što točnije,</a:t>
            </a:r>
          </a:p>
          <a:p>
            <a:r>
              <a:rPr lang="hr-HR"/>
              <a:t>• uz što manje utrošene energije,</a:t>
            </a:r>
          </a:p>
          <a:p>
            <a:r>
              <a:rPr lang="hr-HR"/>
              <a:t>• usprkos neizbježnim smetnjama u sustavu prijenosa,</a:t>
            </a:r>
          </a:p>
          <a:p>
            <a:r>
              <a:rPr lang="hr-HR"/>
              <a:t>• te ponekad uz prikrivanje i zaštitu od zlouporabe.</a:t>
            </a:r>
          </a:p>
        </p:txBody>
      </p:sp>
    </p:spTree>
    <p:extLst>
      <p:ext uri="{BB962C8B-B14F-4D97-AF65-F5344CB8AC3E}">
        <p14:creationId xmlns:p14="http://schemas.microsoft.com/office/powerpoint/2010/main" val="182648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Picture" r:id="rId3" imgW="708104" imgH="1156204" progId="Word.Picture.8">
                  <p:embed/>
                </p:oleObj>
              </mc:Choice>
              <mc:Fallback>
                <p:oleObj name="Picture" r:id="rId3" imgW="708104" imgH="115620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6525" y="152400"/>
                        <a:ext cx="56038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286000"/>
            <a:ext cx="84201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i="1">
                <a:latin typeface="Times New Roman CE" pitchFamily="18" charset="0"/>
              </a:defRPr>
            </a:lvl1pPr>
          </a:lstStyle>
          <a:p>
            <a:endParaRPr lang="en-GB"/>
          </a:p>
          <a:p>
            <a:endParaRPr lang="en-GB"/>
          </a:p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48F32-EC0F-4FD2-A8AC-BD7630F49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4838" y="0"/>
            <a:ext cx="2208212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0"/>
            <a:ext cx="647223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B428D-185F-4450-879B-F6BA23B8B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33F95-F643-4C2C-AABE-BD0F784F2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2F6B4-E8F9-42C1-8DFF-92530D963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5D194-CDCF-4C6E-89E1-06B95F3A0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EDCD7-0797-4B82-87B7-0B7C8F924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A0910-9FF4-4552-9051-A6F241D3D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5ED89-1B26-4739-BF6C-27BFA2764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3DE3F-0C33-49F2-BBF9-A88AB113A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7D3AA-165F-481C-969B-C83219AA2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524000"/>
            <a:ext cx="84201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4980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54982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graphicFrame>
        <p:nvGraphicFramePr>
          <p:cNvPr id="1026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Picture" r:id="rId14" imgW="708104" imgH="1156204" progId="Word.Picture.8">
                  <p:embed/>
                </p:oleObj>
              </mc:Choice>
              <mc:Fallback>
                <p:oleObj name="Picture" r:id="rId14" imgW="708104" imgH="1156204" progId="Word.Picture.8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6525" y="152400"/>
                        <a:ext cx="56038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4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477000"/>
            <a:ext cx="1295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5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477000"/>
            <a:ext cx="571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Teorija informacije / o predmetu</a:t>
            </a:r>
          </a:p>
        </p:txBody>
      </p:sp>
      <p:sp>
        <p:nvSpPr>
          <p:cNvPr id="254986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7388" y="6477000"/>
            <a:ext cx="8366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66DA3423-3B20-4470-9FAB-50A8D6303E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Symbol" pitchFamily="18" charset="2"/>
        <a:buChar char="¨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&lt;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=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8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2950" y="1143000"/>
            <a:ext cx="8420100" cy="5486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hr-HR" sz="3200" dirty="0"/>
              <a:t>Domaća zadaća iz predmeta</a:t>
            </a:r>
            <a:br>
              <a:rPr lang="hr-HR" sz="3200" dirty="0"/>
            </a:br>
            <a:r>
              <a:rPr lang="hr-HR" sz="3200" dirty="0"/>
              <a:t>“Teorija informacije”</a:t>
            </a:r>
            <a:br>
              <a:rPr lang="hr-HR" dirty="0">
                <a:latin typeface="Arial" charset="0"/>
              </a:rPr>
            </a:br>
            <a:br>
              <a:rPr lang="hr-HR" sz="2800" dirty="0"/>
            </a:br>
            <a:r>
              <a:rPr lang="hr-HR" sz="2400" dirty="0"/>
              <a:t>ak. godina 20</a:t>
            </a:r>
            <a:r>
              <a:rPr lang="hr-HR" sz="2400" dirty="0">
                <a:latin typeface="Arial" charset="0"/>
              </a:rPr>
              <a:t>16</a:t>
            </a:r>
            <a:r>
              <a:rPr lang="hr-HR" sz="2400" dirty="0"/>
              <a:t>./2017.</a:t>
            </a:r>
            <a:br>
              <a:rPr lang="hr-HR" sz="2400" dirty="0"/>
            </a:br>
            <a:br>
              <a:rPr lang="hr-HR" sz="2400" dirty="0"/>
            </a:br>
            <a:br>
              <a:rPr lang="hr-HR" sz="2400"/>
            </a:br>
            <a:br>
              <a:rPr lang="hr-HR" sz="2400" dirty="0"/>
            </a:br>
            <a:br>
              <a:rPr lang="hr-HR" sz="2400" dirty="0"/>
            </a:br>
            <a:r>
              <a:rPr lang="hr-HR" sz="2400" dirty="0"/>
              <a:t>Zadatak </a:t>
            </a:r>
            <a:r>
              <a:rPr lang="en-US" sz="2400" dirty="0"/>
              <a:t>3.29.</a:t>
            </a:r>
            <a:br>
              <a:rPr lang="en-US" sz="2400" dirty="0"/>
            </a:br>
            <a:br>
              <a:rPr lang="hr-HR" sz="2400" dirty="0"/>
            </a:br>
            <a:r>
              <a:rPr lang="hr-HR" sz="2400" dirty="0"/>
              <a:t>datum zadavanja zadatka: </a:t>
            </a:r>
            <a:r>
              <a:rPr lang="en-US" sz="2400" dirty="0"/>
              <a:t>13</a:t>
            </a:r>
            <a:r>
              <a:rPr lang="hr-HR" sz="2400" dirty="0"/>
              <a:t>.</a:t>
            </a:r>
            <a:r>
              <a:rPr lang="en-US" sz="2400" dirty="0"/>
              <a:t>12</a:t>
            </a:r>
            <a:r>
              <a:rPr lang="hr-HR" sz="2400" dirty="0"/>
              <a:t>.201</a:t>
            </a:r>
            <a:r>
              <a:rPr lang="en-US" sz="2400" dirty="0"/>
              <a:t>6</a:t>
            </a:r>
            <a:r>
              <a:rPr lang="hr-HR" sz="2400" dirty="0"/>
              <a:t>.</a:t>
            </a:r>
            <a:br>
              <a:rPr lang="hr-HR" sz="2400" dirty="0"/>
            </a:br>
            <a:endParaRPr lang="hr-HR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8F0ED8-F0E9-4D5F-A6CC-E8A67083A04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rgbClr val="FF0000"/>
                </a:solidFill>
              </a:rPr>
              <a:t>Tekst zadatka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381125"/>
            <a:ext cx="9105900" cy="48339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err="1"/>
              <a:t>Izvorište</a:t>
            </a:r>
            <a:r>
              <a:rPr lang="en-US" sz="2400" dirty="0"/>
              <a:t>  </a:t>
            </a:r>
            <a:r>
              <a:rPr lang="en-US" sz="2400" dirty="0" err="1"/>
              <a:t>generira</a:t>
            </a:r>
            <a:r>
              <a:rPr lang="en-US" sz="2400" dirty="0"/>
              <a:t> 16 </a:t>
            </a:r>
            <a:r>
              <a:rPr lang="en-US" sz="2400" dirty="0" err="1"/>
              <a:t>poruka</a:t>
            </a:r>
            <a:r>
              <a:rPr lang="en-US" sz="2400" dirty="0"/>
              <a:t>, </a:t>
            </a:r>
            <a:r>
              <a:rPr lang="en-US" sz="2400" dirty="0" err="1"/>
              <a:t>iz</a:t>
            </a:r>
            <a:r>
              <a:rPr lang="en-US" sz="2400" dirty="0"/>
              <a:t> </a:t>
            </a:r>
            <a:r>
              <a:rPr lang="en-US" sz="2400" dirty="0" err="1"/>
              <a:t>skupa</a:t>
            </a:r>
            <a:r>
              <a:rPr lang="en-US" sz="2400" dirty="0"/>
              <a:t> od 16 </a:t>
            </a:r>
            <a:r>
              <a:rPr lang="en-US" sz="2400" dirty="0" err="1"/>
              <a:t>jednako</a:t>
            </a:r>
            <a:r>
              <a:rPr lang="en-US" sz="2400" dirty="0"/>
              <a:t> </a:t>
            </a:r>
            <a:r>
              <a:rPr lang="en-US" sz="2400" dirty="0" err="1"/>
              <a:t>vjerojatnih</a:t>
            </a:r>
            <a:r>
              <a:rPr lang="en-US" sz="2400" dirty="0"/>
              <a:t> </a:t>
            </a:r>
            <a:r>
              <a:rPr lang="en-US" sz="2400" dirty="0" err="1"/>
              <a:t>simbola</a:t>
            </a:r>
            <a:r>
              <a:rPr lang="en-US" sz="2400" dirty="0"/>
              <a:t> </a:t>
            </a:r>
            <a:r>
              <a:rPr lang="en-US" sz="2400" i="1" dirty="0"/>
              <a:t>X </a:t>
            </a:r>
            <a:r>
              <a:rPr lang="en-US" sz="2400" dirty="0"/>
              <a:t>= {</a:t>
            </a:r>
            <a:r>
              <a:rPr lang="hr-HR" sz="2400" i="1" dirty="0"/>
              <a:t>x</a:t>
            </a:r>
            <a:r>
              <a:rPr lang="hr-HR" sz="2400" baseline="-25000" dirty="0"/>
              <a:t>0</a:t>
            </a:r>
            <a:r>
              <a:rPr lang="hr-HR" sz="2400" dirty="0"/>
              <a:t>,...,</a:t>
            </a:r>
            <a:r>
              <a:rPr lang="hr-HR" sz="2400" i="1" dirty="0"/>
              <a:t>x</a:t>
            </a:r>
            <a:r>
              <a:rPr lang="hr-HR" sz="2400" baseline="-25000" dirty="0"/>
              <a:t>15</a:t>
            </a:r>
            <a:r>
              <a:rPr lang="en-US" sz="2400" dirty="0"/>
              <a:t>}, </a:t>
            </a:r>
            <a:r>
              <a:rPr lang="en-US" sz="2400" dirty="0" err="1"/>
              <a:t>koje</a:t>
            </a:r>
            <a:r>
              <a:rPr lang="en-US" sz="2400" dirty="0"/>
              <a:t> se </a:t>
            </a:r>
            <a:r>
              <a:rPr lang="en-US" sz="2400" dirty="0" err="1"/>
              <a:t>kodiraju</a:t>
            </a:r>
            <a:r>
              <a:rPr lang="en-US" sz="2400" dirty="0"/>
              <a:t> </a:t>
            </a:r>
            <a:r>
              <a:rPr lang="en-US" sz="2400" dirty="0" err="1"/>
              <a:t>binarnim</a:t>
            </a:r>
            <a:r>
              <a:rPr lang="en-US" sz="2400" dirty="0"/>
              <a:t> </a:t>
            </a:r>
            <a:r>
              <a:rPr lang="en-US" sz="2400" dirty="0" err="1"/>
              <a:t>kodom</a:t>
            </a:r>
            <a:r>
              <a:rPr lang="en-US" sz="2400" dirty="0"/>
              <a:t> (Shannon-</a:t>
            </a:r>
            <a:r>
              <a:rPr lang="en-US" sz="2400" dirty="0" err="1"/>
              <a:t>Fano</a:t>
            </a:r>
            <a:r>
              <a:rPr lang="en-US" sz="2400" dirty="0"/>
              <a:t>!). </a:t>
            </a:r>
            <a:r>
              <a:rPr lang="en-US" sz="2400" dirty="0" err="1"/>
              <a:t>Poruke</a:t>
            </a:r>
            <a:r>
              <a:rPr lang="en-US" sz="2400" dirty="0"/>
              <a:t> se </a:t>
            </a:r>
            <a:r>
              <a:rPr lang="en-US" sz="2400" dirty="0" err="1"/>
              <a:t>prije</a:t>
            </a:r>
            <a:r>
              <a:rPr lang="en-US" sz="2400" dirty="0"/>
              <a:t> </a:t>
            </a:r>
            <a:r>
              <a:rPr lang="en-US" sz="2400" dirty="0" err="1"/>
              <a:t>odašiljanja</a:t>
            </a:r>
            <a:r>
              <a:rPr lang="en-US" sz="2400" dirty="0"/>
              <a:t> u </a:t>
            </a:r>
            <a:r>
              <a:rPr lang="en-US" sz="2400" dirty="0" err="1"/>
              <a:t>kanal</a:t>
            </a:r>
            <a:r>
              <a:rPr lang="en-US" sz="2400" dirty="0"/>
              <a:t> </a:t>
            </a:r>
            <a:r>
              <a:rPr lang="en-US" sz="2400" dirty="0" err="1"/>
              <a:t>kodiraju</a:t>
            </a:r>
            <a:r>
              <a:rPr lang="en-US" sz="2400" dirty="0"/>
              <a:t> u </a:t>
            </a:r>
            <a:r>
              <a:rPr lang="en-US" sz="2400" dirty="0" err="1"/>
              <a:t>koderu</a:t>
            </a:r>
            <a:r>
              <a:rPr lang="en-US" sz="2400" dirty="0"/>
              <a:t> </a:t>
            </a:r>
            <a:r>
              <a:rPr lang="en-US" sz="2400" dirty="0" err="1"/>
              <a:t>kanala</a:t>
            </a:r>
            <a:r>
              <a:rPr lang="en-US" sz="2400" dirty="0"/>
              <a:t> </a:t>
            </a:r>
            <a:r>
              <a:rPr lang="en-US" sz="2400" dirty="0" err="1"/>
              <a:t>binarnim</a:t>
            </a:r>
            <a:r>
              <a:rPr lang="en-US" sz="2400" dirty="0"/>
              <a:t> </a:t>
            </a:r>
            <a:r>
              <a:rPr lang="en-US" sz="2400" dirty="0" err="1"/>
              <a:t>kodom</a:t>
            </a:r>
            <a:r>
              <a:rPr lang="en-US" sz="2400" dirty="0"/>
              <a:t>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/>
              <a:t>ima</a:t>
            </a:r>
            <a:r>
              <a:rPr lang="en-US" sz="2400" dirty="0"/>
              <a:t> </a:t>
            </a:r>
            <a:r>
              <a:rPr lang="en-US" sz="2400" dirty="0" err="1"/>
              <a:t>mogućnost</a:t>
            </a:r>
            <a:r>
              <a:rPr lang="en-US" sz="2400" dirty="0"/>
              <a:t> </a:t>
            </a:r>
            <a:r>
              <a:rPr lang="en-US" sz="2400" dirty="0" err="1"/>
              <a:t>ispraviti</a:t>
            </a:r>
            <a:r>
              <a:rPr lang="en-US" sz="2400" dirty="0"/>
              <a:t> </a:t>
            </a:r>
            <a:r>
              <a:rPr lang="en-US" sz="2400" dirty="0" err="1"/>
              <a:t>četverostruku</a:t>
            </a:r>
            <a:r>
              <a:rPr lang="en-US" sz="2400" dirty="0"/>
              <a:t> </a:t>
            </a:r>
            <a:r>
              <a:rPr lang="en-US" sz="2400" dirty="0" err="1"/>
              <a:t>pogrešku</a:t>
            </a:r>
            <a:r>
              <a:rPr lang="en-US" sz="2400" dirty="0"/>
              <a:t>. </a:t>
            </a:r>
            <a:r>
              <a:rPr lang="en-US" sz="2400" dirty="0" err="1"/>
              <a:t>Odredite</a:t>
            </a:r>
            <a:r>
              <a:rPr lang="en-US" sz="2400" dirty="0"/>
              <a:t> interval </a:t>
            </a:r>
            <a:r>
              <a:rPr lang="en-US" sz="2400" dirty="0" err="1"/>
              <a:t>mogućih</a:t>
            </a:r>
            <a:r>
              <a:rPr lang="en-US" sz="2400" dirty="0"/>
              <a:t> </a:t>
            </a:r>
            <a:r>
              <a:rPr lang="en-US" sz="2400" dirty="0" err="1"/>
              <a:t>vrijednosti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kodnu</a:t>
            </a:r>
            <a:r>
              <a:rPr lang="en-US" sz="2400" dirty="0"/>
              <a:t> </a:t>
            </a:r>
            <a:r>
              <a:rPr lang="en-US" sz="2400" dirty="0" err="1"/>
              <a:t>brzinu</a:t>
            </a:r>
            <a:r>
              <a:rPr lang="en-US" sz="2400" dirty="0"/>
              <a:t> </a:t>
            </a:r>
            <a:r>
              <a:rPr lang="en-US" sz="2400" dirty="0" err="1"/>
              <a:t>zaštitnog</a:t>
            </a:r>
            <a:r>
              <a:rPr lang="en-US" sz="2400" dirty="0"/>
              <a:t> </a:t>
            </a:r>
            <a:r>
              <a:rPr lang="en-US" sz="2400" dirty="0" err="1"/>
              <a:t>koda</a:t>
            </a:r>
            <a:r>
              <a:rPr lang="en-US" sz="2400" dirty="0"/>
              <a:t>.</a:t>
            </a:r>
            <a:endParaRPr lang="hr-HR" sz="2400" dirty="0"/>
          </a:p>
          <a:p>
            <a:pPr>
              <a:lnSpc>
                <a:spcPct val="90000"/>
              </a:lnSpc>
            </a:pPr>
            <a:endParaRPr lang="hr-HR" sz="2400" dirty="0"/>
          </a:p>
          <a:p>
            <a:pPr>
              <a:lnSpc>
                <a:spcPct val="90000"/>
              </a:lnSpc>
            </a:pP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254260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rgbClr val="FF0000"/>
                </a:solidFill>
              </a:rPr>
              <a:t>Postupak rješavanja</a:t>
            </a:r>
          </a:p>
        </p:txBody>
      </p:sp>
      <p:sp>
        <p:nvSpPr>
          <p:cNvPr id="14342" name="Content Placeholder 2"/>
          <p:cNvSpPr>
            <a:spLocks noGrp="1"/>
          </p:cNvSpPr>
          <p:nvPr>
            <p:ph idx="1"/>
          </p:nvPr>
        </p:nvSpPr>
        <p:spPr>
          <a:xfrm>
            <a:off x="488950" y="1412874"/>
            <a:ext cx="8674100" cy="4608414"/>
          </a:xfrm>
        </p:spPr>
        <p:txBody>
          <a:bodyPr/>
          <a:lstStyle/>
          <a:p>
            <a:pPr>
              <a:buFont typeface="Symbol" pitchFamily="18" charset="2"/>
              <a:buNone/>
            </a:pPr>
            <a:endParaRPr lang="en-US" sz="2400" dirty="0"/>
          </a:p>
          <a:p>
            <a:pPr>
              <a:buFont typeface="Symbol" pitchFamily="18" charset="2"/>
              <a:buNone/>
            </a:pPr>
            <a:r>
              <a:rPr lang="en-US" sz="2400" dirty="0"/>
              <a:t>16 </a:t>
            </a:r>
            <a:r>
              <a:rPr lang="en-US" sz="2400" dirty="0" err="1"/>
              <a:t>jednako</a:t>
            </a:r>
            <a:r>
              <a:rPr lang="en-US" sz="2400" dirty="0"/>
              <a:t> </a:t>
            </a:r>
            <a:r>
              <a:rPr lang="en-US" sz="2400" dirty="0" err="1"/>
              <a:t>vjerojatnih</a:t>
            </a:r>
            <a:r>
              <a:rPr lang="en-US" sz="2400" dirty="0"/>
              <a:t> </a:t>
            </a:r>
            <a:r>
              <a:rPr lang="en-US" sz="2400" dirty="0" err="1"/>
              <a:t>simbola</a:t>
            </a:r>
            <a:r>
              <a:rPr lang="en-US" sz="2400" dirty="0"/>
              <a:t>: </a:t>
            </a:r>
          </a:p>
          <a:p>
            <a:pPr>
              <a:buFont typeface="Symbol" pitchFamily="18" charset="2"/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err="1"/>
              <a:t>Koder</a:t>
            </a:r>
            <a:r>
              <a:rPr lang="en-US" sz="2400" dirty="0"/>
              <a:t> </a:t>
            </a:r>
            <a:r>
              <a:rPr lang="en-US" sz="2400" dirty="0" err="1"/>
              <a:t>ima</a:t>
            </a:r>
            <a:r>
              <a:rPr lang="en-US" sz="2400" dirty="0"/>
              <a:t> </a:t>
            </a:r>
            <a:r>
              <a:rPr lang="en-US" sz="2400" dirty="0" err="1"/>
              <a:t>mogućnost</a:t>
            </a:r>
            <a:r>
              <a:rPr lang="en-US" sz="2400" dirty="0"/>
              <a:t> </a:t>
            </a:r>
            <a:r>
              <a:rPr lang="en-US" sz="2400" dirty="0" err="1"/>
              <a:t>ispraviti</a:t>
            </a:r>
            <a:r>
              <a:rPr lang="en-US" sz="2400" dirty="0"/>
              <a:t> </a:t>
            </a:r>
            <a:r>
              <a:rPr lang="en-US" sz="2400" dirty="0" err="1"/>
              <a:t>četverostruku</a:t>
            </a:r>
            <a:r>
              <a:rPr lang="en-US" sz="2400" dirty="0"/>
              <a:t> </a:t>
            </a:r>
            <a:r>
              <a:rPr lang="en-US" sz="2400" dirty="0" err="1"/>
              <a:t>pogrešku</a:t>
            </a:r>
            <a:r>
              <a:rPr lang="en-US" sz="2400" dirty="0"/>
              <a:t>:</a:t>
            </a:r>
            <a:endParaRPr lang="hr-HR" sz="2400" dirty="0"/>
          </a:p>
          <a:p>
            <a:pPr>
              <a:buFont typeface="Symbol" pitchFamily="18" charset="2"/>
              <a:buNone/>
            </a:pPr>
            <a:endParaRPr lang="en-US" sz="2400" dirty="0"/>
          </a:p>
          <a:p>
            <a:pPr>
              <a:buFont typeface="Symbol" pitchFamily="18" charset="2"/>
              <a:buNone/>
            </a:pPr>
            <a:r>
              <a:rPr lang="en-US" sz="2400" dirty="0" err="1"/>
              <a:t>Kodiranje</a:t>
            </a:r>
            <a:r>
              <a:rPr lang="en-US" sz="2400" dirty="0"/>
              <a:t> Shannon-</a:t>
            </a:r>
            <a:r>
              <a:rPr lang="en-US" sz="2400" dirty="0" err="1"/>
              <a:t>Fano</a:t>
            </a:r>
            <a:r>
              <a:rPr lang="en-US" sz="2400" dirty="0"/>
              <a:t> </a:t>
            </a:r>
            <a:r>
              <a:rPr lang="en-US" sz="2400" dirty="0" err="1"/>
              <a:t>kodom</a:t>
            </a:r>
            <a:r>
              <a:rPr lang="en-US" sz="2400" dirty="0"/>
              <a:t>: </a:t>
            </a:r>
          </a:p>
          <a:p>
            <a:pPr>
              <a:buFont typeface="Symbol" pitchFamily="18" charset="2"/>
              <a:buNone/>
            </a:pPr>
            <a:endParaRPr lang="en-US" sz="2400" dirty="0"/>
          </a:p>
          <a:p>
            <a:pPr>
              <a:buFont typeface="Symbol" pitchFamily="18" charset="2"/>
              <a:buNone/>
            </a:pPr>
            <a:endParaRPr lang="en-US" sz="2400" dirty="0"/>
          </a:p>
          <a:p>
            <a:pPr>
              <a:buFont typeface="Symbol" pitchFamily="18" charset="2"/>
              <a:buNone/>
            </a:pPr>
            <a:r>
              <a:rPr lang="en-US" sz="2400" dirty="0" err="1"/>
              <a:t>Hammingova</a:t>
            </a:r>
            <a:r>
              <a:rPr lang="en-US" sz="2400" dirty="0"/>
              <a:t> </a:t>
            </a:r>
            <a:r>
              <a:rPr lang="en-US" sz="2400" dirty="0" err="1"/>
              <a:t>međa</a:t>
            </a:r>
            <a:r>
              <a:rPr lang="en-US" sz="2400" dirty="0"/>
              <a:t>:</a:t>
            </a:r>
            <a:endParaRPr lang="hr-HR" sz="2400" dirty="0"/>
          </a:p>
        </p:txBody>
      </p:sp>
      <p:sp>
        <p:nvSpPr>
          <p:cNvPr id="410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283F6-6EB8-46A4-9103-5C44AB5A697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023761"/>
              </p:ext>
            </p:extLst>
          </p:nvPr>
        </p:nvGraphicFramePr>
        <p:xfrm>
          <a:off x="4895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2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95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345744"/>
              </p:ext>
            </p:extLst>
          </p:nvPr>
        </p:nvGraphicFramePr>
        <p:xfrm>
          <a:off x="3610098" y="4722367"/>
          <a:ext cx="3136900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3" name="Equation" r:id="rId5" imgW="1295280" imgH="914400" progId="Equation.3">
                  <p:embed/>
                </p:oleObj>
              </mc:Choice>
              <mc:Fallback>
                <p:oleObj name="Equation" r:id="rId5" imgW="129528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0098" y="4722367"/>
                        <a:ext cx="3136900" cy="221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698321"/>
              </p:ext>
            </p:extLst>
          </p:nvPr>
        </p:nvGraphicFramePr>
        <p:xfrm>
          <a:off x="4981178" y="1623667"/>
          <a:ext cx="2196258" cy="1020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4" name="Equation" r:id="rId7" imgW="685800" imgH="393480" progId="Equation.3">
                  <p:embed/>
                </p:oleObj>
              </mc:Choice>
              <mc:Fallback>
                <p:oleObj name="Equation" r:id="rId7" imgW="6858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81178" y="1623667"/>
                        <a:ext cx="2196258" cy="1020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008064"/>
              </p:ext>
            </p:extLst>
          </p:nvPr>
        </p:nvGraphicFramePr>
        <p:xfrm>
          <a:off x="8279507" y="2740433"/>
          <a:ext cx="893856" cy="12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5" name="Equation" r:id="rId9" imgW="317160" imgH="431640" progId="Equation.3">
                  <p:embed/>
                </p:oleObj>
              </mc:Choice>
              <mc:Fallback>
                <p:oleObj name="Equation" r:id="rId9" imgW="317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79507" y="2740433"/>
                        <a:ext cx="893856" cy="12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461887"/>
              </p:ext>
            </p:extLst>
          </p:nvPr>
        </p:nvGraphicFramePr>
        <p:xfrm>
          <a:off x="5647307" y="3604922"/>
          <a:ext cx="1099691" cy="12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6" name="Equation" r:id="rId11" imgW="355320" imgH="431640" progId="Equation.3">
                  <p:embed/>
                </p:oleObj>
              </mc:Choice>
              <mc:Fallback>
                <p:oleObj name="Equation" r:id="rId11" imgW="3553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47307" y="3604922"/>
                        <a:ext cx="1099691" cy="12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027586"/>
              </p:ext>
            </p:extLst>
          </p:nvPr>
        </p:nvGraphicFramePr>
        <p:xfrm>
          <a:off x="5647307" y="4074367"/>
          <a:ext cx="1677176" cy="12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7" name="Equation" r:id="rId13" imgW="558720" imgH="431640" progId="Equation.3">
                  <p:embed/>
                </p:oleObj>
              </mc:Choice>
              <mc:Fallback>
                <p:oleObj name="Equation" r:id="rId13" imgW="558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47307" y="4074367"/>
                        <a:ext cx="1677176" cy="12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rgbClr val="FF0000"/>
                </a:solidFill>
              </a:rPr>
              <a:t>Postupak rješavanja</a:t>
            </a:r>
          </a:p>
        </p:txBody>
      </p:sp>
      <p:sp>
        <p:nvSpPr>
          <p:cNvPr id="51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37E46-183D-41F4-A520-7596C11A720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34904"/>
              </p:ext>
            </p:extLst>
          </p:nvPr>
        </p:nvGraphicFramePr>
        <p:xfrm>
          <a:off x="4895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3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95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863061"/>
              </p:ext>
            </p:extLst>
          </p:nvPr>
        </p:nvGraphicFramePr>
        <p:xfrm>
          <a:off x="848544" y="1399639"/>
          <a:ext cx="6912768" cy="4271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4" name="Equation" r:id="rId5" imgW="2997000" imgH="2743200" progId="Equation.3">
                  <p:embed/>
                </p:oleObj>
              </mc:Choice>
              <mc:Fallback>
                <p:oleObj name="Equation" r:id="rId5" imgW="2997000" imgH="274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8544" y="1399639"/>
                        <a:ext cx="6912768" cy="4271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rgbClr val="FF0000"/>
                </a:solidFill>
              </a:rPr>
              <a:t>Konačno rješenje zadatka</a:t>
            </a:r>
          </a:p>
        </p:txBody>
      </p:sp>
      <p:sp>
        <p:nvSpPr>
          <p:cNvPr id="82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762A2-0BD2-4345-A1AA-16945C3FE62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159646"/>
              </p:ext>
            </p:extLst>
          </p:nvPr>
        </p:nvGraphicFramePr>
        <p:xfrm>
          <a:off x="849313" y="1854200"/>
          <a:ext cx="1868487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3" name="Jednadžba" r:id="rId3" imgW="914400" imgH="660240" progId="Equation.3">
                  <p:embed/>
                </p:oleObj>
              </mc:Choice>
              <mc:Fallback>
                <p:oleObj name="Jednadžba" r:id="rId3" imgW="914400" imgH="660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9313" y="1854200"/>
                        <a:ext cx="1868487" cy="1349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ER-ZTE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00"/>
      </a:folHlink>
    </a:clrScheme>
    <a:fontScheme name="FER-ZTE">
      <a:majorFont>
        <a:latin typeface="Arial CE"/>
        <a:ea typeface=""/>
        <a:cs typeface=""/>
      </a:majorFont>
      <a:minorFont>
        <a:latin typeface="Arial 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lnDef>
  </a:objectDefaults>
  <a:extraClrSchemeLst>
    <a:extraClrScheme>
      <a:clrScheme name="FER-Z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R-Z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documents\Presentations\FER &amp; ZTE\FER-ZTE.pot</Template>
  <TotalTime>8222</TotalTime>
  <Words>167</Words>
  <Application>Microsoft Office PowerPoint</Application>
  <PresentationFormat>A4 (210x297 mm)</PresentationFormat>
  <Paragraphs>29</Paragraphs>
  <Slides>5</Slides>
  <Notes>2</Notes>
  <HiddenSlides>0</HiddenSlides>
  <MMClips>0</MMClips>
  <ScaleCrop>false</ScaleCrop>
  <HeadingPairs>
    <vt:vector size="8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Uloženi OLE poslužitelji</vt:lpstr>
      </vt:variant>
      <vt:variant>
        <vt:i4>3</vt:i4>
      </vt:variant>
      <vt:variant>
        <vt:lpstr>Naslovi slajdova</vt:lpstr>
      </vt:variant>
      <vt:variant>
        <vt:i4>5</vt:i4>
      </vt:variant>
    </vt:vector>
  </HeadingPairs>
  <TitlesOfParts>
    <vt:vector size="15" baseType="lpstr">
      <vt:lpstr>Arial</vt:lpstr>
      <vt:lpstr>Arial CE</vt:lpstr>
      <vt:lpstr>Symbol</vt:lpstr>
      <vt:lpstr>Times New Roman</vt:lpstr>
      <vt:lpstr>Times New Roman CE</vt:lpstr>
      <vt:lpstr>Webdings</vt:lpstr>
      <vt:lpstr>FER-ZTE</vt:lpstr>
      <vt:lpstr>Picture</vt:lpstr>
      <vt:lpstr>Equation</vt:lpstr>
      <vt:lpstr>Jednadžba</vt:lpstr>
      <vt:lpstr>Domaća zadaća iz predmeta “Teorija informacije”  ak. godina 2016./2017.     Zadatak 3.29.  datum zadavanja zadatka: 13.12.2016. </vt:lpstr>
      <vt:lpstr>Tekst zadatka</vt:lpstr>
      <vt:lpstr>Postupak rješavanja</vt:lpstr>
      <vt:lpstr>Postupak rješavanja</vt:lpstr>
      <vt:lpstr>Konačno rješenje zadatka</vt:lpstr>
    </vt:vector>
  </TitlesOfParts>
  <Company>MIRALab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 en sciences de la communication et des medias</dc:title>
  <dc:creator>Igor-Sunday Pandzic</dc:creator>
  <cp:lastModifiedBy>Mislav Krstanović</cp:lastModifiedBy>
  <cp:revision>691</cp:revision>
  <cp:lastPrinted>2015-11-13T11:18:09Z</cp:lastPrinted>
  <dcterms:created xsi:type="dcterms:W3CDTF">1999-09-14T12:56:42Z</dcterms:created>
  <dcterms:modified xsi:type="dcterms:W3CDTF">2017-01-05T10:48:37Z</dcterms:modified>
</cp:coreProperties>
</file>