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3"/>
  </p:notesMasterIdLst>
  <p:sldIdLst>
    <p:sldId id="256" r:id="rId2"/>
    <p:sldId id="257" r:id="rId3"/>
    <p:sldId id="258" r:id="rId4"/>
    <p:sldId id="259" r:id="rId5"/>
    <p:sldId id="261" r:id="rId6"/>
    <p:sldId id="263" r:id="rId7"/>
    <p:sldId id="264" r:id="rId8"/>
    <p:sldId id="262" r:id="rId9"/>
    <p:sldId id="265" r:id="rId10"/>
    <p:sldId id="266" r:id="rId11"/>
    <p:sldId id="267" r:id="rId12"/>
    <p:sldId id="268" r:id="rId13"/>
    <p:sldId id="269" r:id="rId14"/>
    <p:sldId id="270" r:id="rId15"/>
    <p:sldId id="271" r:id="rId16"/>
    <p:sldId id="276" r:id="rId17"/>
    <p:sldId id="272" r:id="rId18"/>
    <p:sldId id="275" r:id="rId19"/>
    <p:sldId id="273" r:id="rId20"/>
    <p:sldId id="274" r:id="rId21"/>
    <p:sldId id="285" r:id="rId22"/>
    <p:sldId id="286" r:id="rId23"/>
    <p:sldId id="287" r:id="rId24"/>
    <p:sldId id="277" r:id="rId25"/>
    <p:sldId id="278" r:id="rId26"/>
    <p:sldId id="279" r:id="rId27"/>
    <p:sldId id="280" r:id="rId28"/>
    <p:sldId id="281" r:id="rId29"/>
    <p:sldId id="282" r:id="rId30"/>
    <p:sldId id="283" r:id="rId31"/>
    <p:sldId id="284" r:id="rId32"/>
  </p:sldIdLst>
  <p:sldSz cx="9144000" cy="6858000" type="screen4x3"/>
  <p:notesSz cx="6858000" cy="9144000"/>
  <p:defaultTextStyle>
    <a:defPPr>
      <a:defRPr lang="hr-HR"/>
    </a:defPPr>
    <a:lvl1pPr algn="l" rtl="0" fontAlgn="base">
      <a:spcBef>
        <a:spcPct val="0"/>
      </a:spcBef>
      <a:spcAft>
        <a:spcPct val="0"/>
      </a:spcAft>
      <a:defRPr kern="1200">
        <a:solidFill>
          <a:schemeClr val="tx1"/>
        </a:solidFill>
        <a:latin typeface="Tahoma" charset="0"/>
        <a:ea typeface="+mn-ea"/>
        <a:cs typeface="+mn-cs"/>
      </a:defRPr>
    </a:lvl1pPr>
    <a:lvl2pPr marL="457200" algn="l" rtl="0" fontAlgn="base">
      <a:spcBef>
        <a:spcPct val="0"/>
      </a:spcBef>
      <a:spcAft>
        <a:spcPct val="0"/>
      </a:spcAft>
      <a:defRPr kern="1200">
        <a:solidFill>
          <a:schemeClr val="tx1"/>
        </a:solidFill>
        <a:latin typeface="Tahoma" charset="0"/>
        <a:ea typeface="+mn-ea"/>
        <a:cs typeface="+mn-cs"/>
      </a:defRPr>
    </a:lvl2pPr>
    <a:lvl3pPr marL="914400" algn="l" rtl="0" fontAlgn="base">
      <a:spcBef>
        <a:spcPct val="0"/>
      </a:spcBef>
      <a:spcAft>
        <a:spcPct val="0"/>
      </a:spcAft>
      <a:defRPr kern="1200">
        <a:solidFill>
          <a:schemeClr val="tx1"/>
        </a:solidFill>
        <a:latin typeface="Tahoma" charset="0"/>
        <a:ea typeface="+mn-ea"/>
        <a:cs typeface="+mn-cs"/>
      </a:defRPr>
    </a:lvl3pPr>
    <a:lvl4pPr marL="1371600" algn="l" rtl="0" fontAlgn="base">
      <a:spcBef>
        <a:spcPct val="0"/>
      </a:spcBef>
      <a:spcAft>
        <a:spcPct val="0"/>
      </a:spcAft>
      <a:defRPr kern="1200">
        <a:solidFill>
          <a:schemeClr val="tx1"/>
        </a:solidFill>
        <a:latin typeface="Tahoma" charset="0"/>
        <a:ea typeface="+mn-ea"/>
        <a:cs typeface="+mn-cs"/>
      </a:defRPr>
    </a:lvl4pPr>
    <a:lvl5pPr marL="1828800" algn="l" rtl="0" fontAlgn="base">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94664" autoAdjust="0"/>
  </p:normalViewPr>
  <p:slideViewPr>
    <p:cSldViewPr>
      <p:cViewPr varScale="1">
        <p:scale>
          <a:sx n="75" d="100"/>
          <a:sy n="75" d="100"/>
        </p:scale>
        <p:origin x="-100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23A788-CE98-4326-9B27-E621E4E6FA16}" type="datetimeFigureOut">
              <a:rPr lang="sr-Latn-CS" smtClean="0"/>
              <a:t>9.5.2009</a:t>
            </a:fld>
            <a:endParaRPr lang="hr-H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AFFDAD-0521-4683-9649-915AF92B07E0}" type="slidenum">
              <a:rPr lang="hr-HR" smtClean="0"/>
              <a:t>‹#›</a:t>
            </a:fld>
            <a:endParaRPr lang="hr-H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a:p>
        </p:txBody>
      </p:sp>
      <p:sp>
        <p:nvSpPr>
          <p:cNvPr id="4" name="Slide Number Placeholder 3"/>
          <p:cNvSpPr>
            <a:spLocks noGrp="1"/>
          </p:cNvSpPr>
          <p:nvPr>
            <p:ph type="sldNum" sz="quarter" idx="10"/>
          </p:nvPr>
        </p:nvSpPr>
        <p:spPr/>
        <p:txBody>
          <a:bodyPr/>
          <a:lstStyle/>
          <a:p>
            <a:fld id="{11AFFDAD-0521-4683-9649-915AF92B07E0}" type="slidenum">
              <a:rPr lang="hr-HR" smtClean="0"/>
              <a:t>1</a:t>
            </a:fld>
            <a:endParaRPr lang="hr-H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a:p>
        </p:txBody>
      </p:sp>
      <p:sp>
        <p:nvSpPr>
          <p:cNvPr id="4" name="Slide Number Placeholder 3"/>
          <p:cNvSpPr>
            <a:spLocks noGrp="1"/>
          </p:cNvSpPr>
          <p:nvPr>
            <p:ph type="sldNum" sz="quarter" idx="10"/>
          </p:nvPr>
        </p:nvSpPr>
        <p:spPr/>
        <p:txBody>
          <a:bodyPr/>
          <a:lstStyle/>
          <a:p>
            <a:fld id="{11AFFDAD-0521-4683-9649-915AF92B07E0}" type="slidenum">
              <a:rPr lang="hr-HR" smtClean="0"/>
              <a:t>5</a:t>
            </a:fld>
            <a:endParaRPr lang="hr-H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a:p>
        </p:txBody>
      </p:sp>
      <p:sp>
        <p:nvSpPr>
          <p:cNvPr id="4" name="Slide Number Placeholder 3"/>
          <p:cNvSpPr>
            <a:spLocks noGrp="1"/>
          </p:cNvSpPr>
          <p:nvPr>
            <p:ph type="sldNum" sz="quarter" idx="10"/>
          </p:nvPr>
        </p:nvSpPr>
        <p:spPr/>
        <p:txBody>
          <a:bodyPr/>
          <a:lstStyle/>
          <a:p>
            <a:fld id="{11AFFDAD-0521-4683-9649-915AF92B07E0}" type="slidenum">
              <a:rPr lang="hr-HR" smtClean="0"/>
              <a:t>9</a:t>
            </a:fld>
            <a:endParaRPr lang="hr-H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a:p>
        </p:txBody>
      </p:sp>
      <p:sp>
        <p:nvSpPr>
          <p:cNvPr id="4" name="Slide Number Placeholder 3"/>
          <p:cNvSpPr>
            <a:spLocks noGrp="1"/>
          </p:cNvSpPr>
          <p:nvPr>
            <p:ph type="sldNum" sz="quarter" idx="10"/>
          </p:nvPr>
        </p:nvSpPr>
        <p:spPr/>
        <p:txBody>
          <a:bodyPr/>
          <a:lstStyle/>
          <a:p>
            <a:fld id="{11AFFDAD-0521-4683-9649-915AF92B07E0}" type="slidenum">
              <a:rPr lang="hr-HR" smtClean="0"/>
              <a:t>14</a:t>
            </a:fld>
            <a:endParaRPr lang="hr-H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0658" name="Group 2"/>
          <p:cNvGrpSpPr>
            <a:grpSpLocks/>
          </p:cNvGrpSpPr>
          <p:nvPr/>
        </p:nvGrpSpPr>
        <p:grpSpPr bwMode="auto">
          <a:xfrm>
            <a:off x="0" y="0"/>
            <a:ext cx="8458200" cy="5943600"/>
            <a:chOff x="0" y="0"/>
            <a:chExt cx="5328" cy="3744"/>
          </a:xfrm>
        </p:grpSpPr>
        <p:sp>
          <p:nvSpPr>
            <p:cNvPr id="70659" name="Freeform 3"/>
            <p:cNvSpPr>
              <a:spLocks/>
            </p:cNvSpPr>
            <p:nvPr/>
          </p:nvSpPr>
          <p:spPr bwMode="hidden">
            <a:xfrm>
              <a:off x="0" y="1440"/>
              <a:ext cx="5155" cy="2304"/>
            </a:xfrm>
            <a:custGeom>
              <a:avLst/>
              <a:gdLst/>
              <a:ahLst/>
              <a:cxnLst>
                <a:cxn ang="0">
                  <a:pos x="5154" y="1769"/>
                </a:cxn>
                <a:cxn ang="0">
                  <a:pos x="0" y="2304"/>
                </a:cxn>
                <a:cxn ang="0">
                  <a:pos x="0" y="1252"/>
                </a:cxn>
                <a:cxn ang="0">
                  <a:pos x="5155" y="0"/>
                </a:cxn>
                <a:cxn ang="0">
                  <a:pos x="5155" y="1416"/>
                </a:cxn>
                <a:cxn ang="0">
                  <a:pos x="5154" y="1769"/>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w="9525">
              <a:noFill/>
              <a:round/>
              <a:headEnd/>
              <a:tailEnd/>
            </a:ln>
          </p:spPr>
          <p:txBody>
            <a:bodyPr/>
            <a:lstStyle/>
            <a:p>
              <a:endParaRPr lang="hr-HR"/>
            </a:p>
          </p:txBody>
        </p:sp>
        <p:sp>
          <p:nvSpPr>
            <p:cNvPr id="70660" name="Freeform 4"/>
            <p:cNvSpPr>
              <a:spLocks/>
            </p:cNvSpPr>
            <p:nvPr/>
          </p:nvSpPr>
          <p:spPr bwMode="hidden">
            <a:xfrm>
              <a:off x="0" y="0"/>
              <a:ext cx="5328" cy="3689"/>
            </a:xfrm>
            <a:custGeom>
              <a:avLst/>
              <a:gdLst/>
              <a:ahLst/>
              <a:cxnLst>
                <a:cxn ang="0">
                  <a:pos x="5311" y="3209"/>
                </a:cxn>
                <a:cxn ang="0">
                  <a:pos x="0" y="3689"/>
                </a:cxn>
                <a:cxn ang="0">
                  <a:pos x="0" y="9"/>
                </a:cxn>
                <a:cxn ang="0">
                  <a:pos x="5328" y="0"/>
                </a:cxn>
                <a:cxn ang="0">
                  <a:pos x="5311" y="320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headEnd/>
              <a:tailEnd/>
            </a:ln>
          </p:spPr>
          <p:txBody>
            <a:bodyPr/>
            <a:lstStyle/>
            <a:p>
              <a:endParaRPr lang="hr-HR"/>
            </a:p>
          </p:txBody>
        </p:sp>
      </p:grpSp>
      <p:sp>
        <p:nvSpPr>
          <p:cNvPr id="70661" name="Rectangle 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hr-HR"/>
              <a:t>Kliknite da biste uredili stil podnaslova matrice</a:t>
            </a:r>
          </a:p>
        </p:txBody>
      </p:sp>
      <p:sp>
        <p:nvSpPr>
          <p:cNvPr id="70662" name="Rectangle 6"/>
          <p:cNvSpPr>
            <a:spLocks noGrp="1" noChangeArrowheads="1"/>
          </p:cNvSpPr>
          <p:nvPr>
            <p:ph type="dt" sz="quarter" idx="2"/>
          </p:nvPr>
        </p:nvSpPr>
        <p:spPr/>
        <p:txBody>
          <a:bodyPr/>
          <a:lstStyle>
            <a:lvl1pPr>
              <a:defRPr/>
            </a:lvl1pPr>
          </a:lstStyle>
          <a:p>
            <a:endParaRPr lang="hr-HR"/>
          </a:p>
        </p:txBody>
      </p:sp>
      <p:sp>
        <p:nvSpPr>
          <p:cNvPr id="70663" name="Rectangle 7"/>
          <p:cNvSpPr>
            <a:spLocks noGrp="1" noChangeArrowheads="1"/>
          </p:cNvSpPr>
          <p:nvPr>
            <p:ph type="ftr" sz="quarter" idx="3"/>
          </p:nvPr>
        </p:nvSpPr>
        <p:spPr/>
        <p:txBody>
          <a:bodyPr/>
          <a:lstStyle>
            <a:lvl1pPr>
              <a:defRPr/>
            </a:lvl1pPr>
          </a:lstStyle>
          <a:p>
            <a:endParaRPr lang="hr-HR"/>
          </a:p>
        </p:txBody>
      </p:sp>
      <p:sp>
        <p:nvSpPr>
          <p:cNvPr id="70664" name="Rectangle 8"/>
          <p:cNvSpPr>
            <a:spLocks noGrp="1" noChangeArrowheads="1"/>
          </p:cNvSpPr>
          <p:nvPr>
            <p:ph type="sldNum" sz="quarter" idx="4"/>
          </p:nvPr>
        </p:nvSpPr>
        <p:spPr/>
        <p:txBody>
          <a:bodyPr/>
          <a:lstStyle>
            <a:lvl1pPr>
              <a:defRPr/>
            </a:lvl1pPr>
          </a:lstStyle>
          <a:p>
            <a:fld id="{EC4BE9AA-167A-42AD-89D7-FB38A3B17F0D}" type="slidenum">
              <a:rPr lang="hr-HR"/>
              <a:pPr/>
              <a:t>‹#›</a:t>
            </a:fld>
            <a:endParaRPr lang="hr-HR"/>
          </a:p>
        </p:txBody>
      </p:sp>
      <p:sp>
        <p:nvSpPr>
          <p:cNvPr id="70665"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r>
              <a:rPr lang="hr-HR"/>
              <a:t>Kliknite da biste uredili stil naslova matrice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endParaRPr lang="hr-HR"/>
          </a:p>
        </p:txBody>
      </p:sp>
      <p:sp>
        <p:nvSpPr>
          <p:cNvPr id="5" name="Footer Placeholder 4"/>
          <p:cNvSpPr>
            <a:spLocks noGrp="1"/>
          </p:cNvSpPr>
          <p:nvPr>
            <p:ph type="ftr" sz="quarter" idx="11"/>
          </p:nvPr>
        </p:nvSpPr>
        <p:spPr/>
        <p:txBody>
          <a:bodyPr/>
          <a:lstStyle>
            <a:lvl1pPr>
              <a:defRPr/>
            </a:lvl1pPr>
          </a:lstStyle>
          <a:p>
            <a:endParaRPr lang="hr-HR"/>
          </a:p>
        </p:txBody>
      </p:sp>
      <p:sp>
        <p:nvSpPr>
          <p:cNvPr id="6" name="Slide Number Placeholder 5"/>
          <p:cNvSpPr>
            <a:spLocks noGrp="1"/>
          </p:cNvSpPr>
          <p:nvPr>
            <p:ph type="sldNum" sz="quarter" idx="12"/>
          </p:nvPr>
        </p:nvSpPr>
        <p:spPr/>
        <p:txBody>
          <a:bodyPr/>
          <a:lstStyle>
            <a:lvl1pPr>
              <a:defRPr/>
            </a:lvl1pPr>
          </a:lstStyle>
          <a:p>
            <a:fld id="{5898F832-511C-46F4-859C-DFCED98D78C5}" type="slidenum">
              <a:rPr lang="hr-HR"/>
              <a:pPr/>
              <a:t>‹#›</a:t>
            </a:fld>
            <a:endParaRPr lang="hr-H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endParaRPr lang="hr-HR"/>
          </a:p>
        </p:txBody>
      </p:sp>
      <p:sp>
        <p:nvSpPr>
          <p:cNvPr id="5" name="Footer Placeholder 4"/>
          <p:cNvSpPr>
            <a:spLocks noGrp="1"/>
          </p:cNvSpPr>
          <p:nvPr>
            <p:ph type="ftr" sz="quarter" idx="11"/>
          </p:nvPr>
        </p:nvSpPr>
        <p:spPr/>
        <p:txBody>
          <a:bodyPr/>
          <a:lstStyle>
            <a:lvl1pPr>
              <a:defRPr/>
            </a:lvl1pPr>
          </a:lstStyle>
          <a:p>
            <a:endParaRPr lang="hr-HR"/>
          </a:p>
        </p:txBody>
      </p:sp>
      <p:sp>
        <p:nvSpPr>
          <p:cNvPr id="6" name="Slide Number Placeholder 5"/>
          <p:cNvSpPr>
            <a:spLocks noGrp="1"/>
          </p:cNvSpPr>
          <p:nvPr>
            <p:ph type="sldNum" sz="quarter" idx="12"/>
          </p:nvPr>
        </p:nvSpPr>
        <p:spPr/>
        <p:txBody>
          <a:bodyPr/>
          <a:lstStyle>
            <a:lvl1pPr>
              <a:defRPr/>
            </a:lvl1pPr>
          </a:lstStyle>
          <a:p>
            <a:fld id="{596F2709-EBB8-43C3-84AF-67EB0045E873}" type="slidenum">
              <a:rPr lang="hr-HR"/>
              <a:pPr/>
              <a:t>‹#›</a:t>
            </a:fld>
            <a:endParaRPr lang="hr-H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endParaRPr lang="hr-HR"/>
          </a:p>
        </p:txBody>
      </p:sp>
      <p:sp>
        <p:nvSpPr>
          <p:cNvPr id="5" name="Footer Placeholder 4"/>
          <p:cNvSpPr>
            <a:spLocks noGrp="1"/>
          </p:cNvSpPr>
          <p:nvPr>
            <p:ph type="ftr" sz="quarter" idx="11"/>
          </p:nvPr>
        </p:nvSpPr>
        <p:spPr/>
        <p:txBody>
          <a:bodyPr/>
          <a:lstStyle>
            <a:lvl1pPr>
              <a:defRPr/>
            </a:lvl1pPr>
          </a:lstStyle>
          <a:p>
            <a:endParaRPr lang="hr-HR"/>
          </a:p>
        </p:txBody>
      </p:sp>
      <p:sp>
        <p:nvSpPr>
          <p:cNvPr id="6" name="Slide Number Placeholder 5"/>
          <p:cNvSpPr>
            <a:spLocks noGrp="1"/>
          </p:cNvSpPr>
          <p:nvPr>
            <p:ph type="sldNum" sz="quarter" idx="12"/>
          </p:nvPr>
        </p:nvSpPr>
        <p:spPr/>
        <p:txBody>
          <a:bodyPr/>
          <a:lstStyle>
            <a:lvl1pPr>
              <a:defRPr/>
            </a:lvl1pPr>
          </a:lstStyle>
          <a:p>
            <a:fld id="{A28975B6-8B4C-4101-8386-6A4DF5C611E8}" type="slidenum">
              <a:rPr lang="hr-HR"/>
              <a:pPr/>
              <a:t>‹#›</a:t>
            </a:fld>
            <a:endParaRPr lang="hr-H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hr-HR"/>
          </a:p>
        </p:txBody>
      </p:sp>
      <p:sp>
        <p:nvSpPr>
          <p:cNvPr id="5" name="Footer Placeholder 4"/>
          <p:cNvSpPr>
            <a:spLocks noGrp="1"/>
          </p:cNvSpPr>
          <p:nvPr>
            <p:ph type="ftr" sz="quarter" idx="11"/>
          </p:nvPr>
        </p:nvSpPr>
        <p:spPr/>
        <p:txBody>
          <a:bodyPr/>
          <a:lstStyle>
            <a:lvl1pPr>
              <a:defRPr/>
            </a:lvl1pPr>
          </a:lstStyle>
          <a:p>
            <a:endParaRPr lang="hr-HR"/>
          </a:p>
        </p:txBody>
      </p:sp>
      <p:sp>
        <p:nvSpPr>
          <p:cNvPr id="6" name="Slide Number Placeholder 5"/>
          <p:cNvSpPr>
            <a:spLocks noGrp="1"/>
          </p:cNvSpPr>
          <p:nvPr>
            <p:ph type="sldNum" sz="quarter" idx="12"/>
          </p:nvPr>
        </p:nvSpPr>
        <p:spPr/>
        <p:txBody>
          <a:bodyPr/>
          <a:lstStyle>
            <a:lvl1pPr>
              <a:defRPr/>
            </a:lvl1pPr>
          </a:lstStyle>
          <a:p>
            <a:fld id="{842A6CE3-7D41-413E-AE1A-135BF80EC1FE}" type="slidenum">
              <a:rPr lang="hr-HR"/>
              <a:pPr/>
              <a:t>‹#›</a:t>
            </a:fld>
            <a:endParaRPr lang="hr-H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lvl1pPr>
              <a:defRPr/>
            </a:lvl1pPr>
          </a:lstStyle>
          <a:p>
            <a:endParaRPr lang="hr-HR"/>
          </a:p>
        </p:txBody>
      </p:sp>
      <p:sp>
        <p:nvSpPr>
          <p:cNvPr id="6" name="Footer Placeholder 5"/>
          <p:cNvSpPr>
            <a:spLocks noGrp="1"/>
          </p:cNvSpPr>
          <p:nvPr>
            <p:ph type="ftr" sz="quarter" idx="11"/>
          </p:nvPr>
        </p:nvSpPr>
        <p:spPr/>
        <p:txBody>
          <a:bodyPr/>
          <a:lstStyle>
            <a:lvl1pPr>
              <a:defRPr/>
            </a:lvl1pPr>
          </a:lstStyle>
          <a:p>
            <a:endParaRPr lang="hr-HR"/>
          </a:p>
        </p:txBody>
      </p:sp>
      <p:sp>
        <p:nvSpPr>
          <p:cNvPr id="7" name="Slide Number Placeholder 6"/>
          <p:cNvSpPr>
            <a:spLocks noGrp="1"/>
          </p:cNvSpPr>
          <p:nvPr>
            <p:ph type="sldNum" sz="quarter" idx="12"/>
          </p:nvPr>
        </p:nvSpPr>
        <p:spPr/>
        <p:txBody>
          <a:bodyPr/>
          <a:lstStyle>
            <a:lvl1pPr>
              <a:defRPr/>
            </a:lvl1pPr>
          </a:lstStyle>
          <a:p>
            <a:fld id="{3DEC8B70-8ED3-4D0E-AF70-53A8EC475C3D}" type="slidenum">
              <a:rPr lang="hr-HR"/>
              <a:pPr/>
              <a:t>‹#›</a:t>
            </a:fld>
            <a:endParaRPr lang="hr-H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lvl1pPr>
              <a:defRPr/>
            </a:lvl1pPr>
          </a:lstStyle>
          <a:p>
            <a:endParaRPr lang="hr-HR"/>
          </a:p>
        </p:txBody>
      </p:sp>
      <p:sp>
        <p:nvSpPr>
          <p:cNvPr id="8" name="Footer Placeholder 7"/>
          <p:cNvSpPr>
            <a:spLocks noGrp="1"/>
          </p:cNvSpPr>
          <p:nvPr>
            <p:ph type="ftr" sz="quarter" idx="11"/>
          </p:nvPr>
        </p:nvSpPr>
        <p:spPr/>
        <p:txBody>
          <a:bodyPr/>
          <a:lstStyle>
            <a:lvl1pPr>
              <a:defRPr/>
            </a:lvl1pPr>
          </a:lstStyle>
          <a:p>
            <a:endParaRPr lang="hr-HR"/>
          </a:p>
        </p:txBody>
      </p:sp>
      <p:sp>
        <p:nvSpPr>
          <p:cNvPr id="9" name="Slide Number Placeholder 8"/>
          <p:cNvSpPr>
            <a:spLocks noGrp="1"/>
          </p:cNvSpPr>
          <p:nvPr>
            <p:ph type="sldNum" sz="quarter" idx="12"/>
          </p:nvPr>
        </p:nvSpPr>
        <p:spPr/>
        <p:txBody>
          <a:bodyPr/>
          <a:lstStyle>
            <a:lvl1pPr>
              <a:defRPr/>
            </a:lvl1pPr>
          </a:lstStyle>
          <a:p>
            <a:fld id="{0793442F-05C1-464A-8C96-F76680E408C0}" type="slidenum">
              <a:rPr lang="hr-HR"/>
              <a:pPr/>
              <a:t>‹#›</a:t>
            </a:fld>
            <a:endParaRPr lang="hr-H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lvl1pPr>
              <a:defRPr/>
            </a:lvl1pPr>
          </a:lstStyle>
          <a:p>
            <a:endParaRPr lang="hr-HR"/>
          </a:p>
        </p:txBody>
      </p:sp>
      <p:sp>
        <p:nvSpPr>
          <p:cNvPr id="4" name="Footer Placeholder 3"/>
          <p:cNvSpPr>
            <a:spLocks noGrp="1"/>
          </p:cNvSpPr>
          <p:nvPr>
            <p:ph type="ftr" sz="quarter" idx="11"/>
          </p:nvPr>
        </p:nvSpPr>
        <p:spPr/>
        <p:txBody>
          <a:bodyPr/>
          <a:lstStyle>
            <a:lvl1pPr>
              <a:defRPr/>
            </a:lvl1pPr>
          </a:lstStyle>
          <a:p>
            <a:endParaRPr lang="hr-HR"/>
          </a:p>
        </p:txBody>
      </p:sp>
      <p:sp>
        <p:nvSpPr>
          <p:cNvPr id="5" name="Slide Number Placeholder 4"/>
          <p:cNvSpPr>
            <a:spLocks noGrp="1"/>
          </p:cNvSpPr>
          <p:nvPr>
            <p:ph type="sldNum" sz="quarter" idx="12"/>
          </p:nvPr>
        </p:nvSpPr>
        <p:spPr/>
        <p:txBody>
          <a:bodyPr/>
          <a:lstStyle>
            <a:lvl1pPr>
              <a:defRPr/>
            </a:lvl1pPr>
          </a:lstStyle>
          <a:p>
            <a:fld id="{2A0D775E-CEB2-48F3-A574-823E4207CA87}" type="slidenum">
              <a:rPr lang="hr-HR"/>
              <a:pPr/>
              <a:t>‹#›</a:t>
            </a:fld>
            <a:endParaRPr lang="hr-H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hr-HR"/>
          </a:p>
        </p:txBody>
      </p:sp>
      <p:sp>
        <p:nvSpPr>
          <p:cNvPr id="3" name="Footer Placeholder 2"/>
          <p:cNvSpPr>
            <a:spLocks noGrp="1"/>
          </p:cNvSpPr>
          <p:nvPr>
            <p:ph type="ftr" sz="quarter" idx="11"/>
          </p:nvPr>
        </p:nvSpPr>
        <p:spPr/>
        <p:txBody>
          <a:bodyPr/>
          <a:lstStyle>
            <a:lvl1pPr>
              <a:defRPr/>
            </a:lvl1pPr>
          </a:lstStyle>
          <a:p>
            <a:endParaRPr lang="hr-HR"/>
          </a:p>
        </p:txBody>
      </p:sp>
      <p:sp>
        <p:nvSpPr>
          <p:cNvPr id="4" name="Slide Number Placeholder 3"/>
          <p:cNvSpPr>
            <a:spLocks noGrp="1"/>
          </p:cNvSpPr>
          <p:nvPr>
            <p:ph type="sldNum" sz="quarter" idx="12"/>
          </p:nvPr>
        </p:nvSpPr>
        <p:spPr/>
        <p:txBody>
          <a:bodyPr/>
          <a:lstStyle>
            <a:lvl1pPr>
              <a:defRPr/>
            </a:lvl1pPr>
          </a:lstStyle>
          <a:p>
            <a:fld id="{38D2F568-60E8-4855-97D9-A3F7798A6084}" type="slidenum">
              <a:rPr lang="hr-HR"/>
              <a:pPr/>
              <a:t>‹#›</a:t>
            </a:fld>
            <a:endParaRPr lang="hr-H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hr-HR"/>
          </a:p>
        </p:txBody>
      </p:sp>
      <p:sp>
        <p:nvSpPr>
          <p:cNvPr id="6" name="Footer Placeholder 5"/>
          <p:cNvSpPr>
            <a:spLocks noGrp="1"/>
          </p:cNvSpPr>
          <p:nvPr>
            <p:ph type="ftr" sz="quarter" idx="11"/>
          </p:nvPr>
        </p:nvSpPr>
        <p:spPr/>
        <p:txBody>
          <a:bodyPr/>
          <a:lstStyle>
            <a:lvl1pPr>
              <a:defRPr/>
            </a:lvl1pPr>
          </a:lstStyle>
          <a:p>
            <a:endParaRPr lang="hr-HR"/>
          </a:p>
        </p:txBody>
      </p:sp>
      <p:sp>
        <p:nvSpPr>
          <p:cNvPr id="7" name="Slide Number Placeholder 6"/>
          <p:cNvSpPr>
            <a:spLocks noGrp="1"/>
          </p:cNvSpPr>
          <p:nvPr>
            <p:ph type="sldNum" sz="quarter" idx="12"/>
          </p:nvPr>
        </p:nvSpPr>
        <p:spPr/>
        <p:txBody>
          <a:bodyPr/>
          <a:lstStyle>
            <a:lvl1pPr>
              <a:defRPr/>
            </a:lvl1pPr>
          </a:lstStyle>
          <a:p>
            <a:fld id="{6B2AA604-688C-4687-B515-1FE48C458EE1}" type="slidenum">
              <a:rPr lang="hr-HR"/>
              <a:pPr/>
              <a:t>‹#›</a:t>
            </a:fld>
            <a:endParaRPr lang="hr-H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hr-HR"/>
          </a:p>
        </p:txBody>
      </p:sp>
      <p:sp>
        <p:nvSpPr>
          <p:cNvPr id="6" name="Footer Placeholder 5"/>
          <p:cNvSpPr>
            <a:spLocks noGrp="1"/>
          </p:cNvSpPr>
          <p:nvPr>
            <p:ph type="ftr" sz="quarter" idx="11"/>
          </p:nvPr>
        </p:nvSpPr>
        <p:spPr/>
        <p:txBody>
          <a:bodyPr/>
          <a:lstStyle>
            <a:lvl1pPr>
              <a:defRPr/>
            </a:lvl1pPr>
          </a:lstStyle>
          <a:p>
            <a:endParaRPr lang="hr-HR"/>
          </a:p>
        </p:txBody>
      </p:sp>
      <p:sp>
        <p:nvSpPr>
          <p:cNvPr id="7" name="Slide Number Placeholder 6"/>
          <p:cNvSpPr>
            <a:spLocks noGrp="1"/>
          </p:cNvSpPr>
          <p:nvPr>
            <p:ph type="sldNum" sz="quarter" idx="12"/>
          </p:nvPr>
        </p:nvSpPr>
        <p:spPr/>
        <p:txBody>
          <a:bodyPr/>
          <a:lstStyle>
            <a:lvl1pPr>
              <a:defRPr/>
            </a:lvl1pPr>
          </a:lstStyle>
          <a:p>
            <a:fld id="{E872CACF-BC5A-44A0-BB3D-77D51109F088}" type="slidenum">
              <a:rPr lang="hr-HR"/>
              <a:pPr/>
              <a:t>‹#›</a:t>
            </a:fld>
            <a:endParaRPr lang="hr-H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634" name="Group 2"/>
          <p:cNvGrpSpPr>
            <a:grpSpLocks/>
          </p:cNvGrpSpPr>
          <p:nvPr/>
        </p:nvGrpSpPr>
        <p:grpSpPr bwMode="auto">
          <a:xfrm>
            <a:off x="0" y="0"/>
            <a:ext cx="7242175" cy="1981200"/>
            <a:chOff x="0" y="0"/>
            <a:chExt cx="4562" cy="1248"/>
          </a:xfrm>
        </p:grpSpPr>
        <p:sp>
          <p:nvSpPr>
            <p:cNvPr id="69635" name="Freeform 3"/>
            <p:cNvSpPr>
              <a:spLocks/>
            </p:cNvSpPr>
            <p:nvPr/>
          </p:nvSpPr>
          <p:spPr bwMode="hidden">
            <a:xfrm>
              <a:off x="0" y="583"/>
              <a:ext cx="4487" cy="665"/>
            </a:xfrm>
            <a:custGeom>
              <a:avLst/>
              <a:gdLst/>
              <a:ahLst/>
              <a:cxnLst>
                <a:cxn ang="0">
                  <a:pos x="4800" y="299"/>
                </a:cxn>
                <a:cxn ang="0">
                  <a:pos x="0" y="665"/>
                </a:cxn>
                <a:cxn ang="0">
                  <a:pos x="0" y="0"/>
                </a:cxn>
                <a:cxn ang="0">
                  <a:pos x="4806" y="1"/>
                </a:cxn>
                <a:cxn ang="0">
                  <a:pos x="4800" y="153"/>
                </a:cxn>
                <a:cxn ang="0">
                  <a:pos x="4800" y="299"/>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w="9525">
              <a:noFill/>
              <a:round/>
              <a:headEnd/>
              <a:tailEnd/>
            </a:ln>
          </p:spPr>
          <p:txBody>
            <a:bodyPr/>
            <a:lstStyle/>
            <a:p>
              <a:endParaRPr lang="hr-HR"/>
            </a:p>
          </p:txBody>
        </p:sp>
        <p:sp>
          <p:nvSpPr>
            <p:cNvPr id="69636" name="Freeform 4"/>
            <p:cNvSpPr>
              <a:spLocks/>
            </p:cNvSpPr>
            <p:nvPr/>
          </p:nvSpPr>
          <p:spPr bwMode="hidden">
            <a:xfrm>
              <a:off x="0" y="0"/>
              <a:ext cx="4562" cy="1199"/>
            </a:xfrm>
            <a:custGeom>
              <a:avLst/>
              <a:gdLst/>
              <a:ahLst/>
              <a:cxnLst>
                <a:cxn ang="0">
                  <a:pos x="4560" y="932"/>
                </a:cxn>
                <a:cxn ang="0">
                  <a:pos x="0" y="1199"/>
                </a:cxn>
                <a:cxn ang="0">
                  <a:pos x="0" y="0"/>
                </a:cxn>
                <a:cxn ang="0">
                  <a:pos x="4562" y="0"/>
                </a:cxn>
                <a:cxn ang="0">
                  <a:pos x="4560" y="932"/>
                </a:cxn>
                <a:cxn ang="0">
                  <a:pos x="4560" y="932"/>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w="9525">
              <a:noFill/>
              <a:round/>
              <a:headEnd/>
              <a:tailEnd/>
            </a:ln>
          </p:spPr>
          <p:txBody>
            <a:bodyPr/>
            <a:lstStyle/>
            <a:p>
              <a:endParaRPr lang="hr-HR"/>
            </a:p>
          </p:txBody>
        </p:sp>
      </p:grpSp>
      <p:sp>
        <p:nvSpPr>
          <p:cNvPr id="69637" name="Rectangle 5"/>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hr-HR" smtClean="0"/>
              <a:t>Kliknite da biste uredili stil naslova matrice</a:t>
            </a:r>
          </a:p>
        </p:txBody>
      </p:sp>
      <p:sp>
        <p:nvSpPr>
          <p:cNvPr id="69638" name="Rectangle 6"/>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r-HR" smtClean="0"/>
              <a:t>Kliknite da biste uredili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p>
        </p:txBody>
      </p:sp>
      <p:sp>
        <p:nvSpPr>
          <p:cNvPr id="69639" name="Rectangle 7"/>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endParaRPr lang="hr-HR"/>
          </a:p>
        </p:txBody>
      </p:sp>
      <p:sp>
        <p:nvSpPr>
          <p:cNvPr id="69640"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endParaRPr lang="hr-HR"/>
          </a:p>
        </p:txBody>
      </p:sp>
      <p:sp>
        <p:nvSpPr>
          <p:cNvPr id="69641" name="Rectangle 9"/>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fld id="{01758323-4789-4562-9A4A-ED22CE9D965B}" type="slidenum">
              <a:rPr lang="hr-HR"/>
              <a:pPr/>
              <a:t>‹#›</a:t>
            </a:fld>
            <a:endParaRPr lang="hr-HR"/>
          </a:p>
        </p:txBody>
      </p:sp>
    </p:spTree>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hr-HR"/>
              <a:t>TRGOVAČKO PRAVO</a:t>
            </a:r>
          </a:p>
        </p:txBody>
      </p:sp>
      <p:sp>
        <p:nvSpPr>
          <p:cNvPr id="2051" name="Rectangle 3"/>
          <p:cNvSpPr>
            <a:spLocks noGrp="1" noChangeArrowheads="1"/>
          </p:cNvSpPr>
          <p:nvPr>
            <p:ph type="subTitle" idx="1"/>
          </p:nvPr>
        </p:nvSpPr>
        <p:spPr/>
        <p:txBody>
          <a:bodyPr/>
          <a:lstStyle/>
          <a:p>
            <a:r>
              <a:rPr lang="hr-HR"/>
              <a:t>DRUŠTVA - UVOD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1066800" y="1196975"/>
            <a:ext cx="7543800" cy="4899025"/>
          </a:xfrm>
        </p:spPr>
        <p:txBody>
          <a:bodyPr/>
          <a:lstStyle/>
          <a:p>
            <a:pPr>
              <a:lnSpc>
                <a:spcPct val="80000"/>
              </a:lnSpc>
              <a:buFont typeface="Wingdings" pitchFamily="2" charset="2"/>
              <a:buNone/>
            </a:pPr>
            <a:r>
              <a:rPr lang="hr-HR" sz="2800" u="sng"/>
              <a:t>Razlikovanje tvrtki</a:t>
            </a:r>
          </a:p>
          <a:p>
            <a:pPr>
              <a:lnSpc>
                <a:spcPct val="80000"/>
              </a:lnSpc>
            </a:pPr>
            <a:r>
              <a:rPr lang="hr-HR" sz="2800"/>
              <a:t>sastojci tvrtke ne mogu biti takvi da stvaraju zabunu glede predmeta poslovanja trgovačkog društva, utiska o identitetu ili povezanosti s drugim društvom, da vrijeđaju prava intelektualnog i industrijskog vlasništva ni druga prava drugih osoba.</a:t>
            </a:r>
          </a:p>
          <a:p>
            <a:pPr>
              <a:lnSpc>
                <a:spcPct val="80000"/>
              </a:lnSpc>
              <a:buFont typeface="Wingdings" pitchFamily="2" charset="2"/>
              <a:buNone/>
            </a:pPr>
            <a:endParaRPr lang="hr-HR" sz="2800" u="sng"/>
          </a:p>
          <a:p>
            <a:pPr>
              <a:lnSpc>
                <a:spcPct val="80000"/>
              </a:lnSpc>
              <a:buFont typeface="Wingdings" pitchFamily="2" charset="2"/>
              <a:buNone/>
            </a:pPr>
            <a:r>
              <a:rPr lang="hr-HR" sz="2800" u="sng"/>
              <a:t>Osobna imena</a:t>
            </a:r>
          </a:p>
          <a:p>
            <a:pPr>
              <a:lnSpc>
                <a:spcPct val="80000"/>
              </a:lnSpc>
            </a:pPr>
            <a:r>
              <a:rPr lang="hr-HR" sz="2800"/>
              <a:t>u tvrtku se može unijeti ime ili dio imena neke osobe samo uz njen pristanak, a ako je ta osoba umrla, uz pristanak njenih nasljednika.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68313" y="620713"/>
            <a:ext cx="8142287" cy="5832475"/>
          </a:xfrm>
        </p:spPr>
        <p:txBody>
          <a:bodyPr/>
          <a:lstStyle/>
          <a:p>
            <a:pPr>
              <a:lnSpc>
                <a:spcPct val="90000"/>
              </a:lnSpc>
              <a:buFont typeface="Wingdings" pitchFamily="2" charset="2"/>
              <a:buNone/>
            </a:pPr>
            <a:r>
              <a:rPr lang="hr-HR" sz="2400" u="sng"/>
              <a:t>Imena država i međunarodnih organizacija</a:t>
            </a:r>
          </a:p>
          <a:p>
            <a:pPr>
              <a:lnSpc>
                <a:spcPct val="90000"/>
              </a:lnSpc>
            </a:pPr>
            <a:r>
              <a:rPr lang="hr-HR" sz="2400"/>
              <a:t>riječ “Hrvatska”, te njene izvedenice, kao i zastava i grb Republike Hrvatske, uključivši i njihovo oponašanje, mogu se unijeti u tvrtku samo uz suglasnost Vlade Republike Hrvatske ili državnog organa koja ona ovlasti.</a:t>
            </a:r>
          </a:p>
          <a:p>
            <a:pPr>
              <a:lnSpc>
                <a:spcPct val="90000"/>
              </a:lnSpc>
            </a:pPr>
            <a:endParaRPr lang="hr-HR" sz="2400"/>
          </a:p>
          <a:p>
            <a:pPr>
              <a:lnSpc>
                <a:spcPct val="90000"/>
              </a:lnSpc>
            </a:pPr>
            <a:r>
              <a:rPr lang="hr-HR" sz="2400"/>
              <a:t>tvrtka ne može sadržavati imena, grbove, zastave ni druge državne ambleme drugih država ili međunarodnih (međudržavnih) organizacija, niti službene znakove za kontrolu i garanciju kvalitete, a ne može ih se ni oponašati u heraldičkome smislu – iznimno: uz dozvolu nadležnog organa odgovarajuće države il međunarodne (međudržavne) organizacije ili ako su ti sastojci sadržani u tvrtki ili u imenu osnivača koji se unose u tvrtku trgovačkog društva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066800" y="692150"/>
            <a:ext cx="7543800" cy="6165850"/>
          </a:xfrm>
        </p:spPr>
        <p:txBody>
          <a:bodyPr/>
          <a:lstStyle/>
          <a:p>
            <a:pPr>
              <a:lnSpc>
                <a:spcPct val="90000"/>
              </a:lnSpc>
              <a:buFont typeface="Wingdings" pitchFamily="2" charset="2"/>
              <a:buNone/>
            </a:pPr>
            <a:r>
              <a:rPr lang="hr-HR" sz="2400" u="sng"/>
              <a:t>Tvrtka i promjene u trgovačkom društvu</a:t>
            </a:r>
          </a:p>
          <a:p>
            <a:pPr>
              <a:lnSpc>
                <a:spcPct val="90000"/>
              </a:lnSpc>
            </a:pPr>
            <a:r>
              <a:rPr lang="hr-HR" sz="2400"/>
              <a:t>trgovačko društvo nastavlja poslovati </a:t>
            </a:r>
            <a:r>
              <a:rPr lang="hr-HR" sz="2400" b="1"/>
              <a:t>bez promjene</a:t>
            </a:r>
            <a:r>
              <a:rPr lang="hr-HR" sz="2400"/>
              <a:t> tvrtke unatoč </a:t>
            </a:r>
            <a:r>
              <a:rPr lang="hr-HR" sz="2400" b="1"/>
              <a:t>istupanju</a:t>
            </a:r>
            <a:r>
              <a:rPr lang="hr-HR" sz="2400"/>
              <a:t> nekih članova iz društva ili pristupanju novih članova u društvo – iznimka: JTD, KD ako u njima prestane biti član osoba čije je ime, odnosno tvrtka ili skraćena tvrtka bila sadržana u tvrtki društva</a:t>
            </a:r>
          </a:p>
          <a:p>
            <a:pPr>
              <a:lnSpc>
                <a:spcPct val="90000"/>
              </a:lnSpc>
              <a:buFont typeface="Wingdings" pitchFamily="2" charset="2"/>
              <a:buNone/>
            </a:pPr>
            <a:r>
              <a:rPr lang="hr-HR" sz="2400" u="sng"/>
              <a:t>Tvrtka trgovačkog društva u stečaju ili likvidaciji</a:t>
            </a:r>
          </a:p>
          <a:p>
            <a:pPr>
              <a:lnSpc>
                <a:spcPct val="90000"/>
              </a:lnSpc>
            </a:pPr>
            <a:r>
              <a:rPr lang="hr-HR" sz="2400"/>
              <a:t>tvrtki trgovačkog društva koje je u stečaju ili likvidaciji dodaje se oznaka “u stečaju” ili “u likvidaciji”, te se tako upisuje u sudski registar</a:t>
            </a:r>
          </a:p>
          <a:p>
            <a:pPr>
              <a:lnSpc>
                <a:spcPct val="90000"/>
              </a:lnSpc>
              <a:buFont typeface="Wingdings" pitchFamily="2" charset="2"/>
              <a:buNone/>
            </a:pPr>
            <a:r>
              <a:rPr lang="hr-HR" sz="2400" u="sng"/>
              <a:t>Skraćena tvrtka</a:t>
            </a:r>
          </a:p>
          <a:p>
            <a:pPr>
              <a:lnSpc>
                <a:spcPct val="90000"/>
              </a:lnSpc>
            </a:pPr>
            <a:r>
              <a:rPr lang="hr-HR" sz="2400"/>
              <a:t>trgovačko društvo može upotrebljavati i skraćenu tvrtku – karakteristični dio tvrtke i naznaku oblika trgovačkog društva</a:t>
            </a:r>
          </a:p>
          <a:p>
            <a:pPr>
              <a:lnSpc>
                <a:spcPct val="90000"/>
              </a:lnSpc>
            </a:pPr>
            <a:r>
              <a:rPr lang="hr-HR" sz="2400"/>
              <a:t>skraćena tvrtka upisuje se u sudski registar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1066800" y="404813"/>
            <a:ext cx="7543800" cy="6453187"/>
          </a:xfrm>
        </p:spPr>
        <p:txBody>
          <a:bodyPr/>
          <a:lstStyle/>
          <a:p>
            <a:pPr>
              <a:lnSpc>
                <a:spcPct val="80000"/>
              </a:lnSpc>
              <a:buFont typeface="Wingdings" pitchFamily="2" charset="2"/>
              <a:buNone/>
            </a:pPr>
            <a:r>
              <a:rPr lang="hr-HR" sz="2000" u="sng"/>
              <a:t>Jezik tvrtke</a:t>
            </a:r>
          </a:p>
          <a:p>
            <a:pPr>
              <a:lnSpc>
                <a:spcPct val="80000"/>
              </a:lnSpc>
            </a:pPr>
            <a:r>
              <a:rPr lang="hr-HR" sz="2000"/>
              <a:t>tvrtka trgovačkog društva mora biti na hrvatskom jeziku</a:t>
            </a:r>
          </a:p>
          <a:p>
            <a:pPr>
              <a:lnSpc>
                <a:spcPct val="80000"/>
              </a:lnSpc>
            </a:pPr>
            <a:r>
              <a:rPr lang="hr-HR" sz="2000"/>
              <a:t>tvrtka trgovačkog društva može sadržavati pojedine strane riječi ako one čine ime, odnosno tvrtku člana društva ili robni ili uslužni žig člana, odnosno njegova društva registriranog u Republici Hrvatskoj, ili ako su uobičajene u hrvatskom jeziku, ili ako za njih nema odgovarajuće riječi u hrvatskom jeziku, ili ako se radi o riječima na mrtvom jeziku</a:t>
            </a:r>
          </a:p>
          <a:p>
            <a:pPr>
              <a:lnSpc>
                <a:spcPct val="80000"/>
              </a:lnSpc>
              <a:buFont typeface="Wingdings" pitchFamily="2" charset="2"/>
              <a:buNone/>
            </a:pPr>
            <a:endParaRPr lang="hr-HR" sz="2000" u="sng"/>
          </a:p>
          <a:p>
            <a:pPr>
              <a:lnSpc>
                <a:spcPct val="80000"/>
              </a:lnSpc>
              <a:buFont typeface="Wingdings" pitchFamily="2" charset="2"/>
              <a:buNone/>
            </a:pPr>
            <a:r>
              <a:rPr lang="hr-HR" sz="2000" u="sng"/>
              <a:t>Načelo jedinstvenosti</a:t>
            </a:r>
          </a:p>
          <a:p>
            <a:pPr>
              <a:lnSpc>
                <a:spcPct val="80000"/>
              </a:lnSpc>
            </a:pPr>
            <a:r>
              <a:rPr lang="hr-HR" sz="2000"/>
              <a:t>svaki dio trgovačkog društva mora poslovati pod istom tvrtkom, s time da joj se može dodati oznaka koja upućuje na to da se radi o dijelu društva</a:t>
            </a:r>
          </a:p>
          <a:p>
            <a:pPr>
              <a:lnSpc>
                <a:spcPct val="80000"/>
              </a:lnSpc>
              <a:buFont typeface="Wingdings" pitchFamily="2" charset="2"/>
              <a:buNone/>
            </a:pPr>
            <a:endParaRPr lang="hr-HR" sz="2000" u="sng"/>
          </a:p>
          <a:p>
            <a:pPr>
              <a:lnSpc>
                <a:spcPct val="80000"/>
              </a:lnSpc>
              <a:buFont typeface="Wingdings" pitchFamily="2" charset="2"/>
              <a:buNone/>
            </a:pPr>
            <a:r>
              <a:rPr lang="hr-HR" sz="2000" u="sng"/>
              <a:t>Prijenos tvrtke</a:t>
            </a:r>
          </a:p>
          <a:p>
            <a:pPr>
              <a:lnSpc>
                <a:spcPct val="80000"/>
              </a:lnSpc>
            </a:pPr>
            <a:r>
              <a:rPr lang="hr-HR" sz="2000"/>
              <a:t>tvrtka trgovačkog društva može se prenijeti na drugog samo zajedno s poduzećem ili s bitnim pretežnim dijelom poduzeća</a:t>
            </a:r>
          </a:p>
          <a:p>
            <a:pPr>
              <a:lnSpc>
                <a:spcPct val="80000"/>
              </a:lnSpc>
              <a:buFont typeface="Wingdings" pitchFamily="2" charset="2"/>
              <a:buNone/>
            </a:pPr>
            <a:endParaRPr lang="hr-HR" sz="2000" u="sng"/>
          </a:p>
          <a:p>
            <a:pPr>
              <a:lnSpc>
                <a:spcPct val="80000"/>
              </a:lnSpc>
              <a:buFont typeface="Wingdings" pitchFamily="2" charset="2"/>
              <a:buNone/>
            </a:pPr>
            <a:r>
              <a:rPr lang="hr-HR" sz="2000" u="sng"/>
              <a:t>Tvrtka trgovca pojedinca</a:t>
            </a:r>
          </a:p>
          <a:p>
            <a:pPr>
              <a:lnSpc>
                <a:spcPct val="80000"/>
              </a:lnSpc>
            </a:pPr>
            <a:r>
              <a:rPr lang="hr-HR" sz="2000"/>
              <a:t>tvrtka trgovca pojedinca mora sadržavati njegovo ime i prezime</a:t>
            </a:r>
          </a:p>
          <a:p>
            <a:pPr>
              <a:lnSpc>
                <a:spcPct val="80000"/>
              </a:lnSpc>
            </a:pPr>
            <a:r>
              <a:rPr lang="hr-HR" sz="2000"/>
              <a:t>tvrtka trgovca pojedinca mora sadržavati naznaku “t.p.”</a:t>
            </a:r>
          </a:p>
          <a:p>
            <a:pPr>
              <a:lnSpc>
                <a:spcPct val="80000"/>
              </a:lnSpc>
              <a:buFont typeface="Wingdings" pitchFamily="2" charset="2"/>
              <a:buNone/>
            </a:pPr>
            <a:endParaRPr lang="hr-H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1066800" y="260350"/>
            <a:ext cx="7543800" cy="6597650"/>
          </a:xfrm>
        </p:spPr>
        <p:txBody>
          <a:bodyPr/>
          <a:lstStyle/>
          <a:p>
            <a:pPr>
              <a:lnSpc>
                <a:spcPct val="80000"/>
              </a:lnSpc>
              <a:buFont typeface="Wingdings" pitchFamily="2" charset="2"/>
              <a:buNone/>
            </a:pPr>
            <a:r>
              <a:rPr lang="hr-HR" sz="2000"/>
              <a:t>Zaštita tvrtke</a:t>
            </a:r>
          </a:p>
          <a:p>
            <a:pPr>
              <a:lnSpc>
                <a:spcPct val="80000"/>
              </a:lnSpc>
              <a:buFont typeface="Wingdings" pitchFamily="2" charset="2"/>
              <a:buNone/>
            </a:pPr>
            <a:r>
              <a:rPr lang="hr-HR" sz="2000" u="sng"/>
              <a:t>Načelo zakonitosti</a:t>
            </a:r>
          </a:p>
          <a:p>
            <a:pPr>
              <a:lnSpc>
                <a:spcPct val="80000"/>
              </a:lnSpc>
            </a:pPr>
            <a:r>
              <a:rPr lang="hr-HR" sz="2000"/>
              <a:t>sud će odbiti upis u sudski registar tvrtke koja nije u skladu sa ZTD-om</a:t>
            </a:r>
          </a:p>
          <a:p>
            <a:pPr>
              <a:lnSpc>
                <a:spcPct val="80000"/>
              </a:lnSpc>
              <a:buFont typeface="Wingdings" pitchFamily="2" charset="2"/>
              <a:buNone/>
            </a:pPr>
            <a:endParaRPr lang="hr-HR" sz="2000"/>
          </a:p>
          <a:p>
            <a:pPr>
              <a:lnSpc>
                <a:spcPct val="80000"/>
              </a:lnSpc>
              <a:buFont typeface="Wingdings" pitchFamily="2" charset="2"/>
              <a:buNone/>
            </a:pPr>
            <a:r>
              <a:rPr lang="hr-HR" sz="2000" u="sng"/>
              <a:t>Načelo isključivosti</a:t>
            </a:r>
          </a:p>
          <a:p>
            <a:pPr>
              <a:lnSpc>
                <a:spcPct val="80000"/>
              </a:lnSpc>
            </a:pPr>
            <a:r>
              <a:rPr lang="hr-HR" sz="2000"/>
              <a:t>u isti trgovački registar ne može se upisati tvrtka koja je jednaka ranije upisanoj tvrtki ili tvrtka koja se jasno razlikuje od ranije upisane tvrtke – sud na to pazi </a:t>
            </a:r>
            <a:r>
              <a:rPr lang="hr-HR" sz="2000" i="1"/>
              <a:t>ex offo</a:t>
            </a:r>
          </a:p>
          <a:p>
            <a:pPr>
              <a:lnSpc>
                <a:spcPct val="80000"/>
              </a:lnSpc>
              <a:buFont typeface="Wingdings" pitchFamily="2" charset="2"/>
              <a:buNone/>
            </a:pPr>
            <a:endParaRPr lang="hr-HR" sz="2000"/>
          </a:p>
          <a:p>
            <a:pPr>
              <a:lnSpc>
                <a:spcPct val="80000"/>
              </a:lnSpc>
              <a:buFont typeface="Wingdings" pitchFamily="2" charset="2"/>
              <a:buNone/>
            </a:pPr>
            <a:r>
              <a:rPr lang="hr-HR" sz="2000" u="sng"/>
              <a:t>Načela prvenstva</a:t>
            </a:r>
          </a:p>
          <a:p>
            <a:pPr>
              <a:lnSpc>
                <a:spcPct val="80000"/>
              </a:lnSpc>
            </a:pPr>
            <a:r>
              <a:rPr lang="hr-HR" sz="2000"/>
              <a:t>ako se sudu radi upisa u sudski registar prijave iste tvrtke ili tvrtke koje se međusobno jasno ne razlikuju, sud će upisati onu tvrtku koja je </a:t>
            </a:r>
            <a:r>
              <a:rPr lang="hr-HR" sz="2000" b="1"/>
              <a:t>ranije prijavljena</a:t>
            </a:r>
          </a:p>
          <a:p>
            <a:pPr>
              <a:lnSpc>
                <a:spcPct val="80000"/>
              </a:lnSpc>
            </a:pPr>
            <a:r>
              <a:rPr lang="hr-HR" sz="2000"/>
              <a:t>iznimno, upisati će se kasnije prijavljena tvrtka ako podnositelj kasnije prijave dokaže da je u vrijeme podnošenja ranije prijave, tu tvrtku, odnosno njene bitne sastojke upotrebljavao na tržištu kao oznaku svog poduzeća ili kao robni ili uslužni znak za označavanje svojih proizvoda ili usluga te da je to činio prije podnositelja ranije prijave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1066800" y="836613"/>
            <a:ext cx="7543800" cy="5472112"/>
          </a:xfrm>
        </p:spPr>
        <p:txBody>
          <a:bodyPr/>
          <a:lstStyle/>
          <a:p>
            <a:pPr>
              <a:lnSpc>
                <a:spcPct val="80000"/>
              </a:lnSpc>
              <a:buFont typeface="Wingdings" pitchFamily="2" charset="2"/>
              <a:buNone/>
            </a:pPr>
            <a:r>
              <a:rPr lang="hr-HR" sz="2500" u="sng"/>
              <a:t>Zaštita prava imatelja ranije prijavljene tvrtke</a:t>
            </a:r>
          </a:p>
          <a:p>
            <a:pPr>
              <a:lnSpc>
                <a:spcPct val="80000"/>
              </a:lnSpc>
            </a:pPr>
            <a:r>
              <a:rPr lang="hr-HR" sz="2500"/>
              <a:t>trgovac kome drugi trgovac upotrebom ili upisom iste ili slične tvrtke, koja je upisana u sudski registar istog ili drugog suda, </a:t>
            </a:r>
            <a:r>
              <a:rPr lang="hr-HR" sz="2500" b="1"/>
              <a:t>vrijeđa</a:t>
            </a:r>
            <a:r>
              <a:rPr lang="hr-HR" sz="2500"/>
              <a:t> njegova </a:t>
            </a:r>
            <a:r>
              <a:rPr lang="hr-HR" sz="2500" b="1"/>
              <a:t>prava</a:t>
            </a:r>
            <a:r>
              <a:rPr lang="hr-HR" sz="2500"/>
              <a:t> ili </a:t>
            </a:r>
            <a:r>
              <a:rPr lang="hr-HR" sz="2500" b="1"/>
              <a:t>ugrožava</a:t>
            </a:r>
            <a:r>
              <a:rPr lang="hr-HR" sz="2500"/>
              <a:t> njegov </a:t>
            </a:r>
            <a:r>
              <a:rPr lang="hr-HR" sz="2500" b="1"/>
              <a:t>položaj</a:t>
            </a:r>
            <a:r>
              <a:rPr lang="hr-HR" sz="2500"/>
              <a:t> u tržišnoj utakmici ili postoji opasnost da njegova prava i položaj u tržišnoj utakmici budu povrijeđeni, odnosno ugroženi ili se drugi trgovac upotrebom tvrtke nepovlasno koristi njegovim poslovnim ugledom ili ga prisvaja, može tužbom zahtijevati da drugi trgovac </a:t>
            </a:r>
            <a:r>
              <a:rPr lang="hr-HR" sz="2500" b="1"/>
              <a:t>prestane upotrebljavati</a:t>
            </a:r>
            <a:r>
              <a:rPr lang="hr-HR" sz="2500"/>
              <a:t> tu tvrtku, da se tvrtka toga drugog trgovca </a:t>
            </a:r>
            <a:r>
              <a:rPr lang="hr-HR" sz="2500" b="1"/>
              <a:t>izbriše</a:t>
            </a:r>
            <a:r>
              <a:rPr lang="hr-HR" sz="2500"/>
              <a:t> iz sudskog registra, te da ga se obveže da </a:t>
            </a:r>
            <a:r>
              <a:rPr lang="hr-HR" sz="2500" b="1"/>
              <a:t>nadoknadi štetu</a:t>
            </a:r>
            <a:r>
              <a:rPr lang="hr-HR" sz="2500"/>
              <a:t> pričinjenu upotrebom tvrtke</a:t>
            </a:r>
          </a:p>
          <a:p>
            <a:pPr>
              <a:lnSpc>
                <a:spcPct val="80000"/>
              </a:lnSpc>
            </a:pPr>
            <a:endParaRPr lang="hr-HR" sz="2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p:txBody>
          <a:bodyPr/>
          <a:lstStyle/>
          <a:p>
            <a:pPr>
              <a:lnSpc>
                <a:spcPct val="90000"/>
              </a:lnSpc>
            </a:pPr>
            <a:r>
              <a:rPr lang="hr-HR" sz="2800"/>
              <a:t>tužba se podnosi sudu koji vodi sudski registar u koji je upisana tvrtka drugog trgovca, a može se podnijeti u roku od tri godine od upisa druge tvrtke u sudski registar</a:t>
            </a:r>
          </a:p>
          <a:p>
            <a:pPr>
              <a:lnSpc>
                <a:spcPct val="90000"/>
              </a:lnSpc>
            </a:pPr>
            <a:endParaRPr lang="hr-HR" sz="2800"/>
          </a:p>
          <a:p>
            <a:pPr>
              <a:lnSpc>
                <a:spcPct val="90000"/>
              </a:lnSpc>
            </a:pPr>
            <a:r>
              <a:rPr lang="hr-HR" sz="2800"/>
              <a:t>bez obzira na ove odredbe, trgovac može zaštitu svojih prava glede upotrebe i upisa tvrtke ostvarivati i na temelju propisa o nelojalnoj utakmici, te drugih propisa o zaštiti intelektualnog i industrijskog vlasništva</a:t>
            </a:r>
          </a:p>
          <a:p>
            <a:pPr>
              <a:lnSpc>
                <a:spcPct val="90000"/>
              </a:lnSpc>
            </a:pPr>
            <a:endParaRPr lang="hr-HR"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hr-HR"/>
              <a:t>Predmet poslovanja</a:t>
            </a:r>
          </a:p>
        </p:txBody>
      </p:sp>
      <p:sp>
        <p:nvSpPr>
          <p:cNvPr id="52227" name="Rectangle 3"/>
          <p:cNvSpPr>
            <a:spLocks noGrp="1" noChangeArrowheads="1"/>
          </p:cNvSpPr>
          <p:nvPr>
            <p:ph type="body" idx="1"/>
          </p:nvPr>
        </p:nvSpPr>
        <p:spPr>
          <a:xfrm>
            <a:off x="1066800" y="1268413"/>
            <a:ext cx="7543800" cy="5589587"/>
          </a:xfrm>
          <a:noFill/>
        </p:spPr>
        <p:txBody>
          <a:bodyPr/>
          <a:lstStyle/>
          <a:p>
            <a:pPr>
              <a:lnSpc>
                <a:spcPct val="80000"/>
              </a:lnSpc>
            </a:pPr>
            <a:endParaRPr lang="hr-HR" sz="2500"/>
          </a:p>
          <a:p>
            <a:pPr>
              <a:lnSpc>
                <a:spcPct val="80000"/>
              </a:lnSpc>
            </a:pPr>
            <a:r>
              <a:rPr lang="hr-HR" sz="2500"/>
              <a:t>obavljanje svake </a:t>
            </a:r>
            <a:r>
              <a:rPr lang="hr-HR" sz="2500" b="1"/>
              <a:t>dopuštene djelatnosti</a:t>
            </a:r>
            <a:r>
              <a:rPr lang="hr-HR" sz="2500"/>
              <a:t>; dopuštena je svaka djelatnost koja </a:t>
            </a:r>
            <a:r>
              <a:rPr lang="hr-HR" sz="2500" b="1"/>
              <a:t>nije zakonom zabranjena ili nije suprotna moralu društva</a:t>
            </a:r>
          </a:p>
          <a:p>
            <a:pPr>
              <a:lnSpc>
                <a:spcPct val="80000"/>
              </a:lnSpc>
            </a:pPr>
            <a:endParaRPr lang="hr-HR" sz="2500"/>
          </a:p>
          <a:p>
            <a:pPr>
              <a:lnSpc>
                <a:spcPct val="80000"/>
              </a:lnSpc>
            </a:pPr>
            <a:r>
              <a:rPr lang="hr-HR" sz="2500"/>
              <a:t>predmet poslovanja trgovačkog društva utvrđuje se izjavom o osnivanju društva ili društvenim ugovorom, odnosno statutom trgovačkog društva</a:t>
            </a:r>
          </a:p>
          <a:p>
            <a:pPr>
              <a:lnSpc>
                <a:spcPct val="80000"/>
              </a:lnSpc>
            </a:pPr>
            <a:endParaRPr lang="hr-HR" sz="2500"/>
          </a:p>
          <a:p>
            <a:pPr>
              <a:lnSpc>
                <a:spcPct val="80000"/>
              </a:lnSpc>
            </a:pPr>
            <a:r>
              <a:rPr lang="hr-HR" sz="2500"/>
              <a:t>predmet poslovanja trgovačkog društva upisuje se u sudski registar naznakom </a:t>
            </a:r>
            <a:r>
              <a:rPr lang="hr-HR" sz="2500" b="1"/>
              <a:t>djelatnosti </a:t>
            </a:r>
            <a:r>
              <a:rPr lang="hr-HR" sz="2500"/>
              <a:t>koje ga čine – nacionalna klasifikacija djelatnosti</a:t>
            </a:r>
            <a:r>
              <a:rPr lang="hr-HR" sz="2000"/>
              <a:t> </a:t>
            </a:r>
          </a:p>
          <a:p>
            <a:pPr>
              <a:lnSpc>
                <a:spcPct val="80000"/>
              </a:lnSpc>
            </a:pPr>
            <a:endParaRPr lang="hr-H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p:txBody>
          <a:bodyPr/>
          <a:lstStyle/>
          <a:p>
            <a:r>
              <a:rPr lang="hr-HR" sz="2800"/>
              <a:t>trgovačko društvo može obavljati djelatnosti upisane u sudskom registru, te i druge djelatnosti koje služe obavljanju djelatnosti koja je upisana u sudski registar, ako se one u manjem opsegu ili uobičajeno obavljaju uz upisanu djelatnost</a:t>
            </a:r>
          </a:p>
          <a:p>
            <a:r>
              <a:rPr lang="hr-HR" sz="2800"/>
              <a:t>valjani su pravni poslovi koje trgovačko društvo sklopi s trećim osobama izvan djelatnosti upisane u sudski registar – doktrina </a:t>
            </a:r>
            <a:r>
              <a:rPr lang="hr-HR" sz="2800" i="1"/>
              <a:t>ultra vires</a:t>
            </a:r>
            <a:r>
              <a:rPr lang="hr-HR" sz="2800"/>
              <a:t> se ne primjenjuje</a:t>
            </a:r>
          </a:p>
          <a:p>
            <a:endParaRPr lang="hr-HR"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hr-HR"/>
              <a:t>Sjedište trgovačkog društva</a:t>
            </a:r>
          </a:p>
        </p:txBody>
      </p:sp>
      <p:sp>
        <p:nvSpPr>
          <p:cNvPr id="53251" name="Rectangle 3"/>
          <p:cNvSpPr>
            <a:spLocks noGrp="1" noChangeArrowheads="1"/>
          </p:cNvSpPr>
          <p:nvPr>
            <p:ph type="body" idx="1"/>
          </p:nvPr>
        </p:nvSpPr>
        <p:spPr>
          <a:xfrm>
            <a:off x="1066800" y="1981200"/>
            <a:ext cx="7543800" cy="4543425"/>
          </a:xfrm>
        </p:spPr>
        <p:txBody>
          <a:bodyPr/>
          <a:lstStyle/>
          <a:p>
            <a:pPr>
              <a:lnSpc>
                <a:spcPct val="80000"/>
              </a:lnSpc>
            </a:pPr>
            <a:r>
              <a:rPr lang="hr-HR" sz="2500"/>
              <a:t>mjesto u kojem je </a:t>
            </a:r>
            <a:r>
              <a:rPr lang="hr-HR" sz="2500" b="1"/>
              <a:t>uprava</a:t>
            </a:r>
            <a:r>
              <a:rPr lang="hr-HR" sz="2500"/>
              <a:t> društva i odakle se </a:t>
            </a:r>
            <a:r>
              <a:rPr lang="hr-HR" sz="2500" b="1"/>
              <a:t>upravlja poslovima</a:t>
            </a:r>
            <a:r>
              <a:rPr lang="hr-HR" sz="2500"/>
              <a:t> društva ili mjesto u kojem društvo </a:t>
            </a:r>
            <a:r>
              <a:rPr lang="hr-HR" sz="2500" b="1"/>
              <a:t>obavlja svoju djelatnost</a:t>
            </a:r>
            <a:r>
              <a:rPr lang="hr-HR" sz="2500"/>
              <a:t>, a određeno je izjavom o osnivanju društva ili društvenim ugovorom, odnosno statutom društva</a:t>
            </a:r>
          </a:p>
          <a:p>
            <a:pPr>
              <a:lnSpc>
                <a:spcPct val="80000"/>
              </a:lnSpc>
            </a:pPr>
            <a:endParaRPr lang="hr-HR" sz="2500"/>
          </a:p>
          <a:p>
            <a:pPr>
              <a:lnSpc>
                <a:spcPct val="80000"/>
              </a:lnSpc>
            </a:pPr>
            <a:r>
              <a:rPr lang="hr-HR" sz="2500"/>
              <a:t>trgovačko društvo može imati </a:t>
            </a:r>
            <a:r>
              <a:rPr lang="hr-HR" sz="2500" b="1"/>
              <a:t>samo jedno sjedište</a:t>
            </a:r>
          </a:p>
          <a:p>
            <a:pPr>
              <a:lnSpc>
                <a:spcPct val="80000"/>
              </a:lnSpc>
            </a:pPr>
            <a:endParaRPr lang="hr-HR" sz="2500" b="1"/>
          </a:p>
          <a:p>
            <a:pPr>
              <a:lnSpc>
                <a:spcPct val="80000"/>
              </a:lnSpc>
            </a:pPr>
            <a:r>
              <a:rPr lang="hr-HR" sz="2500"/>
              <a:t>upisuje se u sudski registar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hr-HR"/>
              <a:t>TRGOVAC	</a:t>
            </a:r>
          </a:p>
        </p:txBody>
      </p:sp>
      <p:sp>
        <p:nvSpPr>
          <p:cNvPr id="10243" name="Rectangle 3"/>
          <p:cNvSpPr>
            <a:spLocks noGrp="1" noChangeArrowheads="1"/>
          </p:cNvSpPr>
          <p:nvPr>
            <p:ph type="body" idx="1"/>
          </p:nvPr>
        </p:nvSpPr>
        <p:spPr/>
        <p:txBody>
          <a:bodyPr/>
          <a:lstStyle/>
          <a:p>
            <a:r>
              <a:rPr lang="hr-HR"/>
              <a:t>pravna ili fizička osoba koja </a:t>
            </a:r>
            <a:r>
              <a:rPr lang="hr-HR" b="1"/>
              <a:t>samostalno i trajno</a:t>
            </a:r>
            <a:r>
              <a:rPr lang="hr-HR"/>
              <a:t> obavlja </a:t>
            </a:r>
            <a:r>
              <a:rPr lang="hr-HR" b="1"/>
              <a:t>gospodarsku djelatnost</a:t>
            </a:r>
            <a:r>
              <a:rPr lang="hr-HR"/>
              <a:t> radi ostvarivanja </a:t>
            </a:r>
            <a:r>
              <a:rPr lang="hr-HR" b="1"/>
              <a:t>dobiti</a:t>
            </a:r>
            <a:r>
              <a:rPr lang="hr-HR"/>
              <a:t> proizvodnjom, prometom robe ili pružanja usluga na tržištu</a:t>
            </a:r>
          </a:p>
          <a:p>
            <a:r>
              <a:rPr lang="hr-HR"/>
              <a:t>iznimke – slobodna zanimanja; individualni poljodjelci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457200" y="1484313"/>
            <a:ext cx="8229600" cy="4611687"/>
          </a:xfrm>
        </p:spPr>
        <p:txBody>
          <a:bodyPr/>
          <a:lstStyle/>
          <a:p>
            <a:pPr>
              <a:lnSpc>
                <a:spcPct val="90000"/>
              </a:lnSpc>
            </a:pPr>
            <a:r>
              <a:rPr lang="hr-HR" sz="2400"/>
              <a:t>ako je uprava trgovačkog društva u mjestu različitom od mjesta koje je kao sjedište društva upisano u sudski registar ili ako društvo obavlja svoju djelatnost u mjestu različitom od mjesta koje je kao sjedište društva upisano u sudski registar, sjedištem se smatra mjesto upisano u sudskom registru, ali se treće osobe glede pravnih posljedica ovisnih o sjedištu društva mogu pozivati na mjesto u kojemu je uprava društva i odakle se upravlja poslovima društva ili na mjesto u kojemu društvo obavlja svoju djelatnost</a:t>
            </a:r>
          </a:p>
          <a:p>
            <a:pPr>
              <a:lnSpc>
                <a:spcPct val="90000"/>
              </a:lnSpc>
            </a:pPr>
            <a:endParaRPr lang="hr-HR" sz="2400"/>
          </a:p>
          <a:p>
            <a:pPr>
              <a:lnSpc>
                <a:spcPct val="90000"/>
              </a:lnSpc>
            </a:pPr>
            <a:r>
              <a:rPr lang="hr-HR" sz="2400"/>
              <a:t>za prijenos trgovačkog društva u </a:t>
            </a:r>
            <a:r>
              <a:rPr lang="hr-HR" sz="2400" b="1"/>
              <a:t>inozemstvo</a:t>
            </a:r>
            <a:r>
              <a:rPr lang="hr-HR" sz="2400"/>
              <a:t> potreba je prethodna suglasnost Ministarstva financija</a:t>
            </a:r>
          </a:p>
          <a:p>
            <a:pPr>
              <a:lnSpc>
                <a:spcPct val="90000"/>
              </a:lnSpc>
            </a:pPr>
            <a:endParaRPr lang="hr-H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hr-HR"/>
              <a:t>SUDSKI REGISTAR</a:t>
            </a:r>
          </a:p>
        </p:txBody>
      </p:sp>
      <p:sp>
        <p:nvSpPr>
          <p:cNvPr id="82947" name="Rectangle 3"/>
          <p:cNvSpPr>
            <a:spLocks noGrp="1" noChangeArrowheads="1"/>
          </p:cNvSpPr>
          <p:nvPr>
            <p:ph type="body" idx="1"/>
          </p:nvPr>
        </p:nvSpPr>
        <p:spPr/>
        <p:txBody>
          <a:bodyPr/>
          <a:lstStyle/>
          <a:p>
            <a:r>
              <a:rPr lang="hr-HR" sz="2800"/>
              <a:t>u sudski registar upisuju se trgovci i svi podaci određeni zakonom te promjene tih podataka</a:t>
            </a:r>
          </a:p>
          <a:p>
            <a:r>
              <a:rPr lang="hr-HR" sz="2800"/>
              <a:t>registar vode trgovački sudovi</a:t>
            </a:r>
          </a:p>
          <a:p>
            <a:r>
              <a:rPr lang="hr-HR" sz="2800"/>
              <a:t>prijave za upis trgovačkog društva podnose za JTD njegovi članovi, za KD svi komplementari, za D.D. svi članovi uprave i predsjednik nadzornog odbora, a za D.O.O. svi članovi uprave, a ako ono ima nadzorni odbor i predsjednik to odbora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457200" y="1125538"/>
            <a:ext cx="8229600" cy="5327650"/>
          </a:xfrm>
        </p:spPr>
        <p:txBody>
          <a:bodyPr/>
          <a:lstStyle/>
          <a:p>
            <a:pPr>
              <a:lnSpc>
                <a:spcPct val="80000"/>
              </a:lnSpc>
              <a:buFont typeface="Wingdings" pitchFamily="2" charset="2"/>
              <a:buNone/>
            </a:pPr>
            <a:r>
              <a:rPr lang="hr-HR" sz="2000" u="sng"/>
              <a:t>Objava upisa</a:t>
            </a:r>
          </a:p>
          <a:p>
            <a:pPr>
              <a:lnSpc>
                <a:spcPct val="80000"/>
              </a:lnSpc>
            </a:pPr>
            <a:r>
              <a:rPr lang="hr-HR" sz="2000"/>
              <a:t>svaki upis u sudski registar registarski sud objavljuje u “Narodnim novinama” RH i u najmanje još jednim novinama na trošak predlagatelja upisa</a:t>
            </a:r>
          </a:p>
          <a:p>
            <a:pPr>
              <a:lnSpc>
                <a:spcPct val="80000"/>
              </a:lnSpc>
            </a:pPr>
            <a:r>
              <a:rPr lang="hr-HR" sz="2000"/>
              <a:t>smatra se da je upis objavljen s istekom dana kada izađu posljednje novine u kojima se on objavljuje</a:t>
            </a:r>
          </a:p>
          <a:p>
            <a:pPr>
              <a:lnSpc>
                <a:spcPct val="80000"/>
              </a:lnSpc>
              <a:buFont typeface="Wingdings" pitchFamily="2" charset="2"/>
              <a:buNone/>
            </a:pPr>
            <a:endParaRPr lang="hr-HR" sz="2000" u="sng"/>
          </a:p>
          <a:p>
            <a:pPr>
              <a:lnSpc>
                <a:spcPct val="80000"/>
              </a:lnSpc>
              <a:buFont typeface="Wingdings" pitchFamily="2" charset="2"/>
              <a:buNone/>
            </a:pPr>
            <a:r>
              <a:rPr lang="hr-HR" sz="2000" u="sng"/>
              <a:t>Javnost registra</a:t>
            </a:r>
          </a:p>
          <a:p>
            <a:pPr>
              <a:lnSpc>
                <a:spcPct val="80000"/>
              </a:lnSpc>
            </a:pPr>
            <a:r>
              <a:rPr lang="hr-HR" sz="2000"/>
              <a:t>svaka osoba može u radno vrijeme suda i u prisutnosti ovlaštenog djelatnika suda obaviti uvid u podatke upisane u registru, u isprave na temelju kojih je obavljen upis te u ispravne pohranjene u registru, osim isprava glede kojih je zakonom isključena primjena načela javnosti registra</a:t>
            </a:r>
          </a:p>
          <a:p>
            <a:pPr>
              <a:lnSpc>
                <a:spcPct val="80000"/>
              </a:lnSpc>
            </a:pPr>
            <a:r>
              <a:rPr lang="hr-HR" sz="2000"/>
              <a:t>svaka osoba može dobiti ovjereni prijepis ili fotokopiju podataka iz registra i isprava na temelju koji je obavljen upis, kao i potvrde o stanju upisa za određenog trgovca</a:t>
            </a:r>
          </a:p>
          <a:p>
            <a:pPr>
              <a:lnSpc>
                <a:spcPct val="80000"/>
              </a:lnSpc>
            </a:pPr>
            <a:r>
              <a:rPr lang="hr-HR" sz="2000"/>
              <a:t>sud ne smije od osobe koja traži uvid u registar i isprave, odnosno ovjereni prijepis ili fotokopiju podataka iz registra i isprava zahtijevati da navede razlog ili svrhu radi koje to traži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457200" y="1125538"/>
            <a:ext cx="8229600" cy="4970462"/>
          </a:xfrm>
        </p:spPr>
        <p:txBody>
          <a:bodyPr/>
          <a:lstStyle/>
          <a:p>
            <a:pPr>
              <a:lnSpc>
                <a:spcPct val="90000"/>
              </a:lnSpc>
              <a:buFont typeface="Wingdings" pitchFamily="2" charset="2"/>
              <a:buNone/>
            </a:pPr>
            <a:r>
              <a:rPr lang="hr-HR" sz="2400" u="sng"/>
              <a:t>Učinak upisa u registar</a:t>
            </a:r>
          </a:p>
          <a:p>
            <a:pPr>
              <a:lnSpc>
                <a:spcPct val="90000"/>
              </a:lnSpc>
            </a:pPr>
            <a:r>
              <a:rPr lang="hr-HR" sz="2400"/>
              <a:t>nitko se ne može pozivati na to da mu nisu poznati podaci upisani u sudskom registru koji su objavljeni na način propisan ZTD-om ili aktima trgovačkog društva</a:t>
            </a:r>
          </a:p>
          <a:p>
            <a:pPr>
              <a:lnSpc>
                <a:spcPct val="90000"/>
              </a:lnSpc>
            </a:pPr>
            <a:r>
              <a:rPr lang="hr-HR" sz="2400"/>
              <a:t>svaka osoba može se pozvati na stanje upisa u registru glede pravno odlučnih podataka i činjenica koji se sukladno ovome i drugim zakonima upisuju u sudski registar, osim one osobe kojoj je bilo poznato ili moralo biti poznato da se stvarno stanje glede tih podataka razlikuje od stanja upisa u registru</a:t>
            </a:r>
          </a:p>
          <a:p>
            <a:pPr>
              <a:lnSpc>
                <a:spcPct val="90000"/>
              </a:lnSpc>
            </a:pPr>
            <a:r>
              <a:rPr lang="hr-HR" sz="2400"/>
              <a:t>osoba koja je u dobroj vjeri ne može trpjeti štetu zbog toga što se glede pravno odlučnih podataka i činjenica pouzdala u stanje upisa u sudskom registru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hr-HR"/>
              <a:t>ZASTUPANJE</a:t>
            </a:r>
          </a:p>
        </p:txBody>
      </p:sp>
      <p:sp>
        <p:nvSpPr>
          <p:cNvPr id="74755" name="Rectangle 3"/>
          <p:cNvSpPr>
            <a:spLocks noGrp="1" noChangeArrowheads="1"/>
          </p:cNvSpPr>
          <p:nvPr>
            <p:ph type="body" idx="1"/>
          </p:nvPr>
        </p:nvSpPr>
        <p:spPr>
          <a:xfrm>
            <a:off x="457200" y="1196975"/>
            <a:ext cx="8229600" cy="5472113"/>
          </a:xfrm>
        </p:spPr>
        <p:txBody>
          <a:bodyPr/>
          <a:lstStyle/>
          <a:p>
            <a:pPr>
              <a:lnSpc>
                <a:spcPct val="80000"/>
              </a:lnSpc>
              <a:buFont typeface="Wingdings" pitchFamily="2" charset="2"/>
              <a:buNone/>
            </a:pPr>
            <a:r>
              <a:rPr lang="hr-HR" sz="2000" u="sng"/>
              <a:t>Zastupnici po zakonu</a:t>
            </a:r>
          </a:p>
          <a:p>
            <a:pPr>
              <a:lnSpc>
                <a:spcPct val="80000"/>
              </a:lnSpc>
            </a:pPr>
            <a:r>
              <a:rPr lang="hr-HR" sz="2000"/>
              <a:t>ovlast za zastupanje trgovačkog društva po zakonu imaju osobe koje su za pojedini oblik tog društva određene odredbama ZTD-a – članovi uprave kod društava kapitala, članovi JTD, komplementari KD; upisuju se u sudski registar</a:t>
            </a:r>
          </a:p>
          <a:p>
            <a:pPr>
              <a:lnSpc>
                <a:spcPct val="80000"/>
              </a:lnSpc>
            </a:pPr>
            <a:r>
              <a:rPr lang="hr-HR" sz="2000"/>
              <a:t>na zastupnike po zakonu odnosni se ograničenje iz članka 49.</a:t>
            </a:r>
          </a:p>
          <a:p>
            <a:pPr>
              <a:lnSpc>
                <a:spcPct val="80000"/>
              </a:lnSpc>
              <a:buFont typeface="Wingdings" pitchFamily="2" charset="2"/>
              <a:buNone/>
            </a:pPr>
            <a:endParaRPr lang="hr-HR" sz="2000" u="sng"/>
          </a:p>
          <a:p>
            <a:pPr>
              <a:lnSpc>
                <a:spcPct val="80000"/>
              </a:lnSpc>
              <a:buFont typeface="Wingdings" pitchFamily="2" charset="2"/>
              <a:buNone/>
            </a:pPr>
            <a:r>
              <a:rPr lang="hr-HR" sz="2000" u="sng"/>
              <a:t>Zastupnici po punomoći</a:t>
            </a:r>
          </a:p>
          <a:p>
            <a:pPr>
              <a:lnSpc>
                <a:spcPct val="80000"/>
              </a:lnSpc>
            </a:pPr>
            <a:r>
              <a:rPr lang="hr-HR" sz="2000"/>
              <a:t>zastupnik po zakonu može dati punomoć drugoj osobi</a:t>
            </a:r>
          </a:p>
          <a:p>
            <a:pPr>
              <a:lnSpc>
                <a:spcPct val="80000"/>
              </a:lnSpc>
            </a:pPr>
            <a:r>
              <a:rPr lang="hr-HR" sz="2000"/>
              <a:t>ograničenje iz članka 49. odnosi se i na zastupnike po punomoći</a:t>
            </a:r>
          </a:p>
          <a:p>
            <a:pPr>
              <a:lnSpc>
                <a:spcPct val="80000"/>
              </a:lnSpc>
              <a:buFont typeface="Wingdings" pitchFamily="2" charset="2"/>
              <a:buNone/>
            </a:pPr>
            <a:endParaRPr lang="hr-HR" sz="2000" u="sng"/>
          </a:p>
          <a:p>
            <a:pPr>
              <a:lnSpc>
                <a:spcPct val="80000"/>
              </a:lnSpc>
              <a:buFont typeface="Wingdings" pitchFamily="2" charset="2"/>
              <a:buNone/>
            </a:pPr>
            <a:r>
              <a:rPr lang="hr-HR" sz="2000" u="sng"/>
              <a:t>Punomoćnik po zaposlenju</a:t>
            </a:r>
          </a:p>
          <a:p>
            <a:pPr>
              <a:lnSpc>
                <a:spcPct val="80000"/>
              </a:lnSpc>
            </a:pPr>
            <a:r>
              <a:rPr lang="hr-HR" sz="2000"/>
              <a:t>osoba čija je dužnost da kao djelatnik trgovačkog društva obavlja poslove koji po redovitom tijeku stvari uključuju i sklapanje određenih ugovora, odnosno poduzimanje određenih pravnih radnji, ovlaštena je da kao punomoćnik društva sklapa i te ugovore i poduzima te pravne radnje u granicama poslova koje obavlja</a:t>
            </a:r>
          </a:p>
          <a:p>
            <a:pPr>
              <a:lnSpc>
                <a:spcPct val="80000"/>
              </a:lnSpc>
            </a:pPr>
            <a:r>
              <a:rPr lang="hr-HR" sz="2000"/>
              <a:t>ograničenje iz članka 49. odnosi se i na punomoćnike po zaposlenju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hr-HR"/>
              <a:t>PROKURA</a:t>
            </a:r>
          </a:p>
        </p:txBody>
      </p:sp>
      <p:sp>
        <p:nvSpPr>
          <p:cNvPr id="75779" name="Rectangle 3"/>
          <p:cNvSpPr>
            <a:spLocks noGrp="1" noChangeArrowheads="1"/>
          </p:cNvSpPr>
          <p:nvPr>
            <p:ph type="body" idx="1"/>
          </p:nvPr>
        </p:nvSpPr>
        <p:spPr/>
        <p:txBody>
          <a:bodyPr/>
          <a:lstStyle/>
          <a:p>
            <a:pPr>
              <a:lnSpc>
                <a:spcPct val="80000"/>
              </a:lnSpc>
            </a:pPr>
            <a:r>
              <a:rPr lang="hr-HR" sz="2800"/>
              <a:t>trgovačka punomoć čiji su sadržaj i opseg ovlasti određeni ZTD-om</a:t>
            </a:r>
          </a:p>
          <a:p>
            <a:pPr>
              <a:lnSpc>
                <a:spcPct val="80000"/>
              </a:lnSpc>
            </a:pPr>
            <a:r>
              <a:rPr lang="hr-HR" sz="2800"/>
              <a:t>prokuru može dati samo pravna i fizička osoba koja je trgovac</a:t>
            </a:r>
          </a:p>
          <a:p>
            <a:pPr>
              <a:lnSpc>
                <a:spcPct val="80000"/>
              </a:lnSpc>
            </a:pPr>
            <a:r>
              <a:rPr lang="hr-HR" sz="2800"/>
              <a:t>prokura se daje u pisanom obliku</a:t>
            </a:r>
          </a:p>
          <a:p>
            <a:pPr>
              <a:lnSpc>
                <a:spcPct val="80000"/>
              </a:lnSpc>
              <a:buFont typeface="Wingdings" pitchFamily="2" charset="2"/>
              <a:buNone/>
            </a:pPr>
            <a:endParaRPr lang="hr-HR" sz="2800" u="sng"/>
          </a:p>
          <a:p>
            <a:pPr>
              <a:lnSpc>
                <a:spcPct val="80000"/>
              </a:lnSpc>
              <a:buFont typeface="Wingdings" pitchFamily="2" charset="2"/>
              <a:buNone/>
            </a:pPr>
            <a:r>
              <a:rPr lang="hr-HR" sz="2800" u="sng"/>
              <a:t>PROKURIST</a:t>
            </a:r>
          </a:p>
          <a:p>
            <a:pPr>
              <a:lnSpc>
                <a:spcPct val="80000"/>
              </a:lnSpc>
            </a:pPr>
            <a:r>
              <a:rPr lang="hr-HR" sz="2800"/>
              <a:t>svaka punoljetna i potpuno poslovno sposobna osoba, bez obzira na dužnost koju obnaša i poslove koje obavlja</a:t>
            </a:r>
          </a:p>
          <a:p>
            <a:pPr>
              <a:lnSpc>
                <a:spcPct val="80000"/>
              </a:lnSpc>
            </a:pPr>
            <a:r>
              <a:rPr lang="hr-HR" sz="2800"/>
              <a:t>prokura se ne može dati pravnoj osobi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457200" y="1600200"/>
            <a:ext cx="8229600" cy="4924425"/>
          </a:xfrm>
        </p:spPr>
        <p:txBody>
          <a:bodyPr/>
          <a:lstStyle/>
          <a:p>
            <a:pPr>
              <a:lnSpc>
                <a:spcPct val="80000"/>
              </a:lnSpc>
              <a:buFont typeface="Wingdings" pitchFamily="2" charset="2"/>
              <a:buNone/>
            </a:pPr>
            <a:r>
              <a:rPr lang="hr-HR" sz="2400" u="sng"/>
              <a:t>Pojedinačna i skupna prokura</a:t>
            </a:r>
          </a:p>
          <a:p>
            <a:pPr>
              <a:lnSpc>
                <a:spcPct val="80000"/>
              </a:lnSpc>
            </a:pPr>
            <a:r>
              <a:rPr lang="hr-HR" sz="2400"/>
              <a:t>prokura se može dati jednoj ili više osoba</a:t>
            </a:r>
          </a:p>
          <a:p>
            <a:pPr>
              <a:lnSpc>
                <a:spcPct val="80000"/>
              </a:lnSpc>
            </a:pPr>
            <a:r>
              <a:rPr lang="hr-HR" sz="2400"/>
              <a:t>ako je prokura dana dvjema osoba bez naznake da se radi o skupnoj prokuri, svaka od tih osoba je prokurist koji samostalno zastupa trgovačko društvo</a:t>
            </a:r>
          </a:p>
          <a:p>
            <a:pPr>
              <a:lnSpc>
                <a:spcPct val="80000"/>
              </a:lnSpc>
            </a:pPr>
            <a:r>
              <a:rPr lang="hr-HR" sz="2400"/>
              <a:t>prokura dana dvjema ili više osoba smatrat će se skupnom prokurom samo ako je tako izričito naznačeno u prokuri</a:t>
            </a:r>
          </a:p>
          <a:p>
            <a:pPr>
              <a:lnSpc>
                <a:spcPct val="80000"/>
              </a:lnSpc>
            </a:pPr>
            <a:r>
              <a:rPr lang="hr-HR" sz="2400"/>
              <a:t>izjave volje ili pravne radnje koje učine skupni prokuristi proizvode pravne učinke samo ako ih učine svi skupni prokuristi zajedno; bit će valjanje izjave volje ili pravne radnje koje učini jedan od skupnih prokurista uz izričitu prethodnu suglasnost ili izričito naknadno odobrenje ostalih skupnih prokurista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457200" y="765175"/>
            <a:ext cx="8229600" cy="5903913"/>
          </a:xfrm>
        </p:spPr>
        <p:txBody>
          <a:bodyPr/>
          <a:lstStyle/>
          <a:p>
            <a:pPr>
              <a:lnSpc>
                <a:spcPct val="80000"/>
              </a:lnSpc>
              <a:buFont typeface="Wingdings" pitchFamily="2" charset="2"/>
              <a:buNone/>
            </a:pPr>
            <a:r>
              <a:rPr lang="hr-HR" sz="2000" u="sng"/>
              <a:t>Opseg ovlasti iz prokure</a:t>
            </a:r>
          </a:p>
          <a:p>
            <a:pPr>
              <a:lnSpc>
                <a:spcPct val="80000"/>
              </a:lnSpc>
            </a:pPr>
            <a:r>
              <a:rPr lang="hr-HR" sz="2000"/>
              <a:t>prokurist </a:t>
            </a:r>
            <a:r>
              <a:rPr lang="hr-HR" sz="2000" b="1"/>
              <a:t>može</a:t>
            </a:r>
            <a:r>
              <a:rPr lang="hr-HR" sz="2000"/>
              <a:t> sklapati sve ugovore i poduzimati sve pravne radnje u ime i za račun trgovačkog društva i zastupati ga u postupcima pred upravnim i drugim državnim organima, ustanovama s javnopravnim ovlastima, te državnim i izabranim sudovima</a:t>
            </a:r>
          </a:p>
          <a:p>
            <a:pPr>
              <a:lnSpc>
                <a:spcPct val="80000"/>
              </a:lnSpc>
            </a:pPr>
            <a:r>
              <a:rPr lang="hr-HR" sz="2000"/>
              <a:t>prokurist </a:t>
            </a:r>
            <a:r>
              <a:rPr lang="hr-HR" sz="2000" b="1"/>
              <a:t>ne može</a:t>
            </a:r>
            <a:r>
              <a:rPr lang="hr-HR" sz="2000"/>
              <a:t> bez posebne ovlasti otuđiti ni opteretiti nekretnine trgovačkog društva i ne može davati izjave ni poduzimati pravne radnje kojima se započinje stečajni postupak ili drugi postupak koji dovodi do prestanka društva</a:t>
            </a:r>
          </a:p>
          <a:p>
            <a:pPr>
              <a:lnSpc>
                <a:spcPct val="80000"/>
              </a:lnSpc>
            </a:pPr>
            <a:r>
              <a:rPr lang="hr-HR" sz="2000"/>
              <a:t>prokurist </a:t>
            </a:r>
            <a:r>
              <a:rPr lang="hr-HR" sz="2000" b="1"/>
              <a:t>ne može</a:t>
            </a:r>
            <a:r>
              <a:rPr lang="hr-HR" sz="2000"/>
              <a:t> davati punomoć za sklapanje poslovan drugim osobama</a:t>
            </a:r>
          </a:p>
          <a:p>
            <a:pPr>
              <a:lnSpc>
                <a:spcPct val="80000"/>
              </a:lnSpc>
              <a:buFont typeface="Wingdings" pitchFamily="2" charset="2"/>
              <a:buNone/>
            </a:pPr>
            <a:endParaRPr lang="hr-HR" sz="2000" u="sng"/>
          </a:p>
          <a:p>
            <a:pPr>
              <a:lnSpc>
                <a:spcPct val="80000"/>
              </a:lnSpc>
              <a:buFont typeface="Wingdings" pitchFamily="2" charset="2"/>
              <a:buNone/>
            </a:pPr>
            <a:r>
              <a:rPr lang="hr-HR" sz="2000" u="sng"/>
              <a:t>Ograničenje prokure</a:t>
            </a:r>
          </a:p>
          <a:p>
            <a:pPr>
              <a:lnSpc>
                <a:spcPct val="80000"/>
              </a:lnSpc>
            </a:pPr>
            <a:r>
              <a:rPr lang="hr-HR" sz="2000"/>
              <a:t>ograničenje prokure koji nije predviđeno ZTD-om nema učinka prema trećim osobama, bez obzira na to je li treća osoba za njih znala ili morala znati</a:t>
            </a:r>
          </a:p>
          <a:p>
            <a:pPr>
              <a:lnSpc>
                <a:spcPct val="80000"/>
              </a:lnSpc>
            </a:pPr>
            <a:r>
              <a:rPr lang="hr-HR" sz="2000"/>
              <a:t>ograničenje prokure na poslovanje jedne ili više podružnica ima učinka prema trećim osobama samo ako je upisano u sudskom registru</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457200" y="765175"/>
            <a:ext cx="8229600" cy="5759450"/>
          </a:xfrm>
        </p:spPr>
        <p:txBody>
          <a:bodyPr/>
          <a:lstStyle/>
          <a:p>
            <a:pPr>
              <a:lnSpc>
                <a:spcPct val="80000"/>
              </a:lnSpc>
              <a:buFont typeface="Wingdings" pitchFamily="2" charset="2"/>
              <a:buNone/>
            </a:pPr>
            <a:r>
              <a:rPr lang="hr-HR" sz="2000" u="sng"/>
              <a:t>Sklapanje ugovora sa samim sobom (članak 49.)</a:t>
            </a:r>
          </a:p>
          <a:p>
            <a:pPr>
              <a:lnSpc>
                <a:spcPct val="80000"/>
              </a:lnSpc>
            </a:pPr>
            <a:r>
              <a:rPr lang="hr-HR" sz="2000"/>
              <a:t>prokurist ne može bez posebne ovlasti trgovačkog društva nastupati kao druga ugovorna strana i s društvom sklapati ugovore u svoje ime i za svoj račun, u svoje ime, a za račun drugih osoba ili u ime i za račun drugih osoba</a:t>
            </a:r>
          </a:p>
          <a:p>
            <a:pPr>
              <a:lnSpc>
                <a:spcPct val="80000"/>
              </a:lnSpc>
              <a:buFont typeface="Wingdings" pitchFamily="2" charset="2"/>
              <a:buNone/>
            </a:pPr>
            <a:r>
              <a:rPr lang="hr-HR" sz="2000" u="sng"/>
              <a:t>Potpis prokuriste</a:t>
            </a:r>
          </a:p>
          <a:p>
            <a:pPr>
              <a:lnSpc>
                <a:spcPct val="80000"/>
              </a:lnSpc>
            </a:pPr>
            <a:r>
              <a:rPr lang="hr-HR" sz="2000"/>
              <a:t>prokurist potpisuje trgovačko društvo svojim imenom i prezimenom, uz naznaku iz koje je vidljiv njegov položaj prokuriste ili uz oznaku “p.p.”</a:t>
            </a:r>
          </a:p>
          <a:p>
            <a:pPr>
              <a:lnSpc>
                <a:spcPct val="80000"/>
              </a:lnSpc>
              <a:buFont typeface="Wingdings" pitchFamily="2" charset="2"/>
              <a:buNone/>
            </a:pPr>
            <a:endParaRPr lang="hr-HR" sz="2000" u="sng"/>
          </a:p>
          <a:p>
            <a:pPr>
              <a:lnSpc>
                <a:spcPct val="80000"/>
              </a:lnSpc>
              <a:buFont typeface="Wingdings" pitchFamily="2" charset="2"/>
              <a:buNone/>
            </a:pPr>
            <a:r>
              <a:rPr lang="hr-HR" sz="2000" u="sng"/>
              <a:t>Prijenos prokure</a:t>
            </a:r>
          </a:p>
          <a:p>
            <a:pPr>
              <a:lnSpc>
                <a:spcPct val="80000"/>
              </a:lnSpc>
            </a:pPr>
            <a:r>
              <a:rPr lang="hr-HR" sz="2000"/>
              <a:t>prokura nije prenosiva na drugu osobu</a:t>
            </a:r>
          </a:p>
          <a:p>
            <a:pPr>
              <a:lnSpc>
                <a:spcPct val="80000"/>
              </a:lnSpc>
              <a:buFont typeface="Wingdings" pitchFamily="2" charset="2"/>
              <a:buNone/>
            </a:pPr>
            <a:r>
              <a:rPr lang="hr-HR" sz="2000" u="sng"/>
              <a:t>Opoziv prokure</a:t>
            </a:r>
          </a:p>
          <a:p>
            <a:pPr>
              <a:lnSpc>
                <a:spcPct val="80000"/>
              </a:lnSpc>
            </a:pPr>
            <a:r>
              <a:rPr lang="hr-HR" sz="2000"/>
              <a:t>prokura se može u svako vrijeme opozvati</a:t>
            </a:r>
          </a:p>
          <a:p>
            <a:pPr>
              <a:lnSpc>
                <a:spcPct val="80000"/>
              </a:lnSpc>
              <a:buFont typeface="Wingdings" pitchFamily="2" charset="2"/>
              <a:buNone/>
            </a:pPr>
            <a:r>
              <a:rPr lang="hr-HR" sz="2000" u="sng"/>
              <a:t>Prokura trgovca pojedinca</a:t>
            </a:r>
          </a:p>
          <a:p>
            <a:pPr>
              <a:lnSpc>
                <a:spcPct val="80000"/>
              </a:lnSpc>
            </a:pPr>
            <a:r>
              <a:rPr lang="hr-HR" sz="2000"/>
              <a:t>trgovac pojedinac daje prokuru osobno i ovlast davanja prokure ne može prenijeti na drugu osobu</a:t>
            </a:r>
          </a:p>
          <a:p>
            <a:pPr>
              <a:lnSpc>
                <a:spcPct val="80000"/>
              </a:lnSpc>
              <a:buFont typeface="Wingdings" pitchFamily="2" charset="2"/>
              <a:buNone/>
            </a:pPr>
            <a:r>
              <a:rPr lang="hr-HR" sz="2000" u="sng"/>
              <a:t>Upis prokure</a:t>
            </a:r>
          </a:p>
          <a:p>
            <a:pPr>
              <a:lnSpc>
                <a:spcPct val="80000"/>
              </a:lnSpc>
            </a:pPr>
            <a:r>
              <a:rPr lang="hr-HR" sz="2000"/>
              <a:t>dodjela prokure i njezin opoziv upisuju se u sudski registar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hr-HR"/>
              <a:t>TRGOVAČKA PUNOMOĆ</a:t>
            </a:r>
          </a:p>
        </p:txBody>
      </p:sp>
      <p:sp>
        <p:nvSpPr>
          <p:cNvPr id="79875" name="Rectangle 3"/>
          <p:cNvSpPr>
            <a:spLocks noGrp="1" noChangeArrowheads="1"/>
          </p:cNvSpPr>
          <p:nvPr>
            <p:ph type="body" idx="1"/>
          </p:nvPr>
        </p:nvSpPr>
        <p:spPr/>
        <p:txBody>
          <a:bodyPr/>
          <a:lstStyle/>
          <a:p>
            <a:r>
              <a:rPr lang="hr-HR"/>
              <a:t>trgovački punomoćnik je </a:t>
            </a:r>
            <a:r>
              <a:rPr lang="hr-HR" b="1"/>
              <a:t>djelatnik u trgovačkom društvu</a:t>
            </a:r>
            <a:r>
              <a:rPr lang="hr-HR"/>
              <a:t> ili druga osoba koju trgovac ovlasti da vodi cijelo ili dio njegovog poduzeća </a:t>
            </a:r>
          </a:p>
          <a:p>
            <a:endParaRPr lang="hr-HR"/>
          </a:p>
          <a:p>
            <a:r>
              <a:rPr lang="hr-HR"/>
              <a:t>trgovačka punomoć daje se u pismenom obliku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hr-HR"/>
              <a:t>TRGOVAČKO DRUŠTVO</a:t>
            </a:r>
          </a:p>
        </p:txBody>
      </p:sp>
      <p:sp>
        <p:nvSpPr>
          <p:cNvPr id="11267" name="Rectangle 3"/>
          <p:cNvSpPr>
            <a:spLocks noGrp="1" noChangeArrowheads="1"/>
          </p:cNvSpPr>
          <p:nvPr>
            <p:ph type="body" idx="1"/>
          </p:nvPr>
        </p:nvSpPr>
        <p:spPr>
          <a:xfrm>
            <a:off x="457200" y="1268413"/>
            <a:ext cx="8229600" cy="5329237"/>
          </a:xfrm>
        </p:spPr>
        <p:txBody>
          <a:bodyPr/>
          <a:lstStyle/>
          <a:p>
            <a:pPr>
              <a:lnSpc>
                <a:spcPct val="90000"/>
              </a:lnSpc>
            </a:pPr>
            <a:r>
              <a:rPr lang="hr-HR" sz="2400"/>
              <a:t>pravna osoba čiji su osnivanje i ustroj određeni ZTD-om</a:t>
            </a:r>
          </a:p>
          <a:p>
            <a:pPr>
              <a:lnSpc>
                <a:spcPct val="90000"/>
              </a:lnSpc>
            </a:pPr>
            <a:r>
              <a:rPr lang="hr-HR" sz="2400"/>
              <a:t>javno trgovačko društvo, komanditno društvo – </a:t>
            </a:r>
            <a:r>
              <a:rPr lang="hr-HR" sz="2400" b="1"/>
              <a:t>DRUŠTVA OSOBA</a:t>
            </a:r>
          </a:p>
          <a:p>
            <a:pPr>
              <a:lnSpc>
                <a:spcPct val="90000"/>
              </a:lnSpc>
            </a:pPr>
            <a:r>
              <a:rPr lang="hr-HR" sz="2400"/>
              <a:t>dioničko društvo, društvo s ograničenom odgovornošću – </a:t>
            </a:r>
            <a:r>
              <a:rPr lang="hr-HR" sz="2400" b="1"/>
              <a:t>DRUŠTVA KAPITALA</a:t>
            </a:r>
          </a:p>
          <a:p>
            <a:pPr>
              <a:lnSpc>
                <a:spcPct val="90000"/>
              </a:lnSpc>
            </a:pPr>
            <a:r>
              <a:rPr lang="hr-HR" sz="2400"/>
              <a:t>može se osnovati za obavljanje </a:t>
            </a:r>
            <a:r>
              <a:rPr lang="hr-HR" sz="2400" b="1"/>
              <a:t>gospodarske ili bilo koje druge djelatnosti</a:t>
            </a:r>
          </a:p>
          <a:p>
            <a:pPr>
              <a:lnSpc>
                <a:spcPct val="90000"/>
              </a:lnSpc>
            </a:pPr>
            <a:r>
              <a:rPr lang="hr-HR" sz="2400" u="sng"/>
              <a:t>trgovačko društvo je trgovac</a:t>
            </a:r>
            <a:r>
              <a:rPr lang="hr-HR" sz="2400"/>
              <a:t>, neovisno o tome obavlja li gospodarsku ili neku drugu djelatnost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457200" y="333375"/>
            <a:ext cx="8229600" cy="6335713"/>
          </a:xfrm>
        </p:spPr>
        <p:txBody>
          <a:bodyPr/>
          <a:lstStyle/>
          <a:p>
            <a:pPr>
              <a:lnSpc>
                <a:spcPct val="80000"/>
              </a:lnSpc>
              <a:buFont typeface="Wingdings" pitchFamily="2" charset="2"/>
              <a:buNone/>
            </a:pPr>
            <a:r>
              <a:rPr lang="hr-HR" sz="2400" u="sng"/>
              <a:t>Ovlasti iz trgovačke punomoći</a:t>
            </a:r>
          </a:p>
          <a:p>
            <a:pPr>
              <a:lnSpc>
                <a:spcPct val="80000"/>
              </a:lnSpc>
            </a:pPr>
            <a:r>
              <a:rPr lang="hr-HR" sz="2400"/>
              <a:t>trgovački punomoćnik </a:t>
            </a:r>
            <a:r>
              <a:rPr lang="hr-HR" sz="2400" b="1"/>
              <a:t>ovlašten je</a:t>
            </a:r>
            <a:r>
              <a:rPr lang="hr-HR" sz="2400"/>
              <a:t> sklapati sve ugovore i poduzimati sve pravne radnje koje su u prometu uobičajene pri vođenju poduzeća ili dijela poduzeća na koje se odnosi njegova punomoć ili koje su za to potrebne</a:t>
            </a:r>
          </a:p>
          <a:p>
            <a:pPr>
              <a:lnSpc>
                <a:spcPct val="80000"/>
              </a:lnSpc>
            </a:pPr>
            <a:r>
              <a:rPr lang="hr-HR" sz="2400"/>
              <a:t>trgovački punomoćnik </a:t>
            </a:r>
            <a:r>
              <a:rPr lang="hr-HR" sz="2400" b="1"/>
              <a:t>ne može</a:t>
            </a:r>
            <a:r>
              <a:rPr lang="hr-HR" sz="2400"/>
              <a:t> bez posebne ovlasti otuđiti ni opteretiti nekretnine svog vlastodavca, mjenično niti čekovno ga obvezati, preuzeti obveze iz jamstva, uzeti za njega zajam, ugovoriti nadležnost izabranog suda, nagoditi se niti voditi spor</a:t>
            </a:r>
          </a:p>
          <a:p>
            <a:pPr>
              <a:lnSpc>
                <a:spcPct val="80000"/>
              </a:lnSpc>
            </a:pPr>
            <a:r>
              <a:rPr lang="hr-HR" sz="2400"/>
              <a:t>ograničenja ovlasti trgovačkog punomoćnika, osim onih navedenih u prethodnom stavku, nemaju učinka prema trećim osobama koje za njih nisu znale niti su morale znati</a:t>
            </a:r>
          </a:p>
          <a:p>
            <a:pPr>
              <a:lnSpc>
                <a:spcPct val="80000"/>
              </a:lnSpc>
            </a:pPr>
            <a:r>
              <a:rPr lang="hr-HR" sz="2400"/>
              <a:t>ograničenje iz članka 49. odnosi se i na trgovačkog punomoćnika </a:t>
            </a:r>
          </a:p>
          <a:p>
            <a:pPr>
              <a:lnSpc>
                <a:spcPct val="80000"/>
              </a:lnSpc>
            </a:pPr>
            <a:r>
              <a:rPr lang="hr-HR" sz="2400"/>
              <a:t>bez izričitog ovlaštenja vlastodavca trgovački punomoćnik ne može ovlasti iz punomoći prenijeti na drugu osobu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57200" y="836613"/>
            <a:ext cx="8229600" cy="5832475"/>
          </a:xfrm>
        </p:spPr>
        <p:txBody>
          <a:bodyPr/>
          <a:lstStyle/>
          <a:p>
            <a:pPr>
              <a:lnSpc>
                <a:spcPct val="80000"/>
              </a:lnSpc>
              <a:buFont typeface="Wingdings" pitchFamily="2" charset="2"/>
              <a:buNone/>
            </a:pPr>
            <a:r>
              <a:rPr lang="hr-HR" sz="2000" u="sng"/>
              <a:t>Punomoć trgovačkom putniku</a:t>
            </a:r>
          </a:p>
          <a:p>
            <a:pPr>
              <a:lnSpc>
                <a:spcPct val="80000"/>
              </a:lnSpc>
            </a:pPr>
            <a:r>
              <a:rPr lang="hr-HR" sz="2000"/>
              <a:t>trgovac može svakom djelatniku ili drugoj osobi dati punomoć kao trgovačkom putniku</a:t>
            </a:r>
          </a:p>
          <a:p>
            <a:pPr>
              <a:lnSpc>
                <a:spcPct val="80000"/>
              </a:lnSpc>
            </a:pPr>
            <a:r>
              <a:rPr lang="hr-HR" sz="2000"/>
              <a:t>punomoć trgovačkom putniku mora se dati u pismenom obliku</a:t>
            </a:r>
          </a:p>
          <a:p>
            <a:pPr>
              <a:lnSpc>
                <a:spcPct val="80000"/>
              </a:lnSpc>
              <a:buFont typeface="Wingdings" pitchFamily="2" charset="2"/>
              <a:buNone/>
            </a:pPr>
            <a:endParaRPr lang="hr-HR" sz="2000" u="sng"/>
          </a:p>
          <a:p>
            <a:pPr>
              <a:lnSpc>
                <a:spcPct val="80000"/>
              </a:lnSpc>
              <a:buFont typeface="Wingdings" pitchFamily="2" charset="2"/>
              <a:buNone/>
            </a:pPr>
            <a:r>
              <a:rPr lang="hr-HR" sz="2000" u="sng"/>
              <a:t>Ovlasti iz punomoći trgovačkom putniku</a:t>
            </a:r>
          </a:p>
          <a:p>
            <a:pPr>
              <a:lnSpc>
                <a:spcPct val="80000"/>
              </a:lnSpc>
            </a:pPr>
            <a:r>
              <a:rPr lang="hr-HR" sz="2000"/>
              <a:t>trgovački putnik ovlašten je u ime i za račun vlastodavca sklapati ugovore o prodaji vlastodavčeve robe, isporučivati roku, naplaćivati cijenu iz tih ugovora, te primati izjave od kupaca glede robe koja je predmet ugovora što ga je trgovački putnik sklopio za vlastodavca</a:t>
            </a:r>
          </a:p>
          <a:p>
            <a:pPr>
              <a:lnSpc>
                <a:spcPct val="80000"/>
              </a:lnSpc>
            </a:pPr>
            <a:r>
              <a:rPr lang="hr-HR" sz="2000"/>
              <a:t>trgovački putnik ovlašten je u ime i za račun vlastodavca davati izjave i poduzimati druge pravne radnje radi očuvanja vlastodavčevih prava iz ugovora što ga je sklopio u njegovo ime i za njegov račun</a:t>
            </a:r>
          </a:p>
          <a:p>
            <a:pPr>
              <a:lnSpc>
                <a:spcPct val="80000"/>
              </a:lnSpc>
            </a:pPr>
            <a:r>
              <a:rPr lang="hr-HR" sz="2000"/>
              <a:t>ograničenje ovlasti trgovačkog putnika nema učinka prema trećoj osobi koja za to nije znala niti morala znati</a:t>
            </a:r>
          </a:p>
          <a:p>
            <a:pPr>
              <a:lnSpc>
                <a:spcPct val="80000"/>
              </a:lnSpc>
            </a:pPr>
            <a:r>
              <a:rPr lang="hr-HR" sz="2000"/>
              <a:t>trgovački putnik ne može bez posebne ovlasti prodavati robu uz plaćanje na poček ili u obrocima</a:t>
            </a:r>
          </a:p>
          <a:p>
            <a:pPr>
              <a:lnSpc>
                <a:spcPct val="80000"/>
              </a:lnSpc>
            </a:pPr>
            <a:r>
              <a:rPr lang="hr-HR" sz="2000"/>
              <a:t>ograničenje iz članka 49. odnosi se i na trgovačkog putnika</a:t>
            </a:r>
          </a:p>
          <a:p>
            <a:pPr>
              <a:lnSpc>
                <a:spcPct val="80000"/>
              </a:lnSpc>
            </a:pPr>
            <a:endParaRPr lang="hr-H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hr-HR"/>
              <a:t>TRGOVAC POJEDINAC</a:t>
            </a:r>
          </a:p>
        </p:txBody>
      </p:sp>
      <p:sp>
        <p:nvSpPr>
          <p:cNvPr id="15363" name="Rectangle 3"/>
          <p:cNvSpPr>
            <a:spLocks noGrp="1" noChangeArrowheads="1"/>
          </p:cNvSpPr>
          <p:nvPr>
            <p:ph type="body" idx="1"/>
          </p:nvPr>
        </p:nvSpPr>
        <p:spPr>
          <a:xfrm>
            <a:off x="1066800" y="1981200"/>
            <a:ext cx="7543800" cy="4687888"/>
          </a:xfrm>
        </p:spPr>
        <p:txBody>
          <a:bodyPr/>
          <a:lstStyle/>
          <a:p>
            <a:pPr>
              <a:lnSpc>
                <a:spcPct val="80000"/>
              </a:lnSpc>
            </a:pPr>
            <a:r>
              <a:rPr lang="hr-HR" sz="2400" b="1"/>
              <a:t>fizička osoba</a:t>
            </a:r>
            <a:r>
              <a:rPr lang="hr-HR" sz="2400"/>
              <a:t> koja samostalno obavlja gospodarsku djelatnost u skladu s propisima o obrtu i upisana je u sudskom registru kao trgovac pojedinac; stječe taj status </a:t>
            </a:r>
            <a:r>
              <a:rPr lang="hr-HR" sz="2400" b="1"/>
              <a:t>upisom u sudski registar</a:t>
            </a:r>
          </a:p>
          <a:p>
            <a:pPr>
              <a:lnSpc>
                <a:spcPct val="80000"/>
              </a:lnSpc>
            </a:pPr>
            <a:r>
              <a:rPr lang="hr-HR" sz="2400"/>
              <a:t>fizička osoba koja posluje u skladu s propisima o </a:t>
            </a:r>
            <a:r>
              <a:rPr lang="hr-HR" sz="2400" b="1"/>
              <a:t>obrtu</a:t>
            </a:r>
            <a:r>
              <a:rPr lang="hr-HR" sz="2400"/>
              <a:t> može tražiti da se upiše u trgovački registar kao trgovac pojedinac ako godišnji prihod prelazi svotu od </a:t>
            </a:r>
            <a:r>
              <a:rPr lang="hr-HR" sz="2400" u="sng"/>
              <a:t>2 milijuna kuna</a:t>
            </a:r>
            <a:r>
              <a:rPr lang="hr-HR" sz="2400"/>
              <a:t>, a dužna je zatražiti taj upis ako godišnji prihod prelazi svotu od </a:t>
            </a:r>
            <a:r>
              <a:rPr lang="hr-HR" sz="2400" u="sng"/>
              <a:t>15 milijuna kuna</a:t>
            </a:r>
          </a:p>
          <a:p>
            <a:pPr>
              <a:lnSpc>
                <a:spcPct val="80000"/>
              </a:lnSpc>
              <a:buFont typeface="Wingdings" pitchFamily="2" charset="2"/>
              <a:buNone/>
            </a:pPr>
            <a:r>
              <a:rPr lang="hr-HR" sz="2400"/>
              <a:t>PRAVNA OSOBNOST TRGOVAČKOG REGISTRA</a:t>
            </a:r>
          </a:p>
          <a:p>
            <a:pPr>
              <a:lnSpc>
                <a:spcPct val="80000"/>
              </a:lnSpc>
            </a:pPr>
            <a:r>
              <a:rPr lang="hr-HR" sz="2400"/>
              <a:t>upis u trgovački registar/brisanje iz trgovačkog registra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hr-HR"/>
              <a:t>PREDDRUŠTVO</a:t>
            </a:r>
          </a:p>
        </p:txBody>
      </p:sp>
      <p:sp>
        <p:nvSpPr>
          <p:cNvPr id="39939" name="Rectangle 3"/>
          <p:cNvSpPr>
            <a:spLocks noGrp="1" noChangeArrowheads="1"/>
          </p:cNvSpPr>
          <p:nvPr>
            <p:ph type="body" idx="1"/>
          </p:nvPr>
        </p:nvSpPr>
        <p:spPr>
          <a:xfrm>
            <a:off x="395288" y="1196975"/>
            <a:ext cx="8569325" cy="5661025"/>
          </a:xfrm>
        </p:spPr>
        <p:txBody>
          <a:bodyPr/>
          <a:lstStyle/>
          <a:p>
            <a:pPr>
              <a:lnSpc>
                <a:spcPct val="80000"/>
              </a:lnSpc>
            </a:pPr>
            <a:r>
              <a:rPr lang="hr-HR" sz="2000" b="1"/>
              <a:t>nije</a:t>
            </a:r>
            <a:r>
              <a:rPr lang="hr-HR" sz="2000"/>
              <a:t> pravna osoba; trgovačko društvo in stato nascendi</a:t>
            </a:r>
          </a:p>
          <a:p>
            <a:pPr>
              <a:lnSpc>
                <a:spcPct val="80000"/>
              </a:lnSpc>
            </a:pPr>
            <a:r>
              <a:rPr lang="hr-HR" sz="2000"/>
              <a:t>nastaje </a:t>
            </a:r>
            <a:r>
              <a:rPr lang="hr-HR" sz="2000" b="1"/>
              <a:t>sklapanjem društvenog ugovora/usvajanjem statuta</a:t>
            </a:r>
            <a:r>
              <a:rPr lang="hr-HR" sz="2000"/>
              <a:t> i </a:t>
            </a:r>
            <a:r>
              <a:rPr lang="hr-HR" sz="2000" b="1"/>
              <a:t>preuzimanjem svih dionica</a:t>
            </a:r>
            <a:r>
              <a:rPr lang="hr-HR" sz="2000"/>
              <a:t> od strane osnivača trgovačkog društva </a:t>
            </a:r>
          </a:p>
          <a:p>
            <a:pPr>
              <a:lnSpc>
                <a:spcPct val="80000"/>
              </a:lnSpc>
            </a:pPr>
            <a:r>
              <a:rPr lang="hr-HR" sz="2000"/>
              <a:t>na odnos između osnivača </a:t>
            </a:r>
            <a:r>
              <a:rPr lang="hr-HR" sz="2000" b="1"/>
              <a:t>prije upisa</a:t>
            </a:r>
            <a:r>
              <a:rPr lang="hr-HR" sz="2000"/>
              <a:t> društva u sudski registar primjenjuje se društveni ugovor, odnosno statut</a:t>
            </a:r>
          </a:p>
          <a:p>
            <a:pPr>
              <a:lnSpc>
                <a:spcPct val="80000"/>
              </a:lnSpc>
            </a:pPr>
            <a:r>
              <a:rPr lang="hr-HR" sz="2000"/>
              <a:t>za </a:t>
            </a:r>
            <a:r>
              <a:rPr lang="hr-HR" sz="2000" b="1"/>
              <a:t>obveze</a:t>
            </a:r>
            <a:r>
              <a:rPr lang="hr-HR" sz="2000"/>
              <a:t> koje se preuzmu u ime trgovačkog društva prije njegova upisa u trgovački registar, odgovara </a:t>
            </a:r>
            <a:r>
              <a:rPr lang="hr-HR" sz="2000" b="1"/>
              <a:t>onaj tko ih je preuzeo u ime društva</a:t>
            </a:r>
            <a:r>
              <a:rPr lang="hr-HR" sz="2000"/>
              <a:t> </a:t>
            </a:r>
          </a:p>
          <a:p>
            <a:pPr>
              <a:lnSpc>
                <a:spcPct val="80000"/>
              </a:lnSpc>
            </a:pPr>
            <a:r>
              <a:rPr lang="hr-HR" sz="2000"/>
              <a:t>preuzme li ih više osoba, one odgovaraju solidarno i neograničeno cijelom svojom imovinom – trgovačko društvo </a:t>
            </a:r>
            <a:r>
              <a:rPr lang="hr-HR" sz="2000" b="1"/>
              <a:t>ne odgovara</a:t>
            </a:r>
            <a:r>
              <a:rPr lang="hr-HR" sz="2000"/>
              <a:t>, ne može stjecati prava i obveze</a:t>
            </a:r>
          </a:p>
          <a:p>
            <a:pPr>
              <a:lnSpc>
                <a:spcPct val="80000"/>
              </a:lnSpc>
            </a:pPr>
            <a:r>
              <a:rPr lang="hr-HR" sz="2000"/>
              <a:t>upisom trgovačkog društva u sudski registar te se osobe </a:t>
            </a:r>
            <a:r>
              <a:rPr lang="hr-HR" sz="2000" b="1"/>
              <a:t>oslobađaju</a:t>
            </a:r>
            <a:r>
              <a:rPr lang="hr-HR" sz="2000"/>
              <a:t> odgovornosti koja je tamo propisana, a trgovačko društvo postaje dužnikom</a:t>
            </a:r>
          </a:p>
          <a:p>
            <a:pPr>
              <a:lnSpc>
                <a:spcPct val="80000"/>
              </a:lnSpc>
            </a:pPr>
            <a:r>
              <a:rPr lang="hr-HR" sz="2000" b="1"/>
              <a:t>upisom</a:t>
            </a:r>
            <a:r>
              <a:rPr lang="hr-HR" sz="2000"/>
              <a:t> trgovačkog društva u sudski registar preddruštvo prestaje; prava stečena i obveze preuzete djelovanjem preddruštva u ime trgovačkog društva prava su i obveze trgovačkog društva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hr-HR" sz="3600"/>
              <a:t>ODGOVORNOST ZA OBVEZE TRGOVAČKOG DRUŠTVA</a:t>
            </a:r>
          </a:p>
        </p:txBody>
      </p:sp>
      <p:sp>
        <p:nvSpPr>
          <p:cNvPr id="41987" name="Rectangle 3"/>
          <p:cNvSpPr>
            <a:spLocks noGrp="1" noChangeArrowheads="1"/>
          </p:cNvSpPr>
          <p:nvPr>
            <p:ph type="body" idx="1"/>
          </p:nvPr>
        </p:nvSpPr>
        <p:spPr/>
        <p:txBody>
          <a:bodyPr/>
          <a:lstStyle/>
          <a:p>
            <a:r>
              <a:rPr lang="hr-HR"/>
              <a:t>trgovačko društvo odgovara za svoje obveze </a:t>
            </a:r>
            <a:r>
              <a:rPr lang="hr-HR" b="1"/>
              <a:t>cijelom svojom imovinom</a:t>
            </a:r>
          </a:p>
          <a:p>
            <a:r>
              <a:rPr lang="hr-HR"/>
              <a:t>trgovac pojedinac odgovara za svoje obveze </a:t>
            </a:r>
            <a:r>
              <a:rPr lang="hr-HR" b="1"/>
              <a:t>osobno, cijelom svojom imovinom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hr-HR" sz="3600"/>
              <a:t>ODGOVORNOST ČLANOVA TRGOVAČKOG DRUŠTVA</a:t>
            </a:r>
          </a:p>
        </p:txBody>
      </p:sp>
      <p:sp>
        <p:nvSpPr>
          <p:cNvPr id="43011" name="Rectangle 3"/>
          <p:cNvSpPr>
            <a:spLocks noGrp="1" noChangeArrowheads="1"/>
          </p:cNvSpPr>
          <p:nvPr>
            <p:ph type="body" idx="1"/>
          </p:nvPr>
        </p:nvSpPr>
        <p:spPr/>
        <p:txBody>
          <a:bodyPr/>
          <a:lstStyle/>
          <a:p>
            <a:pPr>
              <a:lnSpc>
                <a:spcPct val="90000"/>
              </a:lnSpc>
            </a:pPr>
            <a:r>
              <a:rPr lang="hr-HR" sz="2400"/>
              <a:t>članovi JTD-a i komplementari u KD odgovaraju za obveze društva </a:t>
            </a:r>
            <a:r>
              <a:rPr lang="hr-HR" sz="2400" b="1"/>
              <a:t>osobno, solidarno i neograničeno cijelom svojom imovinom</a:t>
            </a:r>
          </a:p>
          <a:p>
            <a:pPr>
              <a:lnSpc>
                <a:spcPct val="90000"/>
              </a:lnSpc>
            </a:pPr>
            <a:r>
              <a:rPr lang="hr-HR" sz="2400"/>
              <a:t>članovi d.o.o. i dioničari d.d. </a:t>
            </a:r>
            <a:r>
              <a:rPr lang="hr-HR" sz="2400" b="1"/>
              <a:t>ne odgovaraju</a:t>
            </a:r>
            <a:r>
              <a:rPr lang="hr-HR" sz="2400"/>
              <a:t> za obveze društva izuzev kada je to određeno ZTD-om – samo snose poslovni rizik</a:t>
            </a:r>
          </a:p>
          <a:p>
            <a:pPr>
              <a:lnSpc>
                <a:spcPct val="90000"/>
              </a:lnSpc>
            </a:pPr>
            <a:r>
              <a:rPr lang="hr-HR" sz="2400"/>
              <a:t>onaj tko </a:t>
            </a:r>
            <a:r>
              <a:rPr lang="hr-HR" sz="2400" u="sng"/>
              <a:t>zloupotrebljava</a:t>
            </a:r>
            <a:r>
              <a:rPr lang="hr-HR" sz="2400"/>
              <a:t> okolnost da kao član trgovačkog društva ne odgovara za obveze društva ne može se pozvati na to da po zakonu ne odgovara za te obveze – opća klauzula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hr-HR"/>
              <a:t>PODRUŽNICE</a:t>
            </a:r>
          </a:p>
        </p:txBody>
      </p:sp>
      <p:sp>
        <p:nvSpPr>
          <p:cNvPr id="40963" name="Rectangle 3"/>
          <p:cNvSpPr>
            <a:spLocks noGrp="1" noChangeArrowheads="1"/>
          </p:cNvSpPr>
          <p:nvPr>
            <p:ph type="body" idx="1"/>
          </p:nvPr>
        </p:nvSpPr>
        <p:spPr>
          <a:xfrm>
            <a:off x="1066800" y="1773238"/>
            <a:ext cx="7543800" cy="4824412"/>
          </a:xfrm>
        </p:spPr>
        <p:txBody>
          <a:bodyPr/>
          <a:lstStyle/>
          <a:p>
            <a:pPr>
              <a:lnSpc>
                <a:spcPct val="80000"/>
              </a:lnSpc>
            </a:pPr>
            <a:r>
              <a:rPr lang="hr-HR" sz="2400" b="1"/>
              <a:t>trgovac pojedinac</a:t>
            </a:r>
            <a:r>
              <a:rPr lang="hr-HR" sz="2400"/>
              <a:t> i </a:t>
            </a:r>
            <a:r>
              <a:rPr lang="hr-HR" sz="2400" b="1"/>
              <a:t>trgovačko društvo</a:t>
            </a:r>
            <a:r>
              <a:rPr lang="hr-HR" sz="2400"/>
              <a:t> mogu izvan sjedišta imati podružnice u kojima obavljaju svoje djelatnosti</a:t>
            </a:r>
          </a:p>
          <a:p>
            <a:pPr>
              <a:lnSpc>
                <a:spcPct val="80000"/>
              </a:lnSpc>
            </a:pPr>
            <a:r>
              <a:rPr lang="hr-HR" sz="2400"/>
              <a:t>osniva se </a:t>
            </a:r>
            <a:r>
              <a:rPr lang="hr-HR" sz="2400" b="1"/>
              <a:t>odlukom</a:t>
            </a:r>
            <a:r>
              <a:rPr lang="hr-HR" sz="2400"/>
              <a:t> koju donosi trgovac pojedinac ili nadležni organ trgovačkog društva u skladu s izjavom o osnivanju društva ili društvenim ugovorom, odnosno statutom društva; odluku o osnivanju podružnice mora ovjeriti javni bilježnik</a:t>
            </a:r>
          </a:p>
          <a:p>
            <a:pPr>
              <a:lnSpc>
                <a:spcPct val="80000"/>
              </a:lnSpc>
            </a:pPr>
            <a:r>
              <a:rPr lang="hr-HR" sz="2400"/>
              <a:t>podružnice </a:t>
            </a:r>
            <a:r>
              <a:rPr lang="hr-HR" sz="2400" b="1"/>
              <a:t>nisu pravne osobe</a:t>
            </a:r>
            <a:r>
              <a:rPr lang="hr-HR" sz="2400"/>
              <a:t>; njihovim poslovanjem prava i obveze stječe društvo</a:t>
            </a:r>
          </a:p>
          <a:p>
            <a:pPr>
              <a:lnSpc>
                <a:spcPct val="80000"/>
              </a:lnSpc>
            </a:pPr>
            <a:r>
              <a:rPr lang="hr-HR" sz="2400"/>
              <a:t>podružnica posluje pod svojom </a:t>
            </a:r>
            <a:r>
              <a:rPr lang="hr-HR" sz="2400" b="1"/>
              <a:t>tvrtkom</a:t>
            </a:r>
            <a:r>
              <a:rPr lang="hr-HR" sz="2400"/>
              <a:t> i mora pri tome navesti svoje sjedište i sjedište osnivača</a:t>
            </a:r>
          </a:p>
          <a:p>
            <a:pPr>
              <a:lnSpc>
                <a:spcPct val="80000"/>
              </a:lnSpc>
            </a:pPr>
            <a:r>
              <a:rPr lang="hr-HR" sz="2400"/>
              <a:t>podružnica se upisuje u sudske registre suda nadležnoga po mjestu sjedišta osnivača i suda nadležnoga po mjestu sjedišta podružnice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hr-HR"/>
              <a:t>TVRTKA</a:t>
            </a:r>
          </a:p>
        </p:txBody>
      </p:sp>
      <p:sp>
        <p:nvSpPr>
          <p:cNvPr id="44035" name="Rectangle 3"/>
          <p:cNvSpPr>
            <a:spLocks noGrp="1" noChangeArrowheads="1"/>
          </p:cNvSpPr>
          <p:nvPr>
            <p:ph type="body" idx="1"/>
          </p:nvPr>
        </p:nvSpPr>
        <p:spPr>
          <a:xfrm>
            <a:off x="1066800" y="1844675"/>
            <a:ext cx="7543800" cy="5013325"/>
          </a:xfrm>
        </p:spPr>
        <p:txBody>
          <a:bodyPr/>
          <a:lstStyle/>
          <a:p>
            <a:pPr>
              <a:lnSpc>
                <a:spcPct val="80000"/>
              </a:lnSpc>
              <a:buFont typeface="Wingdings" pitchFamily="2" charset="2"/>
              <a:buNone/>
            </a:pPr>
            <a:r>
              <a:rPr lang="hr-HR" sz="2400" u="sng"/>
              <a:t>Tvrtka dioničkog društva</a:t>
            </a:r>
          </a:p>
          <a:p>
            <a:pPr>
              <a:lnSpc>
                <a:spcPct val="80000"/>
              </a:lnSpc>
            </a:pPr>
            <a:r>
              <a:rPr lang="hr-HR" sz="2400"/>
              <a:t>tvrtka je </a:t>
            </a:r>
            <a:r>
              <a:rPr lang="hr-HR" sz="2400" b="1"/>
              <a:t>ime</a:t>
            </a:r>
            <a:r>
              <a:rPr lang="hr-HR" sz="2400"/>
              <a:t> kojim trgovačko društvo </a:t>
            </a:r>
            <a:r>
              <a:rPr lang="hr-HR" sz="2400" b="1"/>
              <a:t>posluje</a:t>
            </a:r>
            <a:r>
              <a:rPr lang="hr-HR" sz="2400"/>
              <a:t> i pod kojim </a:t>
            </a:r>
            <a:r>
              <a:rPr lang="hr-HR" sz="2400" b="1"/>
              <a:t>sudjeluje u pravnom prometu</a:t>
            </a:r>
          </a:p>
          <a:p>
            <a:pPr>
              <a:lnSpc>
                <a:spcPct val="80000"/>
              </a:lnSpc>
            </a:pPr>
            <a:r>
              <a:rPr lang="hr-HR" sz="2400"/>
              <a:t>mora se jasno </a:t>
            </a:r>
            <a:r>
              <a:rPr lang="hr-HR" sz="2400" b="1"/>
              <a:t>razlikovati</a:t>
            </a:r>
            <a:r>
              <a:rPr lang="hr-HR" sz="2400"/>
              <a:t> od tvrtke drugog trgovca upisane u trgovački registar kod istog registarskog suda</a:t>
            </a:r>
          </a:p>
          <a:p>
            <a:pPr>
              <a:lnSpc>
                <a:spcPct val="80000"/>
              </a:lnSpc>
            </a:pPr>
            <a:r>
              <a:rPr lang="hr-HR" sz="2400"/>
              <a:t>određuje se izjavom o osnivanju društva ili društvenim ugovorom, odnosno statutom društva</a:t>
            </a:r>
          </a:p>
          <a:p>
            <a:pPr>
              <a:lnSpc>
                <a:spcPct val="80000"/>
              </a:lnSpc>
            </a:pPr>
            <a:r>
              <a:rPr lang="hr-HR" sz="2400"/>
              <a:t>tvrtka i sve promjene upisuju se u sudski registar</a:t>
            </a:r>
          </a:p>
          <a:p>
            <a:pPr>
              <a:lnSpc>
                <a:spcPct val="80000"/>
              </a:lnSpc>
              <a:buFont typeface="Wingdings" pitchFamily="2" charset="2"/>
              <a:buNone/>
            </a:pPr>
            <a:r>
              <a:rPr lang="hr-HR" sz="2400" u="sng"/>
              <a:t>Sadržaj tvrtke</a:t>
            </a:r>
          </a:p>
          <a:p>
            <a:pPr>
              <a:lnSpc>
                <a:spcPct val="80000"/>
              </a:lnSpc>
            </a:pPr>
            <a:r>
              <a:rPr lang="hr-HR" sz="2400"/>
              <a:t>tvrtka trgovačkog društva </a:t>
            </a:r>
            <a:r>
              <a:rPr lang="hr-HR" sz="2400" u="sng"/>
              <a:t>mora</a:t>
            </a:r>
            <a:r>
              <a:rPr lang="hr-HR" sz="2400"/>
              <a:t> uz naznaku kojom se pobliže obilježava ime društva sadržavati naznaku predmeta poslovanja društva, te vrstu trgovačkog društva (jtd, kd, dd, doo) – </a:t>
            </a:r>
            <a:r>
              <a:rPr lang="hr-HR" sz="2400" b="1"/>
              <a:t>obligatorni sadržaj</a:t>
            </a:r>
          </a:p>
        </p:txBody>
      </p:sp>
    </p:spTree>
  </p:cSld>
  <p:clrMapOvr>
    <a:masterClrMapping/>
  </p:clrMapOvr>
</p:sld>
</file>

<file path=ppt/theme/theme1.xml><?xml version="1.0" encoding="utf-8"?>
<a:theme xmlns:a="http://schemas.openxmlformats.org/drawingml/2006/main" name="Urez">
  <a:themeElements>
    <a:clrScheme name="Urez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fontScheme name="Urez">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rez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Urez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Urez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Urez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Urez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Urez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Urez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Urez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Urez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Slit</Template>
  <TotalTime>200</TotalTime>
  <Words>2824</Words>
  <Application>Microsoft PowerPoint</Application>
  <PresentationFormat>On-screen Show (4:3)</PresentationFormat>
  <Paragraphs>193</Paragraphs>
  <Slides>31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Tahoma</vt:lpstr>
      <vt:lpstr>Times New Roman</vt:lpstr>
      <vt:lpstr>Wingdings</vt:lpstr>
      <vt:lpstr>Urez</vt:lpstr>
      <vt:lpstr>TRGOVAČKO PRAVO</vt:lpstr>
      <vt:lpstr>TRGOVAC </vt:lpstr>
      <vt:lpstr>TRGOVAČKO DRUŠTVO</vt:lpstr>
      <vt:lpstr>TRGOVAC POJEDINAC</vt:lpstr>
      <vt:lpstr>PREDDRUŠTVO</vt:lpstr>
      <vt:lpstr>ODGOVORNOST ZA OBVEZE TRGOVAČKOG DRUŠTVA</vt:lpstr>
      <vt:lpstr>ODGOVORNOST ČLANOVA TRGOVAČKOG DRUŠTVA</vt:lpstr>
      <vt:lpstr>PODRUŽNICE</vt:lpstr>
      <vt:lpstr>TVRTKA</vt:lpstr>
      <vt:lpstr>Slide 10</vt:lpstr>
      <vt:lpstr>Slide 11</vt:lpstr>
      <vt:lpstr>Slide 12</vt:lpstr>
      <vt:lpstr>Slide 13</vt:lpstr>
      <vt:lpstr>Slide 14</vt:lpstr>
      <vt:lpstr>Slide 15</vt:lpstr>
      <vt:lpstr>Slide 16</vt:lpstr>
      <vt:lpstr>Predmet poslovanja</vt:lpstr>
      <vt:lpstr>Slide 18</vt:lpstr>
      <vt:lpstr>Sjedište trgovačkog društva</vt:lpstr>
      <vt:lpstr>Slide 20</vt:lpstr>
      <vt:lpstr>SUDSKI REGISTAR</vt:lpstr>
      <vt:lpstr>Slide 22</vt:lpstr>
      <vt:lpstr>Slide 23</vt:lpstr>
      <vt:lpstr>ZASTUPANJE</vt:lpstr>
      <vt:lpstr>PROKURA</vt:lpstr>
      <vt:lpstr>Slide 26</vt:lpstr>
      <vt:lpstr>Slide 27</vt:lpstr>
      <vt:lpstr>Slide 28</vt:lpstr>
      <vt:lpstr>TRGOVAČKA PUNOMOĆ</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TRGOVAČKO PRAVO</dc:title>
  <dc:creator>Ana</dc:creator>
  <cp:lastModifiedBy>Ivana</cp:lastModifiedBy>
  <cp:revision>8</cp:revision>
  <dcterms:created xsi:type="dcterms:W3CDTF">2004-12-14T21:53:02Z</dcterms:created>
  <dcterms:modified xsi:type="dcterms:W3CDTF">2009-05-09T19:54:04Z</dcterms:modified>
</cp:coreProperties>
</file>