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474C-BC66-4031-A9C6-0AD4F5719A1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B22D-B67E-481B-B1EA-98779E34A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4286-6114-4FB1-A3E4-CF76D29C93C6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4D09-656C-462F-82F2-7FABFB213150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F047-16AF-4D85-95A4-BA13EFC2FD82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E5E1-3345-4C74-9508-FFD52A0C2560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3A7B-99DB-4050-8807-F7E76F286D6F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5DBD-7E4B-407B-996A-6A9BF278D835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686D-A85E-476A-AF11-93EC7981D0A6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C73E-64A5-4655-BFE5-13BCF7EA3A70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F9C8-139F-43F8-BB71-895B99743A43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5908-3301-426E-B1D3-3DF31CE193C4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40B4-CCE9-4A1E-B516-E06DD9667066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B99-0268-40F3-BAE5-84C35777E652}" type="datetime1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5BE8-E1F8-46E2-A82E-15DED4955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Uvod</a:t>
            </a:r>
            <a:r>
              <a:rPr lang="en-US" dirty="0" smtClean="0">
                <a:solidFill>
                  <a:schemeClr val="tx1"/>
                </a:solidFill>
              </a:rPr>
              <a:t> u </a:t>
            </a:r>
            <a:r>
              <a:rPr lang="en-US" dirty="0" err="1" smtClean="0">
                <a:solidFill>
                  <a:schemeClr val="tx1"/>
                </a:solidFill>
              </a:rPr>
              <a:t>raspoznavanje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uzoraka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ak</a:t>
            </a:r>
            <a:r>
              <a:rPr lang="en-US" sz="2000" dirty="0" smtClean="0">
                <a:solidFill>
                  <a:schemeClr val="tx1"/>
                </a:solidFill>
              </a:rPr>
              <a:t>. god. 2019/2020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Prof. dr. sc. Slobodan </a:t>
            </a:r>
            <a:r>
              <a:rPr lang="en-US" sz="2000" dirty="0" err="1" smtClean="0">
                <a:solidFill>
                  <a:schemeClr val="tx1"/>
                </a:solidFill>
              </a:rPr>
              <a:t>Ribarić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76600"/>
            <a:ext cx="6048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8077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polinom</a:t>
            </a:r>
            <a:r>
              <a:rPr lang="en-US" sz="2800" dirty="0" smtClean="0"/>
              <a:t> r-tog </a:t>
            </a:r>
            <a:r>
              <a:rPr lang="en-US" sz="2800" dirty="0" err="1" smtClean="0"/>
              <a:t>stupnja</a:t>
            </a:r>
            <a:r>
              <a:rPr lang="en-US" sz="2800" dirty="0" smtClean="0"/>
              <a:t> </a:t>
            </a:r>
            <a:r>
              <a:rPr lang="en-US" sz="2800" dirty="0" err="1" smtClean="0"/>
              <a:t>uvedimo</a:t>
            </a:r>
            <a:r>
              <a:rPr lang="en-US" sz="2800" dirty="0" smtClean="0"/>
              <a:t> </a:t>
            </a:r>
            <a:r>
              <a:rPr lang="en-US" sz="2800" dirty="0" err="1" smtClean="0"/>
              <a:t>oznake</a:t>
            </a:r>
            <a:r>
              <a:rPr lang="en-US" sz="2800" dirty="0" smtClean="0"/>
              <a:t>:</a:t>
            </a:r>
          </a:p>
          <a:p>
            <a:pPr>
              <a:buFontTx/>
              <a:buChar char="-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383066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505200"/>
            <a:ext cx="7024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možemo</a:t>
            </a:r>
            <a:r>
              <a:rPr lang="en-US" sz="2800" dirty="0" smtClean="0"/>
              <a:t> </a:t>
            </a:r>
            <a:r>
              <a:rPr lang="en-US" sz="2800" dirty="0" err="1" smtClean="0"/>
              <a:t>decizijsku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funkciju</a:t>
            </a:r>
            <a:r>
              <a:rPr lang="en-US" sz="2800" dirty="0" smtClean="0"/>
              <a:t> u </a:t>
            </a:r>
            <a:r>
              <a:rPr lang="en-US" sz="2800" dirty="0" err="1" smtClean="0"/>
              <a:t>obliku</a:t>
            </a:r>
            <a:r>
              <a:rPr lang="en-US" sz="2800" dirty="0" smtClean="0"/>
              <a:t> </a:t>
            </a:r>
            <a:r>
              <a:rPr lang="en-US" sz="2800" dirty="0" err="1" smtClean="0"/>
              <a:t>polinoma</a:t>
            </a:r>
            <a:endParaRPr lang="en-US" sz="2800" dirty="0" smtClean="0"/>
          </a:p>
          <a:p>
            <a:r>
              <a:rPr lang="en-US" sz="2800" dirty="0" smtClean="0"/>
              <a:t>r-tog </a:t>
            </a:r>
            <a:r>
              <a:rPr lang="en-US" sz="2800" dirty="0" err="1" smtClean="0"/>
              <a:t>stupnja</a:t>
            </a:r>
            <a:r>
              <a:rPr lang="en-US" sz="2800" dirty="0" smtClean="0"/>
              <a:t> </a:t>
            </a:r>
            <a:r>
              <a:rPr lang="en-US" sz="2800" dirty="0" err="1" smtClean="0"/>
              <a:t>zapisati</a:t>
            </a:r>
            <a:r>
              <a:rPr lang="en-US" sz="2800" dirty="0" smtClean="0"/>
              <a:t> u </a:t>
            </a:r>
            <a:r>
              <a:rPr lang="en-US" sz="2800" dirty="0" err="1" smtClean="0"/>
              <a:t>rekurzivnom</a:t>
            </a:r>
            <a:r>
              <a:rPr lang="en-US" sz="2800" dirty="0" smtClean="0"/>
              <a:t> </a:t>
            </a:r>
            <a:r>
              <a:rPr lang="en-US" sz="2800" dirty="0" err="1" smtClean="0"/>
              <a:t>obliku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791200"/>
            <a:ext cx="1549644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724400"/>
            <a:ext cx="5943600" cy="82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Primjer</a:t>
            </a:r>
            <a:r>
              <a:rPr lang="en-US" sz="2800" dirty="0" smtClean="0"/>
              <a:t> 1: </a:t>
            </a:r>
            <a:r>
              <a:rPr lang="hr-HR" sz="2800" dirty="0"/>
              <a:t>Generirajmo kvadratnu funkciju (r =2) </a:t>
            </a:r>
            <a:r>
              <a:rPr lang="hr-HR" sz="2800" dirty="0" smtClean="0"/>
              <a:t>za</a:t>
            </a:r>
            <a:r>
              <a:rPr lang="en-US" sz="2800" dirty="0" smtClean="0"/>
              <a:t> </a:t>
            </a:r>
            <a:r>
              <a:rPr lang="hr-HR" sz="2800" dirty="0" smtClean="0"/>
              <a:t>izvornu </a:t>
            </a:r>
            <a:r>
              <a:rPr lang="hr-HR" sz="2800" dirty="0" err="1"/>
              <a:t>dimenzionalnost</a:t>
            </a:r>
            <a:r>
              <a:rPr lang="hr-HR" sz="2800" dirty="0"/>
              <a:t> vektora značajki n= 2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717059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352800"/>
            <a:ext cx="6019800" cy="33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Broj</a:t>
            </a:r>
            <a:r>
              <a:rPr lang="en-US" sz="2800" dirty="0" smtClean="0"/>
              <a:t> </a:t>
            </a:r>
            <a:r>
              <a:rPr lang="en-US" sz="2800" dirty="0" err="1" smtClean="0"/>
              <a:t>koeficijenata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n-</a:t>
            </a:r>
            <a:r>
              <a:rPr lang="en-US" sz="2800" dirty="0" err="1" smtClean="0"/>
              <a:t>dimenzionalnost</a:t>
            </a:r>
            <a:r>
              <a:rPr lang="en-US" sz="2800" dirty="0" smtClean="0"/>
              <a:t> </a:t>
            </a:r>
            <a:r>
              <a:rPr lang="en-US" sz="2800" dirty="0" err="1" smtClean="0"/>
              <a:t>izvornog</a:t>
            </a:r>
            <a:r>
              <a:rPr lang="en-US" sz="2800" dirty="0" smtClean="0"/>
              <a:t> </a:t>
            </a:r>
            <a:r>
              <a:rPr lang="en-US" sz="2800" dirty="0" err="1" smtClean="0"/>
              <a:t>vektora</a:t>
            </a:r>
            <a:r>
              <a:rPr lang="en-US" sz="2800" dirty="0" smtClean="0"/>
              <a:t> </a:t>
            </a:r>
            <a:r>
              <a:rPr lang="en-US" sz="2800" dirty="0" err="1" smtClean="0"/>
              <a:t>značajki</a:t>
            </a:r>
            <a:r>
              <a:rPr lang="en-US" sz="2800" dirty="0" smtClean="0"/>
              <a:t>  u </a:t>
            </a:r>
            <a:r>
              <a:rPr lang="en-US" sz="2800" dirty="0" err="1" smtClean="0"/>
              <a:t>funkciji</a:t>
            </a:r>
            <a:r>
              <a:rPr lang="en-US" sz="2800" dirty="0" smtClean="0"/>
              <a:t> r-tog </a:t>
            </a:r>
            <a:r>
              <a:rPr lang="en-US" sz="2800" dirty="0" err="1" smtClean="0"/>
              <a:t>stupnja</a:t>
            </a:r>
            <a:r>
              <a:rPr lang="en-US" sz="2800" dirty="0" smtClean="0"/>
              <a:t> je: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819400"/>
            <a:ext cx="21050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962400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Primjer</a:t>
            </a:r>
            <a:r>
              <a:rPr lang="en-US" sz="2800" dirty="0" smtClean="0"/>
              <a:t> 2: n=3, r =3     </a:t>
            </a:r>
            <a:endParaRPr lang="en-US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800600"/>
            <a:ext cx="6657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990850"/>
            <a:ext cx="2133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5638800" cy="263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6019800" cy="129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731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1143000"/>
            <a:ext cx="308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Primjer</a:t>
            </a:r>
            <a:r>
              <a:rPr lang="en-US" sz="2800" dirty="0" smtClean="0"/>
              <a:t> 2 (</a:t>
            </a:r>
            <a:r>
              <a:rPr lang="en-US" sz="2800" dirty="0" err="1" smtClean="0"/>
              <a:t>nastavak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Primjer</a:t>
            </a:r>
            <a:r>
              <a:rPr lang="en-US" sz="2800" dirty="0" smtClean="0"/>
              <a:t> 2 (</a:t>
            </a:r>
            <a:r>
              <a:rPr lang="en-US" sz="2800" dirty="0" err="1" smtClean="0"/>
              <a:t>nastavak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5" y="2362200"/>
            <a:ext cx="9002685" cy="178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Cijena</a:t>
            </a:r>
            <a:r>
              <a:rPr lang="en-US" sz="2800" dirty="0" smtClean="0"/>
              <a:t> </a:t>
            </a:r>
            <a:r>
              <a:rPr lang="en-US" sz="2800" dirty="0" err="1" smtClean="0"/>
              <a:t>koju</a:t>
            </a:r>
            <a:r>
              <a:rPr lang="en-US" sz="2800" dirty="0" smtClean="0"/>
              <a:t> </a:t>
            </a:r>
            <a:r>
              <a:rPr lang="en-US" sz="2800" dirty="0" err="1" smtClean="0"/>
              <a:t>plaćamo</a:t>
            </a:r>
            <a:r>
              <a:rPr lang="en-US" sz="2800" dirty="0" smtClean="0"/>
              <a:t> </a:t>
            </a:r>
            <a:r>
              <a:rPr lang="en-US" sz="2800" dirty="0" err="1" smtClean="0"/>
              <a:t>linearizacijom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754029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Poopćene</a:t>
            </a:r>
            <a:r>
              <a:rPr lang="en-US" sz="3600" dirty="0" smtClean="0"/>
              <a:t> </a:t>
            </a:r>
            <a:r>
              <a:rPr lang="en-US" sz="3600" dirty="0" err="1" smtClean="0"/>
              <a:t>linearne</a:t>
            </a:r>
            <a:r>
              <a:rPr lang="en-US" sz="3600" dirty="0" smtClean="0"/>
              <a:t> </a:t>
            </a:r>
            <a:r>
              <a:rPr lang="en-US" sz="3600" dirty="0" err="1" smtClean="0"/>
              <a:t>decizijske</a:t>
            </a:r>
            <a:r>
              <a:rPr lang="en-US" sz="3600" dirty="0" smtClean="0"/>
              <a:t> </a:t>
            </a:r>
            <a:r>
              <a:rPr lang="en-US" sz="3600" dirty="0" err="1" smtClean="0"/>
              <a:t>fun</a:t>
            </a:r>
            <a:r>
              <a:rPr lang="en-US" dirty="0" err="1" smtClean="0"/>
              <a:t>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Blok-</a:t>
            </a:r>
            <a:r>
              <a:rPr lang="en-US" sz="2800" dirty="0" err="1" smtClean="0"/>
              <a:t>shema</a:t>
            </a:r>
            <a:r>
              <a:rPr lang="en-US" sz="2800" dirty="0" smtClean="0"/>
              <a:t> </a:t>
            </a:r>
            <a:r>
              <a:rPr lang="en-US" sz="2800" dirty="0" err="1" smtClean="0"/>
              <a:t>sustava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raspoznavanje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2867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2438400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n-</a:t>
            </a:r>
            <a:r>
              <a:rPr lang="en-US" dirty="0" err="1" smtClean="0">
                <a:solidFill>
                  <a:srgbClr val="FF0000"/>
                </a:solidFill>
              </a:rPr>
              <a:t>dimenzionalni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prostor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133600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dimenzionalni</a:t>
            </a:r>
            <a:r>
              <a:rPr lang="en-US" dirty="0" smtClean="0"/>
              <a:t> </a:t>
            </a:r>
            <a:r>
              <a:rPr lang="en-US" dirty="0" err="1" smtClean="0"/>
              <a:t>prostor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Primjer</a:t>
            </a:r>
            <a:r>
              <a:rPr lang="en-US" sz="2800" dirty="0" smtClean="0"/>
              <a:t> 3:</a:t>
            </a:r>
          </a:p>
          <a:p>
            <a:pPr>
              <a:buNone/>
            </a:pPr>
            <a:r>
              <a:rPr lang="en-US" sz="2800" dirty="0" smtClean="0"/>
              <a:t> 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5462589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581400"/>
            <a:ext cx="28408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/>
              <a:t>= [0, 0]</a:t>
            </a:r>
            <a:r>
              <a:rPr lang="en-US" baseline="30000" dirty="0" smtClean="0"/>
              <a:t>T</a:t>
            </a:r>
            <a:r>
              <a:rPr lang="en-US" dirty="0" smtClean="0"/>
              <a:t> , </a:t>
            </a:r>
            <a:r>
              <a:rPr lang="en-US" b="1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= [1, 1]</a:t>
            </a:r>
            <a:r>
              <a:rPr lang="en-US" baseline="30000" dirty="0" smtClean="0"/>
              <a:t>T</a:t>
            </a:r>
            <a:r>
              <a:rPr lang="en-US" dirty="0" smtClean="0"/>
              <a:t>}    </a:t>
            </a:r>
            <a:r>
              <a:rPr lang="el-GR" dirty="0" smtClean="0"/>
              <a:t>ω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{</a:t>
            </a:r>
            <a:r>
              <a:rPr lang="en-US" b="1" dirty="0" smtClean="0"/>
              <a:t>x</a:t>
            </a:r>
            <a:r>
              <a:rPr lang="en-US" baseline="-25000" dirty="0" smtClean="0"/>
              <a:t>3 </a:t>
            </a:r>
            <a:r>
              <a:rPr lang="en-US" dirty="0" smtClean="0"/>
              <a:t>= [1, 0]</a:t>
            </a:r>
            <a:r>
              <a:rPr lang="en-US" baseline="30000" dirty="0" smtClean="0"/>
              <a:t>T</a:t>
            </a:r>
            <a:r>
              <a:rPr lang="en-US" dirty="0" smtClean="0"/>
              <a:t> , </a:t>
            </a:r>
            <a:r>
              <a:rPr lang="en-US" b="1" dirty="0" smtClean="0"/>
              <a:t>x</a:t>
            </a:r>
            <a:r>
              <a:rPr lang="en-US" baseline="-25000" dirty="0" smtClean="0"/>
              <a:t>4 </a:t>
            </a:r>
            <a:r>
              <a:rPr lang="en-US" dirty="0" smtClean="0"/>
              <a:t>= [0, 1]</a:t>
            </a:r>
            <a:r>
              <a:rPr lang="en-US" baseline="30000" dirty="0" smtClean="0"/>
              <a:t>T</a:t>
            </a:r>
            <a:r>
              <a:rPr lang="en-US" dirty="0" smtClean="0"/>
              <a:t>}    </a:t>
            </a:r>
            <a:r>
              <a:rPr lang="el-GR" dirty="0" smtClean="0"/>
              <a:t>ω</a:t>
            </a:r>
            <a:r>
              <a:rPr lang="en-US" baseline="-25000" dirty="0" smtClean="0"/>
              <a:t>2</a:t>
            </a:r>
          </a:p>
          <a:p>
            <a:endParaRPr lang="en-US" baseline="-25000" dirty="0" smtClean="0"/>
          </a:p>
          <a:p>
            <a:r>
              <a:rPr lang="en-US" dirty="0" smtClean="0"/>
              <a:t>n = 2; r = 2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48200"/>
            <a:ext cx="5105400" cy="8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Primjer</a:t>
            </a:r>
            <a:r>
              <a:rPr lang="en-US" sz="2800" dirty="0" smtClean="0"/>
              <a:t> 3 (</a:t>
            </a:r>
            <a:r>
              <a:rPr lang="en-US" sz="2800" dirty="0" err="1" smtClean="0"/>
              <a:t>nastavak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09800"/>
            <a:ext cx="33242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00600"/>
            <a:ext cx="87666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Primjenom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perceptrona</a:t>
            </a:r>
            <a:r>
              <a:rPr lang="en-US" sz="2800" dirty="0" smtClean="0"/>
              <a:t> </a:t>
            </a:r>
            <a:r>
              <a:rPr lang="en-US" sz="2800" dirty="0" err="1" smtClean="0"/>
              <a:t>naći</a:t>
            </a:r>
            <a:r>
              <a:rPr lang="en-US" sz="2800" dirty="0" smtClean="0"/>
              <a:t> </a:t>
            </a:r>
            <a:r>
              <a:rPr lang="en-US" sz="2800" dirty="0" err="1" smtClean="0"/>
              <a:t>decizijsku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funkciju</a:t>
            </a:r>
            <a:r>
              <a:rPr lang="en-US" sz="2800" dirty="0" smtClean="0"/>
              <a:t>!</a:t>
            </a:r>
          </a:p>
          <a:p>
            <a:r>
              <a:rPr lang="en-US" sz="2800" dirty="0" err="1" smtClean="0"/>
              <a:t>Provjeriti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li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uzorci</a:t>
            </a:r>
            <a:r>
              <a:rPr lang="en-US" sz="2800" dirty="0" smtClean="0"/>
              <a:t> </a:t>
            </a:r>
            <a:r>
              <a:rPr lang="en-US" sz="2800" dirty="0" err="1" smtClean="0"/>
              <a:t>linearno</a:t>
            </a:r>
            <a:r>
              <a:rPr lang="en-US" sz="2800" dirty="0" smtClean="0"/>
              <a:t> </a:t>
            </a:r>
            <a:r>
              <a:rPr lang="en-US" sz="2800" dirty="0" err="1" smtClean="0"/>
              <a:t>odvojivi</a:t>
            </a:r>
            <a:r>
              <a:rPr lang="en-US" sz="2800" dirty="0" smtClean="0"/>
              <a:t> u </a:t>
            </a:r>
            <a:r>
              <a:rPr lang="en-US" sz="2800" dirty="0" err="1" smtClean="0"/>
              <a:t>novom</a:t>
            </a:r>
            <a:r>
              <a:rPr lang="en-US" sz="2800" dirty="0" smtClean="0"/>
              <a:t> </a:t>
            </a:r>
            <a:r>
              <a:rPr lang="en-US" sz="2800" dirty="0" err="1" smtClean="0"/>
              <a:t>prostoru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značajki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Uvod</a:t>
            </a:r>
            <a:endParaRPr lang="en-US" dirty="0" smtClean="0"/>
          </a:p>
          <a:p>
            <a:r>
              <a:rPr lang="en-US" sz="2800" dirty="0" err="1" smtClean="0"/>
              <a:t>Složenost</a:t>
            </a:r>
            <a:r>
              <a:rPr lang="en-US" sz="2800" dirty="0" smtClean="0"/>
              <a:t> </a:t>
            </a:r>
            <a:r>
              <a:rPr lang="en-US" sz="2800" dirty="0" err="1" smtClean="0"/>
              <a:t>granica</a:t>
            </a:r>
            <a:r>
              <a:rPr lang="en-US" sz="2800" dirty="0" smtClean="0"/>
              <a:t> </a:t>
            </a:r>
            <a:r>
              <a:rPr lang="en-US" sz="2800" dirty="0" err="1" smtClean="0"/>
              <a:t>među</a:t>
            </a:r>
            <a:r>
              <a:rPr lang="en-US" sz="2800" dirty="0" smtClean="0"/>
              <a:t>  </a:t>
            </a:r>
            <a:r>
              <a:rPr lang="en-US" sz="2800" dirty="0" err="1" smtClean="0"/>
              <a:t>razredima</a:t>
            </a:r>
            <a:r>
              <a:rPr lang="en-US" sz="2800" dirty="0"/>
              <a:t> </a:t>
            </a:r>
            <a:r>
              <a:rPr lang="en-US" sz="2800" dirty="0" smtClean="0"/>
              <a:t>u </a:t>
            </a:r>
            <a:r>
              <a:rPr lang="en-US" sz="2800" dirty="0" err="1" smtClean="0"/>
              <a:t>prostoru</a:t>
            </a:r>
            <a:r>
              <a:rPr lang="en-US" sz="2800" dirty="0" smtClean="0"/>
              <a:t> </a:t>
            </a:r>
            <a:r>
              <a:rPr lang="en-US" sz="2800" dirty="0" err="1" smtClean="0"/>
              <a:t>značajki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- </a:t>
            </a:r>
            <a:r>
              <a:rPr lang="en-US" sz="2800" dirty="0" err="1" smtClean="0"/>
              <a:t>od</a:t>
            </a:r>
            <a:r>
              <a:rPr lang="en-US" sz="2800" dirty="0" smtClean="0"/>
              <a:t> </a:t>
            </a:r>
            <a:r>
              <a:rPr lang="en-US" sz="2800" dirty="0" err="1" smtClean="0"/>
              <a:t>linearnih</a:t>
            </a:r>
            <a:r>
              <a:rPr lang="en-US" sz="2800" dirty="0" smtClean="0"/>
              <a:t> (</a:t>
            </a:r>
            <a:r>
              <a:rPr lang="en-US" sz="2800" dirty="0" err="1" smtClean="0"/>
              <a:t>hiperravnina</a:t>
            </a:r>
            <a:r>
              <a:rPr lang="en-US" sz="2800" dirty="0" smtClean="0"/>
              <a:t>) do </a:t>
            </a:r>
            <a:r>
              <a:rPr lang="en-US" sz="2800" dirty="0" err="1" smtClean="0"/>
              <a:t>vrlo</a:t>
            </a:r>
            <a:r>
              <a:rPr lang="en-US" sz="2800" dirty="0" smtClean="0"/>
              <a:t> </a:t>
            </a:r>
            <a:r>
              <a:rPr lang="en-US" sz="2800" dirty="0" err="1" smtClean="0"/>
              <a:t>nelinearnih</a:t>
            </a:r>
            <a:r>
              <a:rPr lang="en-US" sz="2800" dirty="0" smtClean="0"/>
              <a:t> (</a:t>
            </a:r>
            <a:r>
              <a:rPr lang="en-US" sz="2800" dirty="0" err="1" smtClean="0"/>
              <a:t>hiperploha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err="1" smtClean="0"/>
              <a:t>Vrlo</a:t>
            </a:r>
            <a:r>
              <a:rPr lang="en-US" sz="2800" dirty="0" smtClean="0"/>
              <a:t> </a:t>
            </a:r>
            <a:r>
              <a:rPr lang="en-US" sz="2800" dirty="0" err="1" smtClean="0"/>
              <a:t>nelinearne</a:t>
            </a:r>
            <a:r>
              <a:rPr lang="en-US" sz="2800" dirty="0" smtClean="0"/>
              <a:t>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Kako</a:t>
            </a:r>
            <a:r>
              <a:rPr lang="en-US" sz="2800" dirty="0" smtClean="0"/>
              <a:t> </a:t>
            </a:r>
            <a:r>
              <a:rPr lang="en-US" sz="2800" dirty="0" err="1" smtClean="0"/>
              <a:t>riješiti</a:t>
            </a:r>
            <a:r>
              <a:rPr lang="en-US" sz="2800" dirty="0" smtClean="0"/>
              <a:t> problem </a:t>
            </a:r>
            <a:r>
              <a:rPr lang="en-US" sz="2800" dirty="0" err="1" smtClean="0"/>
              <a:t>nelinearnih</a:t>
            </a:r>
            <a:r>
              <a:rPr lang="en-US" sz="2800" dirty="0" smtClean="0"/>
              <a:t> </a:t>
            </a:r>
            <a:r>
              <a:rPr lang="en-US" sz="2800" dirty="0" err="1" smtClean="0"/>
              <a:t>granica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796465" cy="153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17526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Rješenje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Poopćeni</a:t>
            </a:r>
            <a:r>
              <a:rPr lang="en-US" sz="2800" dirty="0" smtClean="0"/>
              <a:t> </a:t>
            </a:r>
            <a:r>
              <a:rPr lang="en-US" sz="2800" dirty="0" err="1" smtClean="0"/>
              <a:t>oblik</a:t>
            </a:r>
            <a:r>
              <a:rPr lang="en-US" sz="2800" dirty="0" smtClean="0"/>
              <a:t> </a:t>
            </a:r>
            <a:r>
              <a:rPr lang="en-US" sz="2800" dirty="0" err="1" smtClean="0"/>
              <a:t>linearne</a:t>
            </a:r>
            <a:r>
              <a:rPr lang="en-US" sz="2800" dirty="0" smtClean="0"/>
              <a:t> </a:t>
            </a:r>
            <a:r>
              <a:rPr lang="en-US" sz="2800" dirty="0" err="1" smtClean="0"/>
              <a:t>decizijske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funkcije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572000"/>
            <a:ext cx="3124201" cy="50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3000" y="4572000"/>
            <a:ext cx="771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gdje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                                         </a:t>
            </a:r>
            <a:r>
              <a:rPr lang="en-US" sz="2800" dirty="0" err="1" smtClean="0"/>
              <a:t>jednoznačne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funkcije</a:t>
            </a:r>
            <a:endParaRPr lang="en-US" sz="2800" dirty="0" smtClean="0"/>
          </a:p>
          <a:p>
            <a:r>
              <a:rPr lang="en-US" sz="2800" dirty="0" err="1" smtClean="0"/>
              <a:t>vektora</a:t>
            </a:r>
            <a:r>
              <a:rPr lang="en-US" sz="2800" dirty="0" smtClean="0"/>
              <a:t> </a:t>
            </a:r>
            <a:r>
              <a:rPr lang="en-US" sz="2800" dirty="0" err="1" smtClean="0"/>
              <a:t>uzorka</a:t>
            </a:r>
            <a:r>
              <a:rPr lang="en-US" sz="2800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            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cs typeface="Times New Roman" pitchFamily="18" charset="0"/>
              </a:rPr>
              <a:t>broj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izraza</a:t>
            </a:r>
            <a:r>
              <a:rPr lang="en-US" sz="2800" dirty="0" smtClean="0">
                <a:cs typeface="Times New Roman" pitchFamily="18" charset="0"/>
              </a:rPr>
              <a:t> d(</a:t>
            </a:r>
            <a:r>
              <a:rPr lang="en-US" sz="2800" b="1" dirty="0" smtClean="0">
                <a:cs typeface="Times New Roman" pitchFamily="18" charset="0"/>
              </a:rPr>
              <a:t>x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48635"/>
            <a:ext cx="1371600" cy="33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848600" y="3581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Uvedimo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/>
              <a:t>*</a:t>
            </a:r>
            <a:endParaRPr lang="en-US" sz="2800" b="1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828800"/>
            <a:ext cx="1981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191000"/>
            <a:ext cx="7182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Decizijsku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funkciju</a:t>
            </a:r>
            <a:r>
              <a:rPr lang="en-US" sz="2800" dirty="0" smtClean="0"/>
              <a:t> (1) </a:t>
            </a:r>
            <a:r>
              <a:rPr lang="en-US" sz="2800" dirty="0" err="1" smtClean="0"/>
              <a:t>možemo</a:t>
            </a:r>
            <a:r>
              <a:rPr lang="en-US" sz="2800" dirty="0" smtClean="0"/>
              <a:t> </a:t>
            </a:r>
            <a:r>
              <a:rPr lang="en-US" sz="2800" dirty="0" err="1" smtClean="0"/>
              <a:t>zapisati</a:t>
            </a:r>
            <a:r>
              <a:rPr lang="en-US" sz="2800" dirty="0" smtClean="0"/>
              <a:t> u </a:t>
            </a:r>
            <a:r>
              <a:rPr lang="en-US" sz="2800" dirty="0" err="1" smtClean="0"/>
              <a:t>obliku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953000"/>
            <a:ext cx="1933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638800"/>
            <a:ext cx="4095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933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1828800"/>
            <a:ext cx="4763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 </a:t>
            </a:r>
            <a:r>
              <a:rPr lang="en-US" sz="2400" dirty="0" err="1" smtClean="0"/>
              <a:t>linearna</a:t>
            </a:r>
            <a:r>
              <a:rPr lang="en-US" sz="2400" dirty="0" smtClean="0"/>
              <a:t> </a:t>
            </a:r>
            <a:r>
              <a:rPr lang="en-US" sz="2400" dirty="0" err="1" smtClean="0"/>
              <a:t>decizijska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!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0810" y="2590800"/>
            <a:ext cx="86965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jednom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</a:t>
            </a:r>
            <a:r>
              <a:rPr lang="en-US" sz="2400" dirty="0" err="1" smtClean="0"/>
              <a:t>odredimo</a:t>
            </a:r>
            <a:r>
              <a:rPr lang="en-US" sz="2400" dirty="0" smtClean="0"/>
              <a:t>/</a:t>
            </a:r>
            <a:r>
              <a:rPr lang="en-US" sz="2400" dirty="0" err="1" smtClean="0"/>
              <a:t>dodijelimo</a:t>
            </a:r>
            <a:r>
              <a:rPr lang="en-US" sz="2400" dirty="0" smtClean="0"/>
              <a:t> </a:t>
            </a:r>
            <a:r>
              <a:rPr lang="en-US" sz="2400" dirty="0" err="1" smtClean="0"/>
              <a:t>vrijednosti</a:t>
            </a:r>
            <a:r>
              <a:rPr lang="en-US" sz="2400" dirty="0" smtClean="0"/>
              <a:t>  </a:t>
            </a:r>
            <a:r>
              <a:rPr lang="en-US" sz="2400" dirty="0" err="1" smtClean="0"/>
              <a:t>funkcijama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vektor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dimenzionalni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</a:t>
            </a:r>
            <a:r>
              <a:rPr lang="en-US" sz="2400" dirty="0" err="1" smtClean="0"/>
              <a:t>čija</a:t>
            </a:r>
            <a:r>
              <a:rPr lang="en-US" sz="2400" dirty="0" smtClean="0"/>
              <a:t> je </a:t>
            </a:r>
            <a:r>
              <a:rPr lang="en-US" sz="2400" dirty="0" err="1" smtClean="0"/>
              <a:t>dimenzija</a:t>
            </a:r>
            <a:endParaRPr lang="en-US" sz="2400" dirty="0" smtClean="0"/>
          </a:p>
          <a:p>
            <a:r>
              <a:rPr lang="en-US" sz="2400" dirty="0" err="1" smtClean="0"/>
              <a:t>povećana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1, </a:t>
            </a:r>
            <a:r>
              <a:rPr lang="en-US" sz="2400" dirty="0" err="1" smtClean="0"/>
              <a:t>odnosno</a:t>
            </a:r>
            <a:r>
              <a:rPr lang="en-US" sz="2400" dirty="0" smtClean="0"/>
              <a:t> </a:t>
            </a:r>
            <a:r>
              <a:rPr lang="en-US" sz="2400" dirty="0" err="1" smtClean="0"/>
              <a:t>njegova</a:t>
            </a:r>
            <a:r>
              <a:rPr lang="en-US" sz="2400" dirty="0" smtClean="0"/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/>
              <a:t>+1)-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komponenta</a:t>
            </a:r>
            <a:r>
              <a:rPr lang="en-US" sz="2400" dirty="0" smtClean="0"/>
              <a:t> je 1.</a:t>
            </a:r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decizijska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može</a:t>
            </a:r>
            <a:r>
              <a:rPr lang="en-US" sz="2400" dirty="0" smtClean="0"/>
              <a:t> se </a:t>
            </a:r>
            <a:r>
              <a:rPr lang="en-US" sz="2400" dirty="0" err="1" smtClean="0"/>
              <a:t>promatrati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linearna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u 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sz="2400" dirty="0" err="1" smtClean="0">
                <a:cs typeface="Times New Roman" pitchFamily="18" charset="0"/>
              </a:rPr>
              <a:t>dimenzionalnom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prostoru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200400"/>
            <a:ext cx="3348037" cy="43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33800"/>
            <a:ext cx="381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sz="2800" dirty="0" err="1" smtClean="0"/>
              <a:t>Izveli</a:t>
            </a:r>
            <a:r>
              <a:rPr lang="en-US" sz="2800" dirty="0" smtClean="0"/>
              <a:t> </a:t>
            </a:r>
            <a:r>
              <a:rPr lang="en-US" sz="2800" dirty="0" err="1" smtClean="0"/>
              <a:t>smo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transformaciju</a:t>
            </a:r>
            <a:r>
              <a:rPr lang="en-US" sz="2800" dirty="0" smtClean="0"/>
              <a:t>: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uzorke</a:t>
            </a:r>
            <a:r>
              <a:rPr lang="en-US" sz="2800" dirty="0" smtClean="0"/>
              <a:t> </a:t>
            </a:r>
            <a:r>
              <a:rPr lang="en-US" sz="2800" dirty="0" err="1" smtClean="0"/>
              <a:t>iz</a:t>
            </a:r>
            <a:r>
              <a:rPr lang="en-US" sz="2800" dirty="0" smtClean="0"/>
              <a:t> </a:t>
            </a:r>
            <a:r>
              <a:rPr lang="en-US" sz="2800" dirty="0" err="1" smtClean="0"/>
              <a:t>izvornog</a:t>
            </a:r>
            <a:r>
              <a:rPr lang="en-US" sz="2800" dirty="0" smtClean="0"/>
              <a:t> n-</a:t>
            </a:r>
            <a:r>
              <a:rPr lang="en-US" sz="2800" dirty="0" err="1" smtClean="0"/>
              <a:t>dimenzionalnog</a:t>
            </a:r>
            <a:r>
              <a:rPr lang="en-US" sz="2800" dirty="0" smtClean="0"/>
              <a:t> </a:t>
            </a:r>
            <a:r>
              <a:rPr lang="en-US" sz="2800" dirty="0" err="1" smtClean="0"/>
              <a:t>prostora</a:t>
            </a:r>
            <a:r>
              <a:rPr lang="en-US" sz="2800" dirty="0" smtClean="0"/>
              <a:t> </a:t>
            </a:r>
            <a:r>
              <a:rPr lang="en-US" sz="2800" dirty="0" err="1" smtClean="0"/>
              <a:t>preslikali</a:t>
            </a:r>
            <a:r>
              <a:rPr lang="en-US" sz="2800" dirty="0"/>
              <a:t> </a:t>
            </a:r>
            <a:r>
              <a:rPr lang="en-US" sz="2800" dirty="0" err="1" smtClean="0"/>
              <a:t>smo</a:t>
            </a:r>
            <a:r>
              <a:rPr lang="en-US" sz="2800" dirty="0" smtClean="0"/>
              <a:t> u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-</a:t>
            </a:r>
            <a:r>
              <a:rPr lang="en-US" sz="2800" dirty="0" err="1" smtClean="0">
                <a:cs typeface="Times New Roman" pitchFamily="18" charset="0"/>
              </a:rPr>
              <a:t>dimenzionalni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prostor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čemu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vrijedi</a:t>
            </a:r>
            <a:r>
              <a:rPr lang="en-US" sz="2800" dirty="0" smtClean="0">
                <a:cs typeface="Times New Roman" pitchFamily="18" charset="0"/>
              </a:rPr>
              <a:t>: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 &gt; </a:t>
            </a:r>
            <a:r>
              <a:rPr lang="en-US" sz="2800" dirty="0" smtClean="0">
                <a:cs typeface="Times New Roman" pitchFamily="18" charset="0"/>
              </a:rPr>
              <a:t>n</a:t>
            </a:r>
          </a:p>
          <a:p>
            <a:pPr algn="just">
              <a:buNone/>
            </a:pPr>
            <a:r>
              <a:rPr lang="en-US" sz="2800" dirty="0" smtClean="0">
                <a:cs typeface="Times New Roman" pitchFamily="18" charset="0"/>
              </a:rPr>
              <a:t> 	</a:t>
            </a:r>
            <a:r>
              <a:rPr lang="en-US" sz="2800" dirty="0" err="1" smtClean="0">
                <a:cs typeface="Times New Roman" pitchFamily="18" charset="0"/>
              </a:rPr>
              <a:t>Iako</a:t>
            </a:r>
            <a:r>
              <a:rPr lang="en-US" sz="2800" dirty="0" smtClean="0">
                <a:cs typeface="Times New Roman" pitchFamily="18" charset="0"/>
              </a:rPr>
              <a:t> je          </a:t>
            </a:r>
            <a:r>
              <a:rPr lang="en-US" sz="2800" dirty="0" err="1" smtClean="0">
                <a:cs typeface="Times New Roman" pitchFamily="18" charset="0"/>
              </a:rPr>
              <a:t>linearna</a:t>
            </a:r>
            <a:r>
              <a:rPr lang="en-US" sz="2800" dirty="0" smtClean="0">
                <a:cs typeface="Times New Roman" pitchFamily="18" charset="0"/>
              </a:rPr>
              <a:t> u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-</a:t>
            </a:r>
            <a:r>
              <a:rPr lang="en-US" sz="2800" dirty="0" err="1" smtClean="0">
                <a:cs typeface="Times New Roman" pitchFamily="18" charset="0"/>
              </a:rPr>
              <a:t>dimenzionalnom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prostoru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ona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će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sačuvati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nelinearna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svojstva</a:t>
            </a:r>
            <a:r>
              <a:rPr lang="en-US" sz="2800" dirty="0" smtClean="0">
                <a:cs typeface="Times New Roman" pitchFamily="18" charset="0"/>
              </a:rPr>
              <a:t> u </a:t>
            </a:r>
            <a:r>
              <a:rPr lang="en-US" sz="2800" dirty="0" err="1" smtClean="0">
                <a:cs typeface="Times New Roman" pitchFamily="18" charset="0"/>
              </a:rPr>
              <a:t>originalnom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2800" dirty="0" smtClean="0">
                <a:cs typeface="Times New Roman" pitchFamily="18" charset="0"/>
              </a:rPr>
              <a:t>	n-</a:t>
            </a:r>
            <a:r>
              <a:rPr lang="en-US" sz="2800" dirty="0" err="1" smtClean="0">
                <a:cs typeface="Times New Roman" pitchFamily="18" charset="0"/>
              </a:rPr>
              <a:t>dimenzionalnom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prostoru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dirty="0" err="1" smtClean="0">
                <a:solidFill>
                  <a:srgbClr val="FF0000"/>
                </a:solidFill>
              </a:rPr>
              <a:t>Kako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izabrati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funkcije</a:t>
            </a:r>
            <a:r>
              <a:rPr lang="en-US" sz="2800" dirty="0" smtClean="0">
                <a:solidFill>
                  <a:srgbClr val="FF0000"/>
                </a:solidFill>
              </a:rPr>
              <a:t>                                          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81400"/>
            <a:ext cx="626409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091192"/>
            <a:ext cx="3348037" cy="43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Uobičajen</a:t>
            </a:r>
            <a:r>
              <a:rPr lang="en-US" sz="2800" dirty="0" smtClean="0"/>
              <a:t> je </a:t>
            </a:r>
            <a:r>
              <a:rPr lang="en-US" sz="2800" dirty="0" err="1" smtClean="0"/>
              <a:t>izbor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funkcija</a:t>
            </a:r>
            <a:r>
              <a:rPr lang="en-US" sz="2800" dirty="0" smtClean="0"/>
              <a:t> </a:t>
            </a:r>
            <a:r>
              <a:rPr lang="en-US" sz="2800" dirty="0" err="1" smtClean="0"/>
              <a:t>polinomskog</a:t>
            </a:r>
            <a:r>
              <a:rPr lang="en-US" sz="2800" dirty="0" smtClean="0"/>
              <a:t> </a:t>
            </a:r>
            <a:r>
              <a:rPr lang="en-US" sz="2800" dirty="0" err="1" smtClean="0"/>
              <a:t>oblika</a:t>
            </a:r>
            <a:r>
              <a:rPr lang="en-US" sz="2800" dirty="0" smtClean="0"/>
              <a:t>!</a:t>
            </a:r>
          </a:p>
          <a:p>
            <a:pPr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najjednostavniji</a:t>
            </a:r>
            <a:r>
              <a:rPr lang="en-US" sz="2800" dirty="0" smtClean="0"/>
              <a:t> je </a:t>
            </a:r>
            <a:r>
              <a:rPr lang="en-US" sz="2800" dirty="0" err="1" smtClean="0"/>
              <a:t>slučaj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i="1" dirty="0" err="1" smtClean="0"/>
              <a:t>linearne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funkcije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95600"/>
            <a:ext cx="1981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657600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3657600"/>
            <a:ext cx="345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i-ta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komponenta</a:t>
            </a:r>
            <a:r>
              <a:rPr lang="en-US" sz="2400" dirty="0" smtClean="0"/>
              <a:t> </a:t>
            </a:r>
            <a:r>
              <a:rPr lang="en-US" sz="2400" dirty="0" err="1" smtClean="0"/>
              <a:t>vektora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10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 tom </a:t>
            </a:r>
            <a:r>
              <a:rPr lang="en-US" sz="2800" dirty="0" err="1" smtClean="0"/>
              <a:t>slučaju</a:t>
            </a:r>
            <a:r>
              <a:rPr lang="en-US" sz="2800" dirty="0" smtClean="0"/>
              <a:t> je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x 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nismo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ništa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postigli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!/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18573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382" y="3124200"/>
            <a:ext cx="671261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267200"/>
            <a:ext cx="291118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76600" y="4191000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4114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081370"/>
            <a:ext cx="3352800" cy="33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423562" y="32443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600200"/>
            <a:ext cx="7777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Polinom</a:t>
            </a:r>
            <a:r>
              <a:rPr lang="en-US" sz="2800" dirty="0" smtClean="0"/>
              <a:t> 2. </a:t>
            </a:r>
            <a:r>
              <a:rPr lang="en-US" sz="2800" dirty="0" err="1" smtClean="0"/>
              <a:t>stupnja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n-</a:t>
            </a:r>
            <a:r>
              <a:rPr lang="en-US" sz="2800" dirty="0" err="1" smtClean="0"/>
              <a:t>dimenzionalni</a:t>
            </a:r>
            <a:r>
              <a:rPr lang="en-US" sz="2800" dirty="0" smtClean="0"/>
              <a:t> </a:t>
            </a:r>
            <a:r>
              <a:rPr lang="en-US" sz="2800" dirty="0" err="1" smtClean="0"/>
              <a:t>izvorni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uzoraka</a:t>
            </a:r>
            <a:r>
              <a:rPr lang="en-US" sz="2800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 =[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Poopćene</a:t>
            </a:r>
            <a:r>
              <a:rPr lang="en-US" sz="3200" dirty="0" smtClean="0"/>
              <a:t> </a:t>
            </a:r>
            <a:r>
              <a:rPr lang="en-US" sz="3200" dirty="0" err="1" smtClean="0"/>
              <a:t>linearne</a:t>
            </a:r>
            <a:r>
              <a:rPr lang="en-US" sz="3200" dirty="0" smtClean="0"/>
              <a:t> </a:t>
            </a:r>
            <a:r>
              <a:rPr lang="en-US" sz="3200" dirty="0" err="1" smtClean="0"/>
              <a:t>decizijske</a:t>
            </a:r>
            <a:r>
              <a:rPr lang="en-US" sz="3200" dirty="0" smtClean="0"/>
              <a:t> </a:t>
            </a:r>
            <a:r>
              <a:rPr lang="en-US" sz="3200" dirty="0" err="1" smtClean="0"/>
              <a:t>funkcije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opći</a:t>
            </a:r>
            <a:r>
              <a:rPr lang="en-US" sz="2800" dirty="0" smtClean="0"/>
              <a:t> </a:t>
            </a:r>
            <a:r>
              <a:rPr lang="en-US" sz="2800" dirty="0" err="1" smtClean="0"/>
              <a:t>oblik</a:t>
            </a:r>
            <a:r>
              <a:rPr lang="en-US" sz="2800" dirty="0" smtClean="0"/>
              <a:t> </a:t>
            </a:r>
            <a:r>
              <a:rPr lang="en-US" sz="2800" dirty="0" err="1" smtClean="0"/>
              <a:t>decizijske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funkcije</a:t>
            </a:r>
            <a:r>
              <a:rPr lang="en-US" sz="2800" dirty="0" smtClean="0"/>
              <a:t>  (n &gt; 2)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polinomne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funkcije</a:t>
            </a:r>
            <a:r>
              <a:rPr lang="en-US" sz="2800" dirty="0" smtClean="0"/>
              <a:t> 2. </a:t>
            </a:r>
            <a:r>
              <a:rPr lang="en-US" sz="2800" dirty="0" err="1" smtClean="0"/>
              <a:t>stupnja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43200"/>
            <a:ext cx="6096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362200" y="35814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248400" y="3581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239000" y="350520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600" y="4343400"/>
            <a:ext cx="613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dirty="0" err="1" smtClean="0"/>
              <a:t>izraza</a:t>
            </a:r>
            <a:r>
              <a:rPr lang="en-US" dirty="0" smtClean="0"/>
              <a:t>                             n(n-1)/2  </a:t>
            </a:r>
            <a:r>
              <a:rPr lang="en-US" dirty="0" err="1" smtClean="0"/>
              <a:t>izraza</a:t>
            </a:r>
            <a:r>
              <a:rPr lang="en-US" dirty="0" smtClean="0"/>
              <a:t>      n </a:t>
            </a:r>
            <a:r>
              <a:rPr lang="en-US" dirty="0" err="1" smtClean="0"/>
              <a:t>izraza</a:t>
            </a:r>
            <a:r>
              <a:rPr lang="en-US" dirty="0" smtClean="0"/>
              <a:t>             1 </a:t>
            </a:r>
            <a:r>
              <a:rPr lang="en-US" dirty="0" err="1" smtClean="0"/>
              <a:t>izraz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105400"/>
            <a:ext cx="8029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Kvadratnu</a:t>
            </a:r>
            <a:r>
              <a:rPr lang="en-US" dirty="0" smtClean="0"/>
              <a:t> </a:t>
            </a:r>
            <a:r>
              <a:rPr lang="en-US" dirty="0" err="1" smtClean="0"/>
              <a:t>decizijsku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promatrati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linearnu</a:t>
            </a:r>
            <a:r>
              <a:rPr lang="en-US" dirty="0" smtClean="0"/>
              <a:t> “linear by virtue” </a:t>
            </a:r>
            <a:r>
              <a:rPr lang="en-US" dirty="0" err="1" smtClean="0"/>
              <a:t>i</a:t>
            </a:r>
            <a:r>
              <a:rPr lang="en-US" dirty="0" smtClean="0"/>
              <a:t> to</a:t>
            </a:r>
          </a:p>
          <a:p>
            <a:r>
              <a:rPr lang="en-US" dirty="0" err="1" smtClean="0"/>
              <a:t>funkciju</a:t>
            </a:r>
            <a:r>
              <a:rPr lang="en-US" dirty="0" smtClean="0"/>
              <a:t> s:</a:t>
            </a:r>
          </a:p>
          <a:p>
            <a:pPr algn="ctr"/>
            <a:r>
              <a:rPr lang="en-US" sz="2800" dirty="0"/>
              <a:t> </a:t>
            </a:r>
            <a:r>
              <a:rPr lang="en-US" sz="2800" i="1" dirty="0" smtClean="0"/>
              <a:t>K </a:t>
            </a:r>
            <a:r>
              <a:rPr lang="en-US" sz="2800" dirty="0" smtClean="0"/>
              <a:t>= (n+1) (n+2) /2  </a:t>
            </a:r>
            <a:r>
              <a:rPr lang="en-US" sz="2800" dirty="0" err="1" smtClean="0"/>
              <a:t>izraza</a:t>
            </a:r>
            <a:endParaRPr lang="en-US" sz="2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5BE8-E1F8-46E2-A82E-15DED4955E2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432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  <vt:lpstr>Poopćene linearne decizijske funkcije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Poopćene linearne decizijske funkcije</dc:title>
  <dc:creator>sribaric</dc:creator>
  <cp:lastModifiedBy>sribaric</cp:lastModifiedBy>
  <cp:revision>15</cp:revision>
  <dcterms:created xsi:type="dcterms:W3CDTF">2020-03-24T16:43:06Z</dcterms:created>
  <dcterms:modified xsi:type="dcterms:W3CDTF">2020-03-30T11:00:18Z</dcterms:modified>
</cp:coreProperties>
</file>