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31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5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Deadlines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Understand</a:t>
            </a:r>
            <a:r>
              <a:rPr lang="fr-FR" sz="2000" dirty="0" smtClean="0"/>
              <a:t> </a:t>
            </a:r>
            <a:r>
              <a:rPr lang="fr-FR" sz="2000" dirty="0" err="1" smtClean="0"/>
              <a:t>ROntoTools</a:t>
            </a:r>
            <a:r>
              <a:rPr lang="fr-FR" sz="2000" dirty="0" smtClean="0"/>
              <a:t>’ </a:t>
            </a:r>
            <a:r>
              <a:rPr lang="fr-FR" sz="2000" dirty="0" smtClean="0"/>
              <a:t>package</a:t>
            </a:r>
            <a:r>
              <a:rPr lang="fr-FR" sz="2000" dirty="0" smtClean="0"/>
              <a:t> </a:t>
            </a:r>
            <a:r>
              <a:rPr lang="fr-FR" sz="2000" dirty="0">
                <a:sym typeface="Wingdings" panose="05000000000000000000" pitchFamily="2" charset="2"/>
              </a:rPr>
              <a:t> 22 </a:t>
            </a:r>
            <a:r>
              <a:rPr lang="fr-FR" sz="2000" dirty="0" err="1">
                <a:sym typeface="Wingdings" panose="05000000000000000000" pitchFamily="2" charset="2"/>
              </a:rPr>
              <a:t>N</a:t>
            </a:r>
            <a:r>
              <a:rPr lang="fr-FR" sz="2000" dirty="0" err="1" smtClean="0">
                <a:sym typeface="Wingdings" panose="05000000000000000000" pitchFamily="2" charset="2"/>
              </a:rPr>
              <a:t>ovember</a:t>
            </a:r>
            <a:r>
              <a:rPr lang="fr-FR" sz="2000" dirty="0" smtClean="0">
                <a:sym typeface="Wingdings" panose="05000000000000000000" pitchFamily="2" charset="2"/>
              </a:rPr>
              <a:t>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smtClean="0">
                <a:sym typeface="Wingdings" panose="05000000000000000000" pitchFamily="2" charset="2"/>
              </a:rPr>
              <a:t>Write the </a:t>
            </a:r>
            <a:r>
              <a:rPr lang="fr-FR" sz="2000" dirty="0" err="1" smtClean="0">
                <a:sym typeface="Wingdings" panose="05000000000000000000" pitchFamily="2" charset="2"/>
              </a:rPr>
              <a:t>tool’s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functional</a:t>
            </a:r>
            <a:r>
              <a:rPr lang="fr-FR" sz="2000" dirty="0" smtClean="0">
                <a:sym typeface="Wingdings" panose="05000000000000000000" pitchFamily="2" charset="2"/>
              </a:rPr>
              <a:t> script </a:t>
            </a:r>
            <a:r>
              <a:rPr lang="fr-FR" sz="2000" dirty="0">
                <a:sym typeface="Wingdings" panose="05000000000000000000" pitchFamily="2" charset="2"/>
              </a:rPr>
              <a:t> 20 </a:t>
            </a:r>
            <a:r>
              <a:rPr lang="fr-FR" sz="2000" dirty="0" err="1" smtClean="0">
                <a:sym typeface="Wingdings" panose="05000000000000000000" pitchFamily="2" charset="2"/>
              </a:rPr>
              <a:t>December</a:t>
            </a:r>
            <a:r>
              <a:rPr lang="fr-FR" sz="2000" dirty="0" smtClean="0">
                <a:sym typeface="Wingdings" panose="05000000000000000000" pitchFamily="2" charset="2"/>
              </a:rPr>
              <a:t>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err="1" smtClean="0">
                <a:sym typeface="Wingdings" panose="05000000000000000000" pitchFamily="2" charset="2"/>
              </a:rPr>
              <a:t>Create</a:t>
            </a:r>
            <a:r>
              <a:rPr lang="fr-FR" sz="2000" dirty="0" smtClean="0">
                <a:sym typeface="Wingdings" panose="05000000000000000000" pitchFamily="2" charset="2"/>
              </a:rPr>
              <a:t> web interface  </a:t>
            </a:r>
            <a:r>
              <a:rPr lang="fr-FR" sz="2000" dirty="0">
                <a:sym typeface="Wingdings" panose="05000000000000000000" pitchFamily="2" charset="2"/>
              </a:rPr>
              <a:t>20 </a:t>
            </a:r>
            <a:r>
              <a:rPr lang="fr-FR" sz="2000" dirty="0" err="1" smtClean="0">
                <a:sym typeface="Wingdings" panose="05000000000000000000" pitchFamily="2" charset="2"/>
              </a:rPr>
              <a:t>December</a:t>
            </a:r>
            <a:r>
              <a:rPr lang="fr-FR" sz="2000" dirty="0" smtClean="0">
                <a:sym typeface="Wingdings" panose="05000000000000000000" pitchFamily="2" charset="2"/>
              </a:rPr>
              <a:t>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smtClean="0">
                <a:sym typeface="Wingdings" panose="05000000000000000000" pitchFamily="2" charset="2"/>
              </a:rPr>
              <a:t>Link the web interface and the </a:t>
            </a:r>
            <a:r>
              <a:rPr lang="fr-FR" sz="2000" dirty="0" err="1" smtClean="0">
                <a:sym typeface="Wingdings" panose="05000000000000000000" pitchFamily="2" charset="2"/>
              </a:rPr>
              <a:t>functional</a:t>
            </a:r>
            <a:r>
              <a:rPr lang="fr-FR" sz="2000" dirty="0" smtClean="0">
                <a:sym typeface="Wingdings" panose="05000000000000000000" pitchFamily="2" charset="2"/>
              </a:rPr>
              <a:t> script  </a:t>
            </a:r>
            <a:r>
              <a:rPr lang="fr-FR" sz="2000" dirty="0">
                <a:sym typeface="Wingdings" panose="05000000000000000000" pitchFamily="2" charset="2"/>
              </a:rPr>
              <a:t>21 </a:t>
            </a:r>
            <a:r>
              <a:rPr lang="fr-FR" sz="2000" dirty="0" err="1" smtClean="0">
                <a:sym typeface="Wingdings" panose="05000000000000000000" pitchFamily="2" charset="2"/>
              </a:rPr>
              <a:t>February</a:t>
            </a:r>
            <a:r>
              <a:rPr lang="fr-FR" sz="2000" dirty="0" smtClean="0">
                <a:sym typeface="Wingdings" panose="05000000000000000000" pitchFamily="2" charset="2"/>
              </a:rPr>
              <a:t>, </a:t>
            </a:r>
            <a:r>
              <a:rPr lang="fr-FR" sz="2000" dirty="0">
                <a:sym typeface="Wingdings" panose="05000000000000000000" pitchFamily="2" charset="2"/>
              </a:rPr>
              <a:t>2020</a:t>
            </a:r>
          </a:p>
          <a:p>
            <a:pPr algn="just"/>
            <a:r>
              <a:rPr lang="fr-FR" sz="2000" dirty="0" err="1" smtClean="0">
                <a:sym typeface="Wingdings" panose="05000000000000000000" pitchFamily="2" charset="2"/>
              </a:rPr>
              <a:t>Implement</a:t>
            </a:r>
            <a:r>
              <a:rPr lang="fr-FR" sz="2000" dirty="0" smtClean="0">
                <a:sym typeface="Wingdings" panose="05000000000000000000" pitchFamily="2" charset="2"/>
              </a:rPr>
              <a:t> the </a:t>
            </a:r>
            <a:r>
              <a:rPr lang="fr-FR" sz="2000" dirty="0" err="1" smtClean="0">
                <a:sym typeface="Wingdings" panose="05000000000000000000" pitchFamily="2" charset="2"/>
              </a:rPr>
              <a:t>tool</a:t>
            </a:r>
            <a:r>
              <a:rPr lang="fr-FR" sz="2000" dirty="0" smtClean="0">
                <a:sym typeface="Wingdings" panose="05000000000000000000" pitchFamily="2" charset="2"/>
              </a:rPr>
              <a:t> on </a:t>
            </a:r>
            <a:r>
              <a:rPr lang="fr-FR" sz="2000" dirty="0" err="1" smtClean="0">
                <a:sym typeface="Wingdings" panose="05000000000000000000" pitchFamily="2" charset="2"/>
              </a:rPr>
              <a:t>Cellomet’s</a:t>
            </a:r>
            <a:r>
              <a:rPr lang="fr-FR" sz="2000" dirty="0" smtClean="0">
                <a:sym typeface="Wingdings" panose="05000000000000000000" pitchFamily="2" charset="2"/>
              </a:rPr>
              <a:t> server </a:t>
            </a:r>
            <a:r>
              <a:rPr lang="fr-FR" sz="2000" dirty="0">
                <a:sym typeface="Wingdings" panose="05000000000000000000" pitchFamily="2" charset="2"/>
              </a:rPr>
              <a:t> 20 </a:t>
            </a:r>
            <a:r>
              <a:rPr lang="fr-FR" sz="2000" dirty="0" smtClean="0">
                <a:sym typeface="Wingdings" panose="05000000000000000000" pitchFamily="2" charset="2"/>
              </a:rPr>
              <a:t>March </a:t>
            </a:r>
            <a:r>
              <a:rPr lang="fr-FR" sz="2000" dirty="0">
                <a:sym typeface="Wingdings" panose="05000000000000000000" pitchFamily="2" charset="2"/>
              </a:rPr>
              <a:t>2020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If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the time</a:t>
            </a:r>
          </a:p>
          <a:p>
            <a:pPr lvl="1" algn="just"/>
            <a:r>
              <a:rPr lang="fr-FR" sz="1600" dirty="0" err="1" smtClean="0"/>
              <a:t>Understand</a:t>
            </a:r>
            <a:r>
              <a:rPr lang="fr-FR" sz="1600" dirty="0" smtClean="0"/>
              <a:t> and </a:t>
            </a:r>
            <a:r>
              <a:rPr lang="fr-FR" sz="1600" dirty="0" err="1" smtClean="0"/>
              <a:t>define</a:t>
            </a:r>
            <a:r>
              <a:rPr lang="fr-FR" sz="1600" dirty="0" smtClean="0"/>
              <a:t> non-canonical </a:t>
            </a:r>
            <a:r>
              <a:rPr lang="fr-FR" sz="1600" dirty="0" err="1" smtClean="0"/>
              <a:t>pathways</a:t>
            </a:r>
            <a:endParaRPr lang="fr-FR" sz="16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the </a:t>
            </a:r>
            <a:r>
              <a:rPr lang="fr-FR" sz="1600" dirty="0" err="1" smtClean="0"/>
              <a:t>possibility</a:t>
            </a:r>
            <a:r>
              <a:rPr lang="fr-FR" sz="1600" dirty="0" smtClean="0"/>
              <a:t> to </a:t>
            </a:r>
            <a:r>
              <a:rPr lang="fr-FR" sz="1600" dirty="0" err="1" smtClean="0"/>
              <a:t>analyze</a:t>
            </a:r>
            <a:r>
              <a:rPr lang="fr-FR" sz="1600" dirty="0" smtClean="0"/>
              <a:t> non-canonical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 on the </a:t>
            </a:r>
            <a:r>
              <a:rPr lang="fr-FR" sz="1600" dirty="0" err="1" smtClean="0"/>
              <a:t>tool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02020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 smtClean="0"/>
              <a:t>setted</a:t>
            </a:r>
            <a:r>
              <a:rPr lang="fr-FR" sz="2000" dirty="0" smtClean="0"/>
              <a:t> up </a:t>
            </a:r>
            <a:r>
              <a:rPr lang="fr-FR" sz="2000" dirty="0" smtClean="0"/>
              <a:t>and </a:t>
            </a:r>
            <a:r>
              <a:rPr lang="fr-FR" sz="2000" dirty="0" err="1" smtClean="0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</a:t>
            </a:r>
            <a:r>
              <a:rPr lang="fr-FR" sz="2000" dirty="0" err="1" smtClean="0"/>
              <a:t>functional</a:t>
            </a:r>
            <a:r>
              <a:rPr lang="fr-FR" sz="2000" dirty="0" smtClean="0"/>
              <a:t> R scripts</a:t>
            </a:r>
            <a:r>
              <a:rPr lang="fr-FR" sz="2000" dirty="0" smtClean="0"/>
              <a:t> have been </a:t>
            </a:r>
            <a:r>
              <a:rPr lang="fr-FR" sz="2000" dirty="0" err="1" smtClean="0"/>
              <a:t>written</a:t>
            </a:r>
            <a:r>
              <a:rPr lang="fr-FR" sz="2000" dirty="0" smtClean="0"/>
              <a:t> and </a:t>
            </a:r>
            <a:r>
              <a:rPr lang="fr-FR" sz="2000" dirty="0" err="1" smtClean="0"/>
              <a:t>tested</a:t>
            </a:r>
            <a:endParaRPr lang="fr-FR" sz="2000" dirty="0"/>
          </a:p>
          <a:p>
            <a:pPr algn="just"/>
            <a:r>
              <a:rPr lang="fr-FR" sz="2000" dirty="0"/>
              <a:t>W</a:t>
            </a:r>
            <a:r>
              <a:rPr lang="fr-FR" sz="2000" dirty="0" smtClean="0"/>
              <a:t>eb </a:t>
            </a:r>
            <a:r>
              <a:rPr lang="fr-FR" sz="2000" dirty="0" smtClean="0"/>
              <a:t>interface </a:t>
            </a:r>
            <a:r>
              <a:rPr lang="fr-FR" sz="2000" dirty="0" err="1" smtClean="0"/>
              <a:t>creation</a:t>
            </a:r>
            <a:r>
              <a:rPr lang="fr-FR" sz="2000" dirty="0" smtClean="0"/>
              <a:t> has been </a:t>
            </a:r>
            <a:r>
              <a:rPr lang="fr-FR" sz="2000" dirty="0" err="1" smtClean="0"/>
              <a:t>started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Convert</a:t>
            </a:r>
            <a:r>
              <a:rPr lang="fr-FR" sz="2000" dirty="0" smtClean="0"/>
              <a:t> the 4 P scripts in one script</a:t>
            </a:r>
            <a:endParaRPr lang="fr-FR" sz="2000" dirty="0"/>
          </a:p>
          <a:p>
            <a:pPr algn="just"/>
            <a:r>
              <a:rPr lang="fr-FR" sz="2000" dirty="0" smtClean="0"/>
              <a:t>Finish web </a:t>
            </a:r>
            <a:r>
              <a:rPr lang="fr-FR" sz="2000" dirty="0"/>
              <a:t>interface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288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898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813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303564" y="4858158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30703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Actuellement, il n’existe aucun outil capable d’analyser un génome et d’en ressortir les voies métaboliques non-canoniques qui peuvent être sur-exprimées ou sous-exprimées.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voies métaboliques non-canoniques représentent les voies métaboliques non-</a:t>
            </a:r>
            <a:r>
              <a:rPr lang="fr-FR" sz="2000" dirty="0" err="1"/>
              <a:t>standardes</a:t>
            </a:r>
            <a:r>
              <a:rPr lang="fr-FR" sz="2000" dirty="0"/>
              <a:t>, c’est-à-dire des voies métaboliques qui regroupent certains composants </a:t>
            </a:r>
            <a:r>
              <a:rPr lang="fr-FR" sz="2000" dirty="0" smtClean="0"/>
              <a:t>d’autres </a:t>
            </a:r>
            <a:r>
              <a:rPr lang="fr-FR" sz="2000" dirty="0"/>
              <a:t>voies ou sont liées </a:t>
            </a:r>
            <a:r>
              <a:rPr lang="fr-FR" sz="2000" dirty="0" smtClean="0"/>
              <a:t>entre elles via </a:t>
            </a:r>
            <a:r>
              <a:rPr lang="fr-FR" sz="2000" dirty="0"/>
              <a:t>la surproduction d’une molécule.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Par exemple, la surexpression de la voie de la glycolyse (production de pyruvate) peut être interprétée comme une augmentation de la métabolisation de l’acétyl-CoA car le cycle de Krebs utilise le pyruvate et métabolise l’acétyl-CoA.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Développer un outil d’analyses de voies métaboliques canoniques et non-canoniques. L’outil sera accessible à tous les scientifiques et ne requerra aucune connaissance d’informatique pour son utilisation.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donnera des résultats parlants et publiables dans des articles scientifique.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utilisera une analyse de type ‘Topographique’ pour les analyses de voies métaboliques canoniques.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sera mis sur une plateforme web qui sera logée sur le serveur du client, c’est-à-dire le serveur de </a:t>
            </a:r>
            <a:r>
              <a:rPr lang="fr-FR" sz="2000" dirty="0" err="1"/>
              <a:t>Cellomet</a:t>
            </a:r>
            <a:r>
              <a:rPr lang="fr-FR" sz="2000" dirty="0"/>
              <a:t>.</a:t>
            </a:r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GitHub</a:t>
            </a:r>
            <a:r>
              <a:rPr lang="fr-FR" sz="2000" dirty="0"/>
              <a:t>/</a:t>
            </a:r>
            <a:r>
              <a:rPr lang="fr-FR" sz="2000" dirty="0" err="1"/>
              <a:t>GitKraken</a:t>
            </a:r>
            <a:endParaRPr lang="fr-FR" sz="2000" dirty="0"/>
          </a:p>
          <a:p>
            <a:pPr lvl="1" algn="just"/>
            <a:r>
              <a:rPr lang="fr-FR" sz="1600" dirty="0"/>
              <a:t>Permet le travail de groupe pour les différents codes requis dans ce projet</a:t>
            </a:r>
          </a:p>
          <a:p>
            <a:pPr algn="just"/>
            <a:r>
              <a:rPr lang="fr-FR" sz="2000" dirty="0"/>
              <a:t>R/R studio</a:t>
            </a:r>
          </a:p>
          <a:p>
            <a:pPr lvl="1" algn="just"/>
            <a:r>
              <a:rPr lang="fr-FR" sz="1600" dirty="0"/>
              <a:t>L’outil de code principal afin de permettre l’utilisation des différents packages R requis pour ces analyses</a:t>
            </a:r>
          </a:p>
          <a:p>
            <a:pPr algn="just"/>
            <a:r>
              <a:rPr lang="fr-FR" sz="2000" dirty="0" err="1"/>
              <a:t>ROntoTools</a:t>
            </a:r>
            <a:endParaRPr lang="fr-FR" sz="2000" dirty="0"/>
          </a:p>
          <a:p>
            <a:pPr lvl="1" algn="just"/>
            <a:r>
              <a:rPr lang="fr-FR" sz="1600" dirty="0"/>
              <a:t>Un package R permettant l’analyse des voies métaboliques de manière ‘Topographique’</a:t>
            </a:r>
          </a:p>
          <a:p>
            <a:pPr algn="just"/>
            <a:r>
              <a:rPr lang="fr-FR" sz="2000" dirty="0"/>
              <a:t>DESeq2</a:t>
            </a:r>
          </a:p>
          <a:p>
            <a:pPr lvl="1" algn="just"/>
            <a:r>
              <a:rPr lang="fr-FR" sz="1600" dirty="0"/>
              <a:t>Un package R qui servira à prétraiter et filtrer les données avant leurs utilisations dans le package </a:t>
            </a:r>
            <a:r>
              <a:rPr lang="fr-FR" sz="1600" dirty="0" err="1"/>
              <a:t>ROntoTool</a:t>
            </a:r>
            <a:endParaRPr lang="fr-FR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HTML5/Sublime </a:t>
            </a:r>
            <a:r>
              <a:rPr lang="fr-FR" sz="2000" dirty="0" err="1"/>
              <a:t>Text</a:t>
            </a:r>
            <a:endParaRPr lang="fr-FR" sz="2000" dirty="0"/>
          </a:p>
          <a:p>
            <a:pPr lvl="1" algn="just"/>
            <a:r>
              <a:rPr lang="fr-FR" sz="1600" dirty="0"/>
              <a:t>Le </a:t>
            </a:r>
            <a:r>
              <a:rPr lang="fr-FR" sz="1600" dirty="0" smtClean="0"/>
              <a:t>langage et l’éditeur </a:t>
            </a:r>
            <a:r>
              <a:rPr lang="fr-FR" sz="1600" dirty="0"/>
              <a:t>qui </a:t>
            </a:r>
            <a:r>
              <a:rPr lang="fr-FR" sz="1600" dirty="0" smtClean="0"/>
              <a:t>permettront </a:t>
            </a:r>
            <a:r>
              <a:rPr lang="fr-FR" sz="1600" dirty="0"/>
              <a:t>de coder l’interface de l’outil et de le stocker sur le serveur du client</a:t>
            </a:r>
          </a:p>
          <a:p>
            <a:pPr algn="just"/>
            <a:r>
              <a:rPr lang="fr-FR" sz="2000" dirty="0" err="1"/>
              <a:t>Odoo</a:t>
            </a:r>
            <a:endParaRPr lang="fr-FR" sz="2000" dirty="0"/>
          </a:p>
          <a:p>
            <a:pPr lvl="1" algn="just"/>
            <a:r>
              <a:rPr lang="fr-FR" sz="1600" dirty="0"/>
              <a:t>L’outil de gestion de projet, il permettra d’utiliser une méthode KANBAN.</a:t>
            </a:r>
          </a:p>
          <a:p>
            <a:pPr algn="just"/>
            <a:r>
              <a:rPr lang="fr-FR" sz="2000" dirty="0"/>
              <a:t>Google </a:t>
            </a:r>
            <a:r>
              <a:rPr lang="fr-FR" sz="2000" dirty="0" err="1"/>
              <a:t>Scholar</a:t>
            </a:r>
            <a:endParaRPr lang="fr-FR" sz="2000" dirty="0"/>
          </a:p>
          <a:p>
            <a:pPr lvl="1" algn="just"/>
            <a:r>
              <a:rPr lang="fr-FR" sz="1600" dirty="0"/>
              <a:t>Un outil de recherche permettant de filtrer les résultats afin d’obtenir des articles scientifiques. </a:t>
            </a:r>
            <a:r>
              <a:rPr lang="fr-FR" sz="1600" dirty="0" smtClean="0"/>
              <a:t>Il permettra </a:t>
            </a:r>
            <a:r>
              <a:rPr lang="fr-FR" sz="1600" dirty="0"/>
              <a:t>à l’équipe d’effectuer les recherches sur les voies non-canoniques.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Deadlines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Comprendre l’outil </a:t>
            </a:r>
            <a:r>
              <a:rPr lang="fr-FR" sz="2000" dirty="0" err="1"/>
              <a:t>ROntoTools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 22 novembre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Écrire le script fonctionnel de l’outil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Créer l’interface web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Faire le lien entre l’interface web et le script fonctionnel  21 Février 2020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Implémentation de l’outil sur le serveur </a:t>
            </a:r>
            <a:r>
              <a:rPr lang="fr-FR" sz="2000" dirty="0" err="1">
                <a:sym typeface="Wingdings" panose="05000000000000000000" pitchFamily="2" charset="2"/>
              </a:rPr>
              <a:t>Cellomet</a:t>
            </a:r>
            <a:r>
              <a:rPr lang="fr-FR" sz="2000" dirty="0">
                <a:sym typeface="Wingdings" panose="05000000000000000000" pitchFamily="2" charset="2"/>
              </a:rPr>
              <a:t>  20 Mars 2020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éléments à faire si le temps le permet :</a:t>
            </a:r>
          </a:p>
          <a:p>
            <a:pPr lvl="1" algn="just"/>
            <a:r>
              <a:rPr lang="fr-FR" sz="1600" dirty="0"/>
              <a:t>Comprendre et définir les voies non-canoniques</a:t>
            </a:r>
          </a:p>
          <a:p>
            <a:pPr lvl="1" algn="just"/>
            <a:r>
              <a:rPr lang="fr-FR" sz="1600" dirty="0"/>
              <a:t>Ajouter la possibilité d’analyser les voies non-canoniques dans l’outil</a:t>
            </a:r>
          </a:p>
        </p:txBody>
      </p:sp>
    </p:spTree>
    <p:extLst>
      <p:ext uri="{BB962C8B-B14F-4D97-AF65-F5344CB8AC3E}">
        <p14:creationId xmlns:p14="http://schemas.microsoft.com/office/powerpoint/2010/main" val="176126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Nowadays</a:t>
            </a:r>
            <a:r>
              <a:rPr lang="fr-FR" sz="2000" dirty="0" smtClean="0"/>
              <a:t>, </a:t>
            </a:r>
            <a:r>
              <a:rPr lang="fr-FR" sz="2000" dirty="0" err="1" smtClean="0"/>
              <a:t>there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no </a:t>
            </a:r>
            <a:r>
              <a:rPr lang="fr-FR" sz="2000" dirty="0" err="1" smtClean="0"/>
              <a:t>tools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analyze</a:t>
            </a:r>
            <a:r>
              <a:rPr lang="fr-FR" sz="2000" dirty="0" smtClean="0"/>
              <a:t> a </a:t>
            </a:r>
            <a:r>
              <a:rPr lang="fr-FR" sz="2000" dirty="0" err="1" smtClean="0"/>
              <a:t>genome</a:t>
            </a:r>
            <a:r>
              <a:rPr lang="fr-FR" sz="2000" dirty="0" smtClean="0"/>
              <a:t> to </a:t>
            </a:r>
            <a:r>
              <a:rPr lang="fr-FR" sz="2000" dirty="0" err="1" smtClean="0"/>
              <a:t>bring</a:t>
            </a:r>
            <a:r>
              <a:rPr lang="fr-FR" sz="2000" dirty="0" smtClean="0"/>
              <a:t> out 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over or </a:t>
            </a:r>
            <a:r>
              <a:rPr lang="fr-FR" sz="2000" dirty="0" err="1" smtClean="0"/>
              <a:t>under-regulated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represent</a:t>
            </a:r>
            <a:r>
              <a:rPr lang="fr-FR" sz="2000" dirty="0" smtClean="0"/>
              <a:t> non-standard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, </a:t>
            </a:r>
            <a:r>
              <a:rPr lang="fr-FR" sz="2000" dirty="0" err="1" smtClean="0"/>
              <a:t>which</a:t>
            </a:r>
            <a:r>
              <a:rPr lang="fr-FR" sz="2000" dirty="0" smtClean="0"/>
              <a:t> </a:t>
            </a:r>
            <a:r>
              <a:rPr lang="fr-FR" sz="2000" dirty="0" err="1" smtClean="0"/>
              <a:t>means</a:t>
            </a:r>
            <a:r>
              <a:rPr lang="fr-FR" sz="2000" dirty="0" smtClean="0"/>
              <a:t>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regroup</a:t>
            </a:r>
            <a:r>
              <a:rPr lang="fr-FR" sz="2000" dirty="0" smtClean="0"/>
              <a:t> </a:t>
            </a:r>
            <a:r>
              <a:rPr lang="fr-FR" sz="2000" dirty="0" err="1" smtClean="0"/>
              <a:t>some</a:t>
            </a:r>
            <a:r>
              <a:rPr lang="fr-FR" sz="2000" dirty="0" smtClean="0"/>
              <a:t> </a:t>
            </a:r>
            <a:r>
              <a:rPr lang="fr-FR" sz="2000" dirty="0" smtClean="0"/>
              <a:t>components </a:t>
            </a:r>
            <a:r>
              <a:rPr lang="fr-FR" sz="2000" dirty="0" err="1" smtClean="0"/>
              <a:t>coming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or </a:t>
            </a:r>
            <a:r>
              <a:rPr lang="fr-FR" sz="2000" dirty="0" err="1" smtClean="0"/>
              <a:t>that</a:t>
            </a:r>
            <a:r>
              <a:rPr lang="fr-FR" sz="2000" dirty="0" smtClean="0"/>
              <a:t> are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through</a:t>
            </a:r>
            <a:r>
              <a:rPr lang="fr-FR" sz="2000" dirty="0" smtClean="0"/>
              <a:t> an </a:t>
            </a:r>
            <a:r>
              <a:rPr lang="fr-FR" sz="2000" dirty="0" smtClean="0"/>
              <a:t>over-production </a:t>
            </a:r>
            <a:r>
              <a:rPr lang="fr-FR" sz="2000" dirty="0" smtClean="0"/>
              <a:t>of a </a:t>
            </a:r>
            <a:r>
              <a:rPr lang="fr-FR" sz="2000" dirty="0" err="1" smtClean="0"/>
              <a:t>molecule</a:t>
            </a:r>
            <a:r>
              <a:rPr lang="fr-FR" sz="2000" dirty="0" smtClean="0"/>
              <a:t>.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For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, the </a:t>
            </a:r>
            <a:r>
              <a:rPr lang="fr-FR" sz="2000" dirty="0" err="1" smtClean="0"/>
              <a:t>overexpression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’ </a:t>
            </a:r>
            <a:r>
              <a:rPr lang="fr-FR" sz="2000" dirty="0" err="1" smtClean="0"/>
              <a:t>pathway</a:t>
            </a:r>
            <a:r>
              <a:rPr lang="fr-FR" sz="2000" dirty="0" smtClean="0"/>
              <a:t> (production of pyruvate)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interpreted</a:t>
            </a:r>
            <a:r>
              <a:rPr lang="fr-FR" sz="2000" dirty="0" smtClean="0"/>
              <a:t> as an augmentation of </a:t>
            </a:r>
            <a:r>
              <a:rPr lang="fr-FR" sz="2000" dirty="0" err="1" smtClean="0"/>
              <a:t>acetyl-CoA</a:t>
            </a:r>
            <a:r>
              <a:rPr lang="fr-FR" sz="2000" dirty="0" smtClean="0"/>
              <a:t> </a:t>
            </a:r>
            <a:r>
              <a:rPr lang="fr-FR" sz="2000" dirty="0" err="1" smtClean="0"/>
              <a:t>metabolisation</a:t>
            </a:r>
            <a:r>
              <a:rPr lang="fr-FR" sz="2000" dirty="0" smtClean="0"/>
              <a:t> </a:t>
            </a:r>
            <a:r>
              <a:rPr lang="fr-FR" sz="2000" dirty="0" err="1" smtClean="0"/>
              <a:t>because</a:t>
            </a:r>
            <a:r>
              <a:rPr lang="fr-FR" sz="2000" dirty="0" smtClean="0"/>
              <a:t> the Krebs’ cycle uses pyruvate and </a:t>
            </a:r>
            <a:r>
              <a:rPr lang="fr-FR" sz="2000" dirty="0" err="1" smtClean="0"/>
              <a:t>create</a:t>
            </a:r>
            <a:r>
              <a:rPr lang="fr-FR" sz="2000" dirty="0" smtClean="0"/>
              <a:t> </a:t>
            </a:r>
            <a:r>
              <a:rPr lang="fr-FR" sz="2000" dirty="0" err="1" smtClean="0"/>
              <a:t>acectyl-CoA</a:t>
            </a:r>
            <a:r>
              <a:rPr lang="fr-F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51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Goal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Develop</a:t>
            </a:r>
            <a:r>
              <a:rPr lang="fr-FR" sz="2000" dirty="0" smtClean="0"/>
              <a:t> </a:t>
            </a:r>
            <a:r>
              <a:rPr lang="fr-FR" sz="2000" dirty="0" smtClean="0"/>
              <a:t>an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r>
              <a:rPr lang="fr-FR" sz="2000" dirty="0" smtClean="0"/>
              <a:t> for canonical and 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. This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available</a:t>
            </a:r>
            <a:r>
              <a:rPr lang="fr-FR" sz="2000" dirty="0" smtClean="0"/>
              <a:t> for all </a:t>
            </a:r>
            <a:r>
              <a:rPr lang="fr-FR" sz="2000" dirty="0" err="1" smtClean="0"/>
              <a:t>researchers</a:t>
            </a:r>
            <a:r>
              <a:rPr lang="fr-FR" sz="2000" dirty="0" smtClean="0"/>
              <a:t> and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usable </a:t>
            </a:r>
            <a:r>
              <a:rPr lang="fr-FR" sz="2000" dirty="0" err="1" smtClean="0"/>
              <a:t>without</a:t>
            </a:r>
            <a:r>
              <a:rPr lang="fr-FR" sz="2000" dirty="0" smtClean="0"/>
              <a:t> </a:t>
            </a:r>
            <a:r>
              <a:rPr lang="fr-FR" sz="2000" dirty="0" err="1" smtClean="0"/>
              <a:t>computing</a:t>
            </a:r>
            <a:r>
              <a:rPr lang="fr-FR" sz="2000" dirty="0" smtClean="0"/>
              <a:t> </a:t>
            </a:r>
            <a:r>
              <a:rPr lang="fr-FR" sz="2000" dirty="0" err="1" smtClean="0"/>
              <a:t>knowledge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produce</a:t>
            </a:r>
            <a:r>
              <a:rPr lang="fr-FR" sz="2000" dirty="0" smtClean="0"/>
              <a:t> </a:t>
            </a:r>
            <a:r>
              <a:rPr lang="fr-FR" sz="2000" dirty="0" err="1" smtClean="0"/>
              <a:t>results</a:t>
            </a:r>
            <a:r>
              <a:rPr lang="fr-FR" sz="2000" dirty="0" smtClean="0"/>
              <a:t> and graphs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</a:t>
            </a:r>
            <a:r>
              <a:rPr lang="fr-FR" sz="2000" dirty="0" smtClean="0"/>
              <a:t>in </a:t>
            </a:r>
            <a:r>
              <a:rPr lang="fr-FR" sz="2000" dirty="0" err="1" smtClean="0"/>
              <a:t>scientific</a:t>
            </a:r>
            <a:r>
              <a:rPr lang="fr-FR" sz="2000" dirty="0" smtClean="0"/>
              <a:t> publications.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use a ‘</a:t>
            </a:r>
            <a:r>
              <a:rPr lang="fr-FR" sz="2000" dirty="0" err="1" smtClean="0"/>
              <a:t>Topographic</a:t>
            </a:r>
            <a:r>
              <a:rPr lang="fr-FR" sz="2000" dirty="0" smtClean="0"/>
              <a:t>’</a:t>
            </a:r>
            <a:r>
              <a:rPr lang="fr-FR" sz="2000" dirty="0" smtClean="0"/>
              <a:t> type of </a:t>
            </a:r>
            <a:r>
              <a:rPr lang="fr-FR" sz="2000" dirty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/>
              <a:t>for </a:t>
            </a:r>
            <a:r>
              <a:rPr lang="fr-FR" sz="2000" dirty="0" smtClean="0"/>
              <a:t>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.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uploaded</a:t>
            </a:r>
            <a:r>
              <a:rPr lang="fr-FR" sz="2000" dirty="0" smtClean="0"/>
              <a:t> </a:t>
            </a:r>
            <a:r>
              <a:rPr lang="fr-FR" sz="2000" dirty="0" smtClean="0"/>
              <a:t>on the </a:t>
            </a:r>
            <a:r>
              <a:rPr lang="fr-FR" sz="2000" dirty="0" err="1" smtClean="0"/>
              <a:t>client’s</a:t>
            </a:r>
            <a:r>
              <a:rPr lang="fr-FR" sz="2000" dirty="0" smtClean="0"/>
              <a:t> server (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).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480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GitHub</a:t>
            </a:r>
            <a:r>
              <a:rPr lang="fr-FR" sz="2000" dirty="0"/>
              <a:t>/</a:t>
            </a:r>
            <a:r>
              <a:rPr lang="fr-FR" sz="2000" dirty="0" err="1"/>
              <a:t>GitKraken</a:t>
            </a:r>
            <a:endParaRPr lang="fr-FR" sz="2000" dirty="0"/>
          </a:p>
          <a:p>
            <a:pPr lvl="1" algn="just"/>
            <a:r>
              <a:rPr lang="fr-FR" sz="1600" dirty="0" err="1" smtClean="0"/>
              <a:t>Allow</a:t>
            </a:r>
            <a:r>
              <a:rPr lang="fr-FR" sz="1600" dirty="0" smtClean="0"/>
              <a:t> to </a:t>
            </a:r>
            <a:r>
              <a:rPr lang="fr-FR" sz="1600" dirty="0" err="1" smtClean="0"/>
              <a:t>work</a:t>
            </a:r>
            <a:r>
              <a:rPr lang="fr-FR" sz="1600" dirty="0" smtClean="0"/>
              <a:t> in group for </a:t>
            </a:r>
            <a:r>
              <a:rPr lang="fr-FR" sz="1600" dirty="0" err="1" smtClean="0"/>
              <a:t>different</a:t>
            </a:r>
            <a:r>
              <a:rPr lang="fr-FR" sz="1600" dirty="0" smtClean="0"/>
              <a:t> scripts in the </a:t>
            </a:r>
            <a:r>
              <a:rPr lang="fr-FR" sz="1600" dirty="0" err="1" smtClean="0"/>
              <a:t>project</a:t>
            </a:r>
            <a:endParaRPr lang="fr-FR" sz="1600" dirty="0" smtClean="0"/>
          </a:p>
          <a:p>
            <a:pPr algn="just"/>
            <a:r>
              <a:rPr lang="fr-FR" sz="2000" dirty="0" smtClean="0"/>
              <a:t>R/R </a:t>
            </a:r>
            <a:r>
              <a:rPr lang="fr-FR" sz="2000" dirty="0"/>
              <a:t>studio</a:t>
            </a:r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the main </a:t>
            </a:r>
            <a:r>
              <a:rPr lang="fr-FR" sz="1600" dirty="0" err="1" smtClean="0"/>
              <a:t>tool</a:t>
            </a:r>
            <a:r>
              <a:rPr lang="fr-FR" sz="1600" dirty="0"/>
              <a:t> </a:t>
            </a:r>
            <a:r>
              <a:rPr lang="fr-FR" sz="1600" dirty="0" smtClean="0"/>
              <a:t>for the </a:t>
            </a:r>
            <a:r>
              <a:rPr lang="fr-FR" sz="1600" dirty="0" err="1" smtClean="0"/>
              <a:t>project</a:t>
            </a:r>
            <a:r>
              <a:rPr lang="fr-FR" sz="1600" dirty="0" smtClean="0"/>
              <a:t>. So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can</a:t>
            </a:r>
            <a:r>
              <a:rPr lang="fr-FR" sz="1600" dirty="0" smtClean="0"/>
              <a:t> use </a:t>
            </a:r>
            <a:r>
              <a:rPr lang="fr-FR" sz="1600" dirty="0" err="1" smtClean="0"/>
              <a:t>different</a:t>
            </a:r>
            <a:r>
              <a:rPr lang="fr-FR" sz="1600" dirty="0" smtClean="0"/>
              <a:t> R packages for </a:t>
            </a:r>
            <a:r>
              <a:rPr lang="fr-FR" sz="1600" dirty="0" err="1" smtClean="0"/>
              <a:t>specific</a:t>
            </a:r>
            <a:r>
              <a:rPr lang="fr-FR" sz="1600" dirty="0" smtClean="0"/>
              <a:t> </a:t>
            </a:r>
            <a:r>
              <a:rPr lang="fr-FR" sz="1600" dirty="0" err="1" smtClean="0"/>
              <a:t>analysis</a:t>
            </a:r>
            <a:r>
              <a:rPr lang="fr-FR" sz="1600" dirty="0" smtClean="0"/>
              <a:t>.</a:t>
            </a:r>
            <a:endParaRPr lang="fr-FR" sz="1600" dirty="0" smtClean="0"/>
          </a:p>
          <a:p>
            <a:pPr algn="just"/>
            <a:r>
              <a:rPr lang="fr-FR" sz="2000" dirty="0" err="1" smtClean="0"/>
              <a:t>ROntoTools</a:t>
            </a:r>
            <a:endParaRPr lang="fr-FR" sz="2000" dirty="0"/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a R package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analyze</a:t>
            </a:r>
            <a:r>
              <a:rPr lang="fr-FR" sz="1600" dirty="0" smtClean="0"/>
              <a:t> </a:t>
            </a:r>
            <a:r>
              <a:rPr lang="fr-FR" sz="1600" dirty="0" err="1" smtClean="0"/>
              <a:t>metabolic</a:t>
            </a:r>
            <a:r>
              <a:rPr lang="fr-FR" sz="1600" dirty="0" smtClean="0"/>
              <a:t>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 </a:t>
            </a:r>
            <a:r>
              <a:rPr lang="fr-FR" sz="1600" dirty="0" smtClean="0"/>
              <a:t>‘</a:t>
            </a:r>
            <a:r>
              <a:rPr lang="fr-FR" sz="1600" dirty="0" err="1" smtClean="0"/>
              <a:t>Topographic</a:t>
            </a:r>
            <a:r>
              <a:rPr lang="fr-FR" sz="1600" dirty="0" smtClean="0"/>
              <a:t>’ </a:t>
            </a:r>
            <a:r>
              <a:rPr lang="fr-FR" sz="1600" dirty="0" err="1" smtClean="0"/>
              <a:t>based</a:t>
            </a:r>
            <a:r>
              <a:rPr lang="fr-FR" sz="1600" dirty="0" smtClean="0"/>
              <a:t>.</a:t>
            </a:r>
          </a:p>
          <a:p>
            <a:pPr algn="just"/>
            <a:r>
              <a:rPr lang="fr-FR" sz="2000" dirty="0" smtClean="0"/>
              <a:t>DESeq2</a:t>
            </a:r>
            <a:endParaRPr lang="fr-FR" sz="2000" dirty="0"/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a R package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/>
              <a:t> </a:t>
            </a:r>
            <a:r>
              <a:rPr lang="fr-FR" sz="1600" dirty="0" err="1" smtClean="0"/>
              <a:t>filter</a:t>
            </a:r>
            <a:r>
              <a:rPr lang="fr-FR" sz="1600" dirty="0" smtClean="0"/>
              <a:t> and </a:t>
            </a:r>
            <a:r>
              <a:rPr lang="fr-FR" sz="1600" dirty="0" err="1" smtClean="0"/>
              <a:t>preprocess</a:t>
            </a:r>
            <a:r>
              <a:rPr lang="fr-FR" sz="1600" dirty="0" smtClean="0"/>
              <a:t> data </a:t>
            </a:r>
            <a:r>
              <a:rPr lang="fr-FR" sz="1600" dirty="0" err="1" smtClean="0"/>
              <a:t>before</a:t>
            </a:r>
            <a:r>
              <a:rPr lang="fr-FR" sz="1600" dirty="0" smtClean="0"/>
              <a:t> </a:t>
            </a:r>
            <a:r>
              <a:rPr lang="fr-FR" sz="1600" dirty="0" err="1" smtClean="0"/>
              <a:t>being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on </a:t>
            </a:r>
            <a:r>
              <a:rPr lang="fr-FR" sz="1600" dirty="0" err="1" smtClean="0"/>
              <a:t>ROntoTools</a:t>
            </a:r>
            <a:r>
              <a:rPr lang="fr-FR" sz="1600" dirty="0" smtClean="0"/>
              <a:t> package;</a:t>
            </a:r>
            <a:endParaRPr lang="fr-FR" sz="16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HTML5/Sublime </a:t>
            </a:r>
            <a:r>
              <a:rPr lang="fr-FR" sz="2000" dirty="0" err="1"/>
              <a:t>Text</a:t>
            </a:r>
            <a:endParaRPr lang="fr-FR" sz="2000" dirty="0"/>
          </a:p>
          <a:p>
            <a:pPr lvl="1" algn="just"/>
            <a:r>
              <a:rPr lang="fr-FR" sz="1600" dirty="0" err="1" smtClean="0"/>
              <a:t>Language</a:t>
            </a:r>
            <a:r>
              <a:rPr lang="fr-FR" sz="1600" dirty="0" smtClean="0"/>
              <a:t> and </a:t>
            </a:r>
            <a:r>
              <a:rPr lang="fr-FR" sz="1600" dirty="0" err="1" smtClean="0"/>
              <a:t>text</a:t>
            </a:r>
            <a:r>
              <a:rPr lang="fr-FR" sz="1600" dirty="0" smtClean="0"/>
              <a:t> editor </a:t>
            </a:r>
            <a:r>
              <a:rPr lang="fr-FR" sz="1600" dirty="0" err="1" smtClean="0"/>
              <a:t>used</a:t>
            </a:r>
            <a:r>
              <a:rPr lang="fr-FR" sz="1600" dirty="0" smtClean="0"/>
              <a:t> to </a:t>
            </a:r>
            <a:r>
              <a:rPr lang="fr-FR" sz="1600" dirty="0" err="1" smtClean="0"/>
              <a:t>create</a:t>
            </a:r>
            <a:r>
              <a:rPr lang="fr-FR" sz="1600" dirty="0" smtClean="0"/>
              <a:t> the </a:t>
            </a:r>
            <a:r>
              <a:rPr lang="fr-FR" sz="1600" dirty="0" err="1" smtClean="0"/>
              <a:t>tool’s</a:t>
            </a:r>
            <a:r>
              <a:rPr lang="fr-FR" sz="1600" dirty="0" smtClean="0"/>
              <a:t> interface and stock </a:t>
            </a:r>
            <a:r>
              <a:rPr lang="fr-FR" sz="1600" dirty="0" err="1" smtClean="0"/>
              <a:t>it</a:t>
            </a:r>
            <a:r>
              <a:rPr lang="fr-FR" sz="1600" dirty="0" smtClean="0"/>
              <a:t> on </a:t>
            </a:r>
            <a:r>
              <a:rPr lang="fr-FR" sz="1600" dirty="0" err="1" smtClean="0"/>
              <a:t>client’s</a:t>
            </a:r>
            <a:r>
              <a:rPr lang="fr-FR" sz="1600" dirty="0" smtClean="0"/>
              <a:t> server;</a:t>
            </a:r>
            <a:endParaRPr lang="fr-FR" sz="1600" dirty="0" smtClean="0"/>
          </a:p>
          <a:p>
            <a:pPr algn="just"/>
            <a:r>
              <a:rPr lang="fr-FR" sz="2000" dirty="0" err="1" smtClean="0"/>
              <a:t>Odoo</a:t>
            </a:r>
            <a:endParaRPr lang="fr-FR" sz="2000" dirty="0"/>
          </a:p>
          <a:p>
            <a:pPr lvl="1" algn="just"/>
            <a:r>
              <a:rPr lang="fr-FR" sz="1600" dirty="0" smtClean="0"/>
              <a:t>Project management </a:t>
            </a:r>
            <a:r>
              <a:rPr lang="fr-FR" sz="1600" dirty="0" err="1" smtClean="0"/>
              <a:t>tool</a:t>
            </a:r>
            <a:r>
              <a:rPr lang="fr-FR" sz="1600" dirty="0" smtClean="0"/>
              <a:t>,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allows</a:t>
            </a:r>
            <a:r>
              <a:rPr lang="fr-FR" sz="1600" dirty="0" smtClean="0"/>
              <a:t> us to use KANBAN </a:t>
            </a:r>
            <a:r>
              <a:rPr lang="fr-FR" sz="1600" dirty="0" err="1" smtClean="0"/>
              <a:t>method</a:t>
            </a:r>
            <a:r>
              <a:rPr lang="fr-FR" sz="1600" dirty="0" smtClean="0"/>
              <a:t>.</a:t>
            </a:r>
            <a:endParaRPr lang="fr-FR" sz="1600" dirty="0" smtClean="0"/>
          </a:p>
          <a:p>
            <a:pPr algn="just"/>
            <a:r>
              <a:rPr lang="fr-FR" sz="2000" dirty="0" smtClean="0"/>
              <a:t>Google </a:t>
            </a:r>
            <a:r>
              <a:rPr lang="fr-FR" sz="2000" dirty="0" err="1"/>
              <a:t>Scholar</a:t>
            </a:r>
            <a:endParaRPr lang="fr-FR" sz="2000" dirty="0"/>
          </a:p>
          <a:p>
            <a:pPr lvl="1" algn="just"/>
            <a:r>
              <a:rPr lang="fr-FR" sz="1600" dirty="0" smtClean="0"/>
              <a:t>A </a:t>
            </a:r>
            <a:r>
              <a:rPr lang="fr-FR" sz="1600" dirty="0" err="1" smtClean="0"/>
              <a:t>research</a:t>
            </a:r>
            <a:r>
              <a:rPr lang="fr-FR" sz="1600" dirty="0" smtClean="0"/>
              <a:t> </a:t>
            </a:r>
            <a:r>
              <a:rPr lang="fr-FR" sz="1600" dirty="0" err="1" smtClean="0"/>
              <a:t>tool</a:t>
            </a:r>
            <a:r>
              <a:rPr lang="fr-FR" sz="1600" dirty="0" smtClean="0"/>
              <a:t>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filters</a:t>
            </a:r>
            <a:r>
              <a:rPr lang="fr-FR" sz="1600" dirty="0" smtClean="0"/>
              <a:t> </a:t>
            </a:r>
            <a:r>
              <a:rPr lang="fr-FR" sz="1600" dirty="0" err="1" smtClean="0"/>
              <a:t>results</a:t>
            </a:r>
            <a:r>
              <a:rPr lang="fr-FR" sz="1600" dirty="0" smtClean="0"/>
              <a:t> to </a:t>
            </a:r>
            <a:r>
              <a:rPr lang="fr-FR" sz="1600" dirty="0" err="1" smtClean="0"/>
              <a:t>obtain</a:t>
            </a:r>
            <a:r>
              <a:rPr lang="fr-FR" sz="1600" dirty="0" smtClean="0"/>
              <a:t> </a:t>
            </a:r>
            <a:r>
              <a:rPr lang="fr-FR" sz="1600" dirty="0" err="1" smtClean="0"/>
              <a:t>scientific</a:t>
            </a:r>
            <a:r>
              <a:rPr lang="fr-FR" sz="1600" dirty="0" smtClean="0"/>
              <a:t> articles.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 smtClean="0"/>
              <a:t> do </a:t>
            </a:r>
            <a:r>
              <a:rPr lang="fr-FR" sz="1600" dirty="0" err="1" smtClean="0"/>
              <a:t>research</a:t>
            </a:r>
            <a:r>
              <a:rPr lang="fr-FR" sz="1600" dirty="0" smtClean="0"/>
              <a:t> on non-canonical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8102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850</Words>
  <Application>Microsoft Office PowerPoint</Application>
  <PresentationFormat>Grand écran</PresentationFormat>
  <Paragraphs>115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31</cp:revision>
  <dcterms:created xsi:type="dcterms:W3CDTF">2019-11-20T07:40:40Z</dcterms:created>
  <dcterms:modified xsi:type="dcterms:W3CDTF">2019-11-21T09:40:45Z</dcterms:modified>
</cp:coreProperties>
</file>