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31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55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Deadlines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Understand</a:t>
            </a:r>
            <a:r>
              <a:rPr lang="fr-FR" sz="2000" dirty="0" smtClean="0"/>
              <a:t> </a:t>
            </a:r>
            <a:r>
              <a:rPr lang="fr-FR" sz="2000" dirty="0" err="1" smtClean="0"/>
              <a:t>ROntoTools</a:t>
            </a:r>
            <a:r>
              <a:rPr lang="fr-FR" sz="2000" dirty="0" smtClean="0"/>
              <a:t> package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November</a:t>
            </a:r>
            <a:r>
              <a:rPr lang="fr-FR" sz="2000" dirty="0" smtClean="0">
                <a:sym typeface="Wingdings" panose="05000000000000000000" pitchFamily="2" charset="2"/>
              </a:rPr>
              <a:t> 22nd, </a:t>
            </a:r>
            <a:r>
              <a:rPr lang="fr-FR" sz="2000" dirty="0">
                <a:sym typeface="Wingdings" panose="05000000000000000000" pitchFamily="2" charset="2"/>
              </a:rPr>
              <a:t>2019</a:t>
            </a:r>
          </a:p>
          <a:p>
            <a:pPr algn="just"/>
            <a:r>
              <a:rPr lang="fr-FR" sz="2000" dirty="0" smtClean="0">
                <a:sym typeface="Wingdings" panose="05000000000000000000" pitchFamily="2" charset="2"/>
              </a:rPr>
              <a:t>Write the </a:t>
            </a:r>
            <a:r>
              <a:rPr lang="fr-FR" sz="2000" dirty="0" err="1" smtClean="0">
                <a:sym typeface="Wingdings" panose="05000000000000000000" pitchFamily="2" charset="2"/>
              </a:rPr>
              <a:t>tool’s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functional</a:t>
            </a:r>
            <a:r>
              <a:rPr lang="fr-FR" sz="2000" dirty="0" smtClean="0">
                <a:sym typeface="Wingdings" panose="05000000000000000000" pitchFamily="2" charset="2"/>
              </a:rPr>
              <a:t> script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December</a:t>
            </a:r>
            <a:r>
              <a:rPr lang="fr-FR" sz="2000" dirty="0" smtClean="0">
                <a:sym typeface="Wingdings" panose="05000000000000000000" pitchFamily="2" charset="2"/>
              </a:rPr>
              <a:t> 20th, </a:t>
            </a:r>
            <a:r>
              <a:rPr lang="fr-FR" sz="2000" dirty="0">
                <a:sym typeface="Wingdings" panose="05000000000000000000" pitchFamily="2" charset="2"/>
              </a:rPr>
              <a:t>2019</a:t>
            </a:r>
          </a:p>
          <a:p>
            <a:pPr algn="just"/>
            <a:r>
              <a:rPr lang="fr-FR" sz="2000" dirty="0" err="1" smtClean="0">
                <a:sym typeface="Wingdings" panose="05000000000000000000" pitchFamily="2" charset="2"/>
              </a:rPr>
              <a:t>Create</a:t>
            </a:r>
            <a:r>
              <a:rPr lang="fr-FR" sz="2000" dirty="0" smtClean="0">
                <a:sym typeface="Wingdings" panose="05000000000000000000" pitchFamily="2" charset="2"/>
              </a:rPr>
              <a:t> web interface  </a:t>
            </a:r>
            <a:r>
              <a:rPr lang="fr-FR" sz="2000" dirty="0" err="1" smtClean="0">
                <a:sym typeface="Wingdings" panose="05000000000000000000" pitchFamily="2" charset="2"/>
              </a:rPr>
              <a:t>December</a:t>
            </a:r>
            <a:r>
              <a:rPr lang="fr-FR" sz="2000" dirty="0" smtClean="0">
                <a:sym typeface="Wingdings" panose="05000000000000000000" pitchFamily="2" charset="2"/>
              </a:rPr>
              <a:t> 20th, </a:t>
            </a:r>
            <a:r>
              <a:rPr lang="fr-FR" sz="2000" dirty="0">
                <a:sym typeface="Wingdings" panose="05000000000000000000" pitchFamily="2" charset="2"/>
              </a:rPr>
              <a:t>2019</a:t>
            </a:r>
          </a:p>
          <a:p>
            <a:pPr algn="just"/>
            <a:r>
              <a:rPr lang="fr-FR" sz="2000" dirty="0" smtClean="0">
                <a:sym typeface="Wingdings" panose="05000000000000000000" pitchFamily="2" charset="2"/>
              </a:rPr>
              <a:t>Link the web interface and the </a:t>
            </a:r>
            <a:r>
              <a:rPr lang="fr-FR" sz="2000" dirty="0" err="1" smtClean="0">
                <a:sym typeface="Wingdings" panose="05000000000000000000" pitchFamily="2" charset="2"/>
              </a:rPr>
              <a:t>functional</a:t>
            </a:r>
            <a:r>
              <a:rPr lang="fr-FR" sz="2000" dirty="0" smtClean="0">
                <a:sym typeface="Wingdings" panose="05000000000000000000" pitchFamily="2" charset="2"/>
              </a:rPr>
              <a:t> R script  </a:t>
            </a:r>
            <a:r>
              <a:rPr lang="fr-FR" sz="2000" dirty="0" err="1" smtClean="0">
                <a:sym typeface="Wingdings" panose="05000000000000000000" pitchFamily="2" charset="2"/>
              </a:rPr>
              <a:t>February</a:t>
            </a:r>
            <a:r>
              <a:rPr lang="fr-FR" sz="2000" dirty="0" smtClean="0">
                <a:sym typeface="Wingdings" panose="05000000000000000000" pitchFamily="2" charset="2"/>
              </a:rPr>
              <a:t> 21st, </a:t>
            </a:r>
            <a:r>
              <a:rPr lang="fr-FR" sz="2000" dirty="0">
                <a:sym typeface="Wingdings" panose="05000000000000000000" pitchFamily="2" charset="2"/>
              </a:rPr>
              <a:t>2020</a:t>
            </a:r>
          </a:p>
          <a:p>
            <a:pPr algn="just"/>
            <a:r>
              <a:rPr lang="fr-FR" sz="2000" dirty="0" err="1" smtClean="0">
                <a:sym typeface="Wingdings" panose="05000000000000000000" pitchFamily="2" charset="2"/>
              </a:rPr>
              <a:t>Implement</a:t>
            </a:r>
            <a:r>
              <a:rPr lang="fr-FR" sz="2000" dirty="0" smtClean="0">
                <a:sym typeface="Wingdings" panose="05000000000000000000" pitchFamily="2" charset="2"/>
              </a:rPr>
              <a:t> the </a:t>
            </a:r>
            <a:r>
              <a:rPr lang="fr-FR" sz="2000" dirty="0" err="1" smtClean="0">
                <a:sym typeface="Wingdings" panose="05000000000000000000" pitchFamily="2" charset="2"/>
              </a:rPr>
              <a:t>tool</a:t>
            </a:r>
            <a:r>
              <a:rPr lang="fr-FR" sz="2000" dirty="0" smtClean="0">
                <a:sym typeface="Wingdings" panose="05000000000000000000" pitchFamily="2" charset="2"/>
              </a:rPr>
              <a:t> on </a:t>
            </a:r>
            <a:r>
              <a:rPr lang="fr-FR" sz="2000" dirty="0" err="1" smtClean="0">
                <a:sym typeface="Wingdings" panose="05000000000000000000" pitchFamily="2" charset="2"/>
              </a:rPr>
              <a:t>Cellomet’s</a:t>
            </a:r>
            <a:r>
              <a:rPr lang="fr-FR" sz="2000" dirty="0" smtClean="0">
                <a:sym typeface="Wingdings" panose="05000000000000000000" pitchFamily="2" charset="2"/>
              </a:rPr>
              <a:t> server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ym typeface="Wingdings" panose="05000000000000000000" pitchFamily="2" charset="2"/>
              </a:rPr>
              <a:t>March 20th, </a:t>
            </a:r>
            <a:r>
              <a:rPr lang="fr-FR" sz="2000" dirty="0">
                <a:sym typeface="Wingdings" panose="05000000000000000000" pitchFamily="2" charset="2"/>
              </a:rPr>
              <a:t>2020</a:t>
            </a:r>
            <a:endParaRPr lang="fr-FR" sz="2000" dirty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If </a:t>
            </a:r>
            <a:r>
              <a:rPr lang="fr-FR" sz="2000" dirty="0" err="1" smtClean="0"/>
              <a:t>we</a:t>
            </a:r>
            <a:r>
              <a:rPr lang="fr-FR" sz="2000" dirty="0" smtClean="0"/>
              <a:t> have the time</a:t>
            </a:r>
          </a:p>
          <a:p>
            <a:pPr lvl="1" algn="just"/>
            <a:r>
              <a:rPr lang="fr-FR" sz="1600" dirty="0" err="1" smtClean="0"/>
              <a:t>Understand</a:t>
            </a:r>
            <a:r>
              <a:rPr lang="fr-FR" sz="1600" dirty="0" smtClean="0"/>
              <a:t> and </a:t>
            </a:r>
            <a:r>
              <a:rPr lang="fr-FR" sz="1600" dirty="0" err="1" smtClean="0"/>
              <a:t>define</a:t>
            </a:r>
            <a:r>
              <a:rPr lang="fr-FR" sz="1600" dirty="0" smtClean="0"/>
              <a:t> non-canonical </a:t>
            </a:r>
            <a:r>
              <a:rPr lang="fr-FR" sz="1600" dirty="0" err="1" smtClean="0"/>
              <a:t>pathways</a:t>
            </a:r>
            <a:endParaRPr lang="fr-FR" sz="1600" dirty="0" smtClean="0"/>
          </a:p>
          <a:p>
            <a:pPr lvl="1" algn="just"/>
            <a:r>
              <a:rPr lang="fr-FR" sz="1600" dirty="0" err="1" smtClean="0"/>
              <a:t>Add</a:t>
            </a:r>
            <a:r>
              <a:rPr lang="fr-FR" sz="1600" dirty="0" smtClean="0"/>
              <a:t> the </a:t>
            </a:r>
            <a:r>
              <a:rPr lang="fr-FR" sz="1600" dirty="0" err="1" smtClean="0"/>
              <a:t>possibility</a:t>
            </a:r>
            <a:r>
              <a:rPr lang="fr-FR" sz="1600" dirty="0" smtClean="0"/>
              <a:t> to </a:t>
            </a:r>
            <a:r>
              <a:rPr lang="fr-FR" sz="1600" dirty="0" err="1" smtClean="0"/>
              <a:t>analyze</a:t>
            </a:r>
            <a:r>
              <a:rPr lang="fr-FR" sz="1600" dirty="0" smtClean="0"/>
              <a:t> non-canonical </a:t>
            </a:r>
            <a:r>
              <a:rPr lang="fr-FR" sz="1600" dirty="0" err="1" smtClean="0"/>
              <a:t>pathways</a:t>
            </a:r>
            <a:r>
              <a:rPr lang="fr-FR" sz="1600" dirty="0" smtClean="0"/>
              <a:t> to the </a:t>
            </a:r>
            <a:r>
              <a:rPr lang="fr-FR" sz="1600" dirty="0" err="1" smtClean="0"/>
              <a:t>tool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02020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Progress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 smtClean="0"/>
              <a:t>was</a:t>
            </a:r>
            <a:r>
              <a:rPr lang="fr-FR" sz="2000" dirty="0" smtClean="0"/>
              <a:t> set up and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</a:t>
            </a:r>
            <a:r>
              <a:rPr lang="fr-FR" sz="2000" dirty="0" err="1" smtClean="0"/>
              <a:t>functional</a:t>
            </a:r>
            <a:r>
              <a:rPr lang="fr-FR" sz="2000" dirty="0" smtClean="0"/>
              <a:t> R scripts have been </a:t>
            </a:r>
            <a:r>
              <a:rPr lang="fr-FR" sz="2000" dirty="0" err="1" smtClean="0"/>
              <a:t>written</a:t>
            </a:r>
            <a:r>
              <a:rPr lang="fr-FR" sz="2000" dirty="0" smtClean="0"/>
              <a:t> and </a:t>
            </a:r>
            <a:r>
              <a:rPr lang="fr-FR" sz="2000" dirty="0" err="1" smtClean="0"/>
              <a:t>tested</a:t>
            </a:r>
            <a:endParaRPr lang="fr-FR" sz="2000" dirty="0"/>
          </a:p>
          <a:p>
            <a:pPr algn="just"/>
            <a:r>
              <a:rPr lang="fr-FR" sz="2000" dirty="0"/>
              <a:t>W</a:t>
            </a:r>
            <a:r>
              <a:rPr lang="fr-FR" sz="2000" dirty="0" smtClean="0"/>
              <a:t>eb interface </a:t>
            </a:r>
            <a:r>
              <a:rPr lang="fr-FR" sz="2000" dirty="0" err="1" smtClean="0"/>
              <a:t>creation</a:t>
            </a:r>
            <a:r>
              <a:rPr lang="fr-FR" sz="2000" dirty="0" smtClean="0"/>
              <a:t> has </a:t>
            </a:r>
            <a:r>
              <a:rPr lang="fr-FR" sz="2000" dirty="0" err="1" smtClean="0"/>
              <a:t>begun</a:t>
            </a:r>
            <a:endParaRPr lang="fr-FR" sz="2000" dirty="0"/>
          </a:p>
          <a:p>
            <a:pPr algn="just"/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Convert</a:t>
            </a:r>
            <a:r>
              <a:rPr lang="fr-FR" sz="2000" dirty="0" smtClean="0"/>
              <a:t> the 4 R scripts in one script</a:t>
            </a:r>
            <a:endParaRPr lang="fr-FR" sz="2000" dirty="0"/>
          </a:p>
          <a:p>
            <a:pPr algn="just"/>
            <a:r>
              <a:rPr lang="fr-FR" sz="2000" dirty="0" smtClean="0"/>
              <a:t>Finish the web </a:t>
            </a:r>
            <a:r>
              <a:rPr lang="fr-FR" sz="2000" dirty="0"/>
              <a:t>interface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102"/>
          <a:stretch/>
        </p:blipFill>
        <p:spPr>
          <a:xfrm>
            <a:off x="7599468" y="2261037"/>
            <a:ext cx="4456712" cy="394681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90436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120746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898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813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5303564" y="4858158"/>
            <a:ext cx="299307" cy="3103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91579" y="620785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 de l’interface de Git Kraken</a:t>
            </a:r>
          </a:p>
        </p:txBody>
      </p:sp>
    </p:spTree>
    <p:extLst>
      <p:ext uri="{BB962C8B-B14F-4D97-AF65-F5344CB8AC3E}">
        <p14:creationId xmlns:p14="http://schemas.microsoft.com/office/powerpoint/2010/main" val="307035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Actuellement, il n’existe aucun outil capable d’analyser un génome et d’en ressortir les voies métaboliques non-canoniques qui peuvent être sur-exprimées ou sous-exprimées.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Les voies métaboliques non-canoniques représentent les voies métaboliques non-</a:t>
            </a:r>
            <a:r>
              <a:rPr lang="fr-FR" sz="2000" dirty="0" err="1"/>
              <a:t>standardes</a:t>
            </a:r>
            <a:r>
              <a:rPr lang="fr-FR" sz="2000" dirty="0"/>
              <a:t>, c’est-à-dire des voies métaboliques qui regroupent certains composants </a:t>
            </a:r>
            <a:r>
              <a:rPr lang="fr-FR" sz="2000" dirty="0" smtClean="0"/>
              <a:t>d’autres </a:t>
            </a:r>
            <a:r>
              <a:rPr lang="fr-FR" sz="2000" dirty="0"/>
              <a:t>voies ou sont liées </a:t>
            </a:r>
            <a:r>
              <a:rPr lang="fr-FR" sz="2000" dirty="0" smtClean="0"/>
              <a:t>entre elles via </a:t>
            </a:r>
            <a:r>
              <a:rPr lang="fr-FR" sz="2000" dirty="0"/>
              <a:t>la surproduction d’une molécule.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Par exemple, la surexpression de la voie de la glycolyse (production de pyruvate) peut être interprétée comme une augmentation de la métabolisation de l’acétyl-CoA car le cycle de Krebs utilise le pyruvate et métabolise l’acétyl-CoA.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Développer un outil d’analyses de voies métaboliques canoniques et non-canoniques. L’outil sera accessible à tous les scientifiques et ne requerra aucune connaissance d’informatique pour son utilisation.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donnera des résultats parlants et publiables dans des articles scientifique.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utilisera une analyse de type ‘Topographique’ pour les analyses de voies métaboliques canoniques.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sera mis sur une plateforme web qui sera logée sur le serveur du client, c’est-à-dire le serveur de </a:t>
            </a:r>
            <a:r>
              <a:rPr lang="fr-FR" sz="2000" dirty="0" err="1"/>
              <a:t>Cellomet</a:t>
            </a:r>
            <a:r>
              <a:rPr lang="fr-FR" sz="2000" dirty="0"/>
              <a:t>.</a:t>
            </a:r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36683" y="2835479"/>
            <a:ext cx="4816679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GitHub</a:t>
            </a:r>
            <a:r>
              <a:rPr lang="fr-FR" sz="2000" dirty="0"/>
              <a:t>/</a:t>
            </a:r>
            <a:r>
              <a:rPr lang="fr-FR" sz="2000" dirty="0" err="1"/>
              <a:t>GitKraken</a:t>
            </a:r>
            <a:endParaRPr lang="fr-FR" sz="2000" dirty="0"/>
          </a:p>
          <a:p>
            <a:pPr lvl="1" algn="just"/>
            <a:r>
              <a:rPr lang="fr-FR" sz="1600" dirty="0"/>
              <a:t>Permet le travail de groupe pour les différents codes requis dans ce projet</a:t>
            </a:r>
          </a:p>
          <a:p>
            <a:pPr algn="just"/>
            <a:r>
              <a:rPr lang="fr-FR" sz="2000" dirty="0"/>
              <a:t>R/R studio</a:t>
            </a:r>
          </a:p>
          <a:p>
            <a:pPr lvl="1" algn="just"/>
            <a:r>
              <a:rPr lang="fr-FR" sz="1600" dirty="0"/>
              <a:t>L’outil de code principal afin de permettre l’utilisation des différents packages R requis pour ces analyses</a:t>
            </a:r>
          </a:p>
          <a:p>
            <a:pPr algn="just"/>
            <a:r>
              <a:rPr lang="fr-FR" sz="2000" dirty="0" err="1"/>
              <a:t>ROntoTools</a:t>
            </a:r>
            <a:endParaRPr lang="fr-FR" sz="2000" dirty="0"/>
          </a:p>
          <a:p>
            <a:pPr lvl="1" algn="just"/>
            <a:r>
              <a:rPr lang="fr-FR" sz="1600" dirty="0"/>
              <a:t>Un package R permettant l’analyse des voies métaboliques de manière ‘Topographique’</a:t>
            </a:r>
          </a:p>
          <a:p>
            <a:pPr algn="just"/>
            <a:r>
              <a:rPr lang="fr-FR" sz="2000" dirty="0"/>
              <a:t>DESeq2</a:t>
            </a:r>
          </a:p>
          <a:p>
            <a:pPr lvl="1" algn="just"/>
            <a:r>
              <a:rPr lang="fr-FR" sz="1600" dirty="0"/>
              <a:t>Un package R qui servira à prétraiter et filtrer les données avant leurs utilisations dans le package </a:t>
            </a:r>
            <a:r>
              <a:rPr lang="fr-FR" sz="1600" dirty="0" err="1"/>
              <a:t>ROntoTool</a:t>
            </a:r>
            <a:endParaRPr lang="fr-FR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53362" y="2835479"/>
            <a:ext cx="5600345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HTML5/Sublime </a:t>
            </a:r>
            <a:r>
              <a:rPr lang="fr-FR" sz="2000" dirty="0" err="1"/>
              <a:t>Text</a:t>
            </a:r>
            <a:endParaRPr lang="fr-FR" sz="2000" dirty="0"/>
          </a:p>
          <a:p>
            <a:pPr lvl="1" algn="just"/>
            <a:r>
              <a:rPr lang="fr-FR" sz="1600" dirty="0"/>
              <a:t>Le </a:t>
            </a:r>
            <a:r>
              <a:rPr lang="fr-FR" sz="1600" dirty="0" smtClean="0"/>
              <a:t>langage et l’éditeur </a:t>
            </a:r>
            <a:r>
              <a:rPr lang="fr-FR" sz="1600" dirty="0"/>
              <a:t>qui </a:t>
            </a:r>
            <a:r>
              <a:rPr lang="fr-FR" sz="1600" dirty="0" smtClean="0"/>
              <a:t>permettront </a:t>
            </a:r>
            <a:r>
              <a:rPr lang="fr-FR" sz="1600" dirty="0"/>
              <a:t>de coder l’interface de l’outil et de le stocker sur le serveur du client</a:t>
            </a:r>
          </a:p>
          <a:p>
            <a:pPr algn="just"/>
            <a:r>
              <a:rPr lang="fr-FR" sz="2000" dirty="0" err="1"/>
              <a:t>Odoo</a:t>
            </a:r>
            <a:endParaRPr lang="fr-FR" sz="2000" dirty="0"/>
          </a:p>
          <a:p>
            <a:pPr lvl="1" algn="just"/>
            <a:r>
              <a:rPr lang="fr-FR" sz="1600" dirty="0"/>
              <a:t>L’outil de gestion de projet, il permettra d’utiliser une méthode KANBAN.</a:t>
            </a:r>
          </a:p>
          <a:p>
            <a:pPr algn="just"/>
            <a:r>
              <a:rPr lang="fr-FR" sz="2000" dirty="0"/>
              <a:t>Google </a:t>
            </a:r>
            <a:r>
              <a:rPr lang="fr-FR" sz="2000" dirty="0" err="1"/>
              <a:t>Scholar</a:t>
            </a:r>
            <a:endParaRPr lang="fr-FR" sz="2000" dirty="0"/>
          </a:p>
          <a:p>
            <a:pPr lvl="1" algn="just"/>
            <a:r>
              <a:rPr lang="fr-FR" sz="1600" dirty="0"/>
              <a:t>Un outil de recherche permettant de filtrer les résultats afin d’obtenir des articles scientifiques. </a:t>
            </a:r>
            <a:r>
              <a:rPr lang="fr-FR" sz="1600" dirty="0" smtClean="0"/>
              <a:t>Il permettra </a:t>
            </a:r>
            <a:r>
              <a:rPr lang="fr-FR" sz="1600" dirty="0"/>
              <a:t>à l’équipe d’effectuer les recherches sur les voies non-canoniques.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Deadlines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Comprendre l’outil </a:t>
            </a:r>
            <a:r>
              <a:rPr lang="fr-FR" sz="2000" dirty="0" err="1"/>
              <a:t>ROntoTools</a:t>
            </a:r>
            <a:r>
              <a:rPr lang="fr-FR" sz="2000" dirty="0"/>
              <a:t> </a:t>
            </a:r>
            <a:r>
              <a:rPr lang="fr-FR" sz="2000" dirty="0">
                <a:sym typeface="Wingdings" panose="05000000000000000000" pitchFamily="2" charset="2"/>
              </a:rPr>
              <a:t> 22 novembre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Écrire le script fonctionnel de l’outil  20 Décembre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Créer l’interface web  20 Décembre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Faire le lien entre l’interface web et le script fonctionnel  21 Février 2020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Implémentation de l’outil sur le serveur </a:t>
            </a:r>
            <a:r>
              <a:rPr lang="fr-FR" sz="2000" dirty="0" err="1">
                <a:sym typeface="Wingdings" panose="05000000000000000000" pitchFamily="2" charset="2"/>
              </a:rPr>
              <a:t>Cellomet</a:t>
            </a:r>
            <a:r>
              <a:rPr lang="fr-FR" sz="2000" dirty="0">
                <a:sym typeface="Wingdings" panose="05000000000000000000" pitchFamily="2" charset="2"/>
              </a:rPr>
              <a:t>  20 Mars 2020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Les éléments à faire si le temps le permet :</a:t>
            </a:r>
          </a:p>
          <a:p>
            <a:pPr lvl="1" algn="just"/>
            <a:r>
              <a:rPr lang="fr-FR" sz="1600" dirty="0"/>
              <a:t>Comprendre et définir les voies non-canoniques</a:t>
            </a:r>
          </a:p>
          <a:p>
            <a:pPr lvl="1" algn="just"/>
            <a:r>
              <a:rPr lang="fr-FR" sz="1600" dirty="0"/>
              <a:t>Ajouter la possibilité d’analyser les voies non-canoniques dans l’outil</a:t>
            </a:r>
          </a:p>
        </p:txBody>
      </p:sp>
    </p:spTree>
    <p:extLst>
      <p:ext uri="{BB962C8B-B14F-4D97-AF65-F5344CB8AC3E}">
        <p14:creationId xmlns:p14="http://schemas.microsoft.com/office/powerpoint/2010/main" val="176126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débutée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Convertir les 4 scripts R en un seul script et tester</a:t>
            </a:r>
          </a:p>
          <a:p>
            <a:pPr algn="just"/>
            <a:r>
              <a:rPr lang="fr-FR" sz="2000" dirty="0"/>
              <a:t>Finir l’interface web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102"/>
          <a:stretch/>
        </p:blipFill>
        <p:spPr>
          <a:xfrm>
            <a:off x="7599468" y="2261037"/>
            <a:ext cx="4456712" cy="394681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838778" y="4875402"/>
            <a:ext cx="299307" cy="3103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91579" y="620785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 de l’interface de Git Kraken</a:t>
            </a:r>
          </a:p>
        </p:txBody>
      </p:sp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Nowadays</a:t>
            </a:r>
            <a:r>
              <a:rPr lang="fr-FR" sz="2000" dirty="0" smtClean="0"/>
              <a:t>, </a:t>
            </a:r>
            <a:r>
              <a:rPr lang="fr-FR" sz="2000" dirty="0" err="1" smtClean="0"/>
              <a:t>there</a:t>
            </a:r>
            <a:r>
              <a:rPr lang="fr-FR" sz="2000" dirty="0" smtClean="0"/>
              <a:t> are no </a:t>
            </a:r>
            <a:r>
              <a:rPr lang="fr-FR" sz="2000" dirty="0" err="1" smtClean="0"/>
              <a:t>tools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analyze</a:t>
            </a:r>
            <a:r>
              <a:rPr lang="fr-FR" sz="2000" dirty="0" smtClean="0"/>
              <a:t> a </a:t>
            </a:r>
            <a:r>
              <a:rPr lang="fr-FR" sz="2000" dirty="0" err="1" smtClean="0"/>
              <a:t>genome</a:t>
            </a:r>
            <a:r>
              <a:rPr lang="fr-FR" sz="2000" dirty="0" smtClean="0"/>
              <a:t> to </a:t>
            </a:r>
            <a:r>
              <a:rPr lang="fr-FR" sz="2000" dirty="0" err="1" smtClean="0"/>
              <a:t>find</a:t>
            </a:r>
            <a:r>
              <a:rPr lang="fr-FR" sz="2000" dirty="0" smtClean="0"/>
              <a:t> non-canonical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are over or </a:t>
            </a:r>
            <a:r>
              <a:rPr lang="fr-FR" sz="2000" dirty="0" err="1" smtClean="0"/>
              <a:t>under-regulated</a:t>
            </a:r>
            <a:r>
              <a:rPr lang="fr-FR" sz="2000" dirty="0" smtClean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Non-canonical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represent</a:t>
            </a:r>
            <a:r>
              <a:rPr lang="fr-FR" sz="2000" dirty="0" smtClean="0"/>
              <a:t> non-standard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, </a:t>
            </a:r>
            <a:r>
              <a:rPr lang="fr-FR" sz="2000" dirty="0" err="1" smtClean="0"/>
              <a:t>which</a:t>
            </a:r>
            <a:r>
              <a:rPr lang="fr-FR" sz="2000" dirty="0" smtClean="0"/>
              <a:t> </a:t>
            </a:r>
            <a:r>
              <a:rPr lang="fr-FR" sz="2000" dirty="0" err="1" smtClean="0"/>
              <a:t>represents</a:t>
            </a:r>
            <a:r>
              <a:rPr lang="fr-FR" sz="2000" dirty="0" smtClean="0"/>
              <a:t>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use components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or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are </a:t>
            </a:r>
            <a:r>
              <a:rPr lang="fr-FR" sz="2000" dirty="0" err="1" smtClean="0"/>
              <a:t>linked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through</a:t>
            </a:r>
            <a:r>
              <a:rPr lang="fr-FR" sz="2000" dirty="0" smtClean="0"/>
              <a:t> an over-production of a </a:t>
            </a:r>
            <a:r>
              <a:rPr lang="fr-FR" sz="2000" dirty="0" err="1" smtClean="0"/>
              <a:t>molecule</a:t>
            </a:r>
            <a:r>
              <a:rPr lang="fr-FR" sz="2000" dirty="0" smtClean="0"/>
              <a:t>.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For </a:t>
            </a:r>
            <a:r>
              <a:rPr lang="fr-FR" sz="2000" dirty="0" err="1" smtClean="0"/>
              <a:t>example</a:t>
            </a:r>
            <a:r>
              <a:rPr lang="fr-FR" sz="2000" dirty="0" smtClean="0"/>
              <a:t>, the </a:t>
            </a:r>
            <a:r>
              <a:rPr lang="fr-FR" sz="2000" dirty="0" err="1" smtClean="0"/>
              <a:t>overexpression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</a:t>
            </a:r>
            <a:r>
              <a:rPr lang="fr-FR" sz="2000" dirty="0" smtClean="0"/>
              <a:t> (production of pyruvate)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interpreted</a:t>
            </a:r>
            <a:r>
              <a:rPr lang="fr-FR" sz="2000" dirty="0" smtClean="0"/>
              <a:t> as an augmentation of </a:t>
            </a:r>
            <a:r>
              <a:rPr lang="fr-FR" sz="2000" dirty="0" err="1" smtClean="0"/>
              <a:t>acetyl-CoA</a:t>
            </a:r>
            <a:r>
              <a:rPr lang="fr-FR" sz="2000" dirty="0" smtClean="0"/>
              <a:t> </a:t>
            </a:r>
            <a:r>
              <a:rPr lang="fr-FR" sz="2000" dirty="0" err="1" smtClean="0"/>
              <a:t>metabolisation</a:t>
            </a:r>
            <a:r>
              <a:rPr lang="fr-FR" sz="2000" dirty="0" smtClean="0"/>
              <a:t> as the Krebs cycle uses pyruvate and </a:t>
            </a:r>
            <a:r>
              <a:rPr lang="fr-FR" sz="2000" dirty="0" err="1" smtClean="0"/>
              <a:t>creates</a:t>
            </a:r>
            <a:r>
              <a:rPr lang="fr-FR" sz="2000" dirty="0" smtClean="0"/>
              <a:t> </a:t>
            </a:r>
            <a:r>
              <a:rPr lang="fr-FR" sz="2000" dirty="0" err="1" smtClean="0"/>
              <a:t>acectyl-CoA</a:t>
            </a:r>
            <a:r>
              <a:rPr lang="fr-F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51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Goal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Develop</a:t>
            </a:r>
            <a:r>
              <a:rPr lang="fr-FR" sz="2000" dirty="0" smtClean="0"/>
              <a:t> an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r>
              <a:rPr lang="fr-FR" sz="2000" dirty="0" smtClean="0"/>
              <a:t> for canonical and non-canonical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. This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available</a:t>
            </a:r>
            <a:r>
              <a:rPr lang="fr-FR" sz="2000" dirty="0" smtClean="0"/>
              <a:t> for all </a:t>
            </a:r>
            <a:r>
              <a:rPr lang="fr-FR" sz="2000" dirty="0" err="1" smtClean="0"/>
              <a:t>researchers</a:t>
            </a:r>
            <a:r>
              <a:rPr lang="fr-FR" sz="2000" dirty="0" smtClean="0"/>
              <a:t> and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usable </a:t>
            </a:r>
            <a:r>
              <a:rPr lang="fr-FR" sz="2000" dirty="0" err="1" smtClean="0"/>
              <a:t>without</a:t>
            </a:r>
            <a:r>
              <a:rPr lang="fr-FR" sz="2000" dirty="0" smtClean="0"/>
              <a:t> </a:t>
            </a:r>
            <a:r>
              <a:rPr lang="fr-FR" sz="2000" dirty="0" err="1" smtClean="0"/>
              <a:t>any</a:t>
            </a:r>
            <a:r>
              <a:rPr lang="fr-FR" sz="2000" dirty="0" smtClean="0"/>
              <a:t> </a:t>
            </a:r>
            <a:r>
              <a:rPr lang="fr-FR" sz="2000" dirty="0" err="1" smtClean="0"/>
              <a:t>knowledge</a:t>
            </a:r>
            <a:r>
              <a:rPr lang="fr-FR" sz="2000" dirty="0" smtClean="0"/>
              <a:t> in computer science.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produce</a:t>
            </a:r>
            <a:r>
              <a:rPr lang="fr-FR" sz="2000" dirty="0" smtClean="0"/>
              <a:t> </a:t>
            </a:r>
            <a:r>
              <a:rPr lang="fr-FR" sz="2000" dirty="0" err="1" smtClean="0"/>
              <a:t>results</a:t>
            </a:r>
            <a:r>
              <a:rPr lang="fr-FR" sz="2000" dirty="0" smtClean="0"/>
              <a:t> and graphs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in </a:t>
            </a:r>
            <a:r>
              <a:rPr lang="fr-FR" sz="2000" dirty="0" err="1" smtClean="0"/>
              <a:t>scientific</a:t>
            </a:r>
            <a:r>
              <a:rPr lang="fr-FR" sz="2000" dirty="0" smtClean="0"/>
              <a:t> publications.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use a ‘</a:t>
            </a:r>
            <a:r>
              <a:rPr lang="fr-FR" sz="2000" dirty="0" err="1" smtClean="0"/>
              <a:t>Topography</a:t>
            </a:r>
            <a:r>
              <a:rPr lang="fr-FR" sz="2000" dirty="0" smtClean="0"/>
              <a:t>-base’ type of </a:t>
            </a:r>
            <a:r>
              <a:rPr lang="fr-FR" sz="2000" dirty="0"/>
              <a:t>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/>
              <a:t>for </a:t>
            </a:r>
            <a:r>
              <a:rPr lang="fr-FR" sz="2000" dirty="0" smtClean="0"/>
              <a:t>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.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uploaded</a:t>
            </a:r>
            <a:r>
              <a:rPr lang="fr-FR" sz="2000" dirty="0" smtClean="0"/>
              <a:t> on the </a:t>
            </a:r>
            <a:r>
              <a:rPr lang="fr-FR" sz="2000" dirty="0" err="1" smtClean="0"/>
              <a:t>client’s</a:t>
            </a:r>
            <a:r>
              <a:rPr lang="fr-FR" sz="2000" dirty="0" smtClean="0"/>
              <a:t> server (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).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480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Tools</a:t>
            </a:r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36683" y="2835479"/>
            <a:ext cx="4816679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GitHub</a:t>
            </a:r>
            <a:r>
              <a:rPr lang="fr-FR" sz="2000" dirty="0"/>
              <a:t>/</a:t>
            </a:r>
            <a:r>
              <a:rPr lang="fr-FR" sz="2000" dirty="0" err="1"/>
              <a:t>GitKraken</a:t>
            </a:r>
            <a:endParaRPr lang="fr-FR" sz="2000" dirty="0"/>
          </a:p>
          <a:p>
            <a:pPr lvl="1" algn="just"/>
            <a:r>
              <a:rPr lang="fr-FR" sz="1600" dirty="0" err="1" smtClean="0"/>
              <a:t>Allows</a:t>
            </a:r>
            <a:r>
              <a:rPr lang="fr-FR" sz="1600" dirty="0" smtClean="0"/>
              <a:t> the team to </a:t>
            </a:r>
            <a:r>
              <a:rPr lang="fr-FR" sz="1600" dirty="0" err="1" smtClean="0"/>
              <a:t>work</a:t>
            </a:r>
            <a:r>
              <a:rPr lang="fr-FR" sz="1600" dirty="0" smtClean="0"/>
              <a:t> as group for </a:t>
            </a:r>
            <a:r>
              <a:rPr lang="fr-FR" sz="1600" dirty="0" err="1" smtClean="0"/>
              <a:t>different</a:t>
            </a:r>
            <a:r>
              <a:rPr lang="fr-FR" sz="1600" dirty="0" smtClean="0"/>
              <a:t> scripts in the </a:t>
            </a:r>
            <a:r>
              <a:rPr lang="fr-FR" sz="1600" dirty="0" err="1" smtClean="0"/>
              <a:t>project</a:t>
            </a:r>
            <a:endParaRPr lang="fr-FR" sz="1600" dirty="0" smtClean="0"/>
          </a:p>
          <a:p>
            <a:pPr algn="just"/>
            <a:r>
              <a:rPr lang="fr-FR" sz="2000" dirty="0" smtClean="0"/>
              <a:t>R/R </a:t>
            </a:r>
            <a:r>
              <a:rPr lang="fr-FR" sz="2000" dirty="0"/>
              <a:t>studio</a:t>
            </a:r>
          </a:p>
          <a:p>
            <a:pPr lvl="1" algn="just"/>
            <a:r>
              <a:rPr lang="fr-FR" sz="1600" dirty="0" err="1" smtClean="0"/>
              <a:t>It’s</a:t>
            </a:r>
            <a:r>
              <a:rPr lang="fr-FR" sz="1600" dirty="0" smtClean="0"/>
              <a:t> the main </a:t>
            </a:r>
            <a:r>
              <a:rPr lang="fr-FR" sz="1600" dirty="0" err="1" smtClean="0"/>
              <a:t>tool</a:t>
            </a:r>
            <a:r>
              <a:rPr lang="fr-FR" sz="1600" dirty="0"/>
              <a:t> </a:t>
            </a:r>
            <a:r>
              <a:rPr lang="fr-FR" sz="1600" dirty="0" smtClean="0"/>
              <a:t>for the </a:t>
            </a:r>
            <a:r>
              <a:rPr lang="fr-FR" sz="1600" dirty="0" err="1" smtClean="0"/>
              <a:t>project</a:t>
            </a:r>
            <a:r>
              <a:rPr lang="fr-FR" sz="1600" dirty="0" smtClean="0"/>
              <a:t>. </a:t>
            </a:r>
            <a:r>
              <a:rPr lang="fr-FR" sz="1600" dirty="0" err="1" smtClean="0"/>
              <a:t>Allows</a:t>
            </a:r>
            <a:r>
              <a:rPr lang="fr-FR" sz="1600" dirty="0" smtClean="0"/>
              <a:t> us to use </a:t>
            </a:r>
            <a:r>
              <a:rPr lang="fr-FR" sz="1600" dirty="0" err="1" smtClean="0"/>
              <a:t>different</a:t>
            </a:r>
            <a:r>
              <a:rPr lang="fr-FR" sz="1600" dirty="0" smtClean="0"/>
              <a:t> R packages for </a:t>
            </a:r>
            <a:r>
              <a:rPr lang="fr-FR" sz="1600" dirty="0" err="1" smtClean="0"/>
              <a:t>specific</a:t>
            </a:r>
            <a:r>
              <a:rPr lang="fr-FR" sz="1600" dirty="0" smtClean="0"/>
              <a:t> </a:t>
            </a:r>
            <a:r>
              <a:rPr lang="fr-FR" sz="1600" dirty="0" err="1" smtClean="0"/>
              <a:t>analysis</a:t>
            </a:r>
            <a:r>
              <a:rPr lang="fr-FR" sz="1600" dirty="0" smtClean="0"/>
              <a:t>.</a:t>
            </a:r>
          </a:p>
          <a:p>
            <a:pPr algn="just"/>
            <a:r>
              <a:rPr lang="fr-FR" sz="2000" dirty="0" err="1" smtClean="0"/>
              <a:t>ROntoTools</a:t>
            </a:r>
            <a:endParaRPr lang="fr-FR" sz="2000" dirty="0"/>
          </a:p>
          <a:p>
            <a:pPr lvl="1" algn="just"/>
            <a:r>
              <a:rPr lang="fr-FR" sz="1600" dirty="0" err="1" smtClean="0"/>
              <a:t>It’s</a:t>
            </a:r>
            <a:r>
              <a:rPr lang="fr-FR" sz="1600" dirty="0" smtClean="0"/>
              <a:t> an R package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analyzes</a:t>
            </a:r>
            <a:r>
              <a:rPr lang="fr-FR" sz="1600" dirty="0" smtClean="0"/>
              <a:t> </a:t>
            </a:r>
            <a:r>
              <a:rPr lang="fr-FR" sz="1600" dirty="0" err="1" smtClean="0"/>
              <a:t>metabolic</a:t>
            </a:r>
            <a:r>
              <a:rPr lang="fr-FR" sz="1600" dirty="0" smtClean="0"/>
              <a:t> </a:t>
            </a:r>
            <a:r>
              <a:rPr lang="fr-FR" sz="1600" dirty="0" err="1" smtClean="0"/>
              <a:t>pathways</a:t>
            </a:r>
            <a:r>
              <a:rPr lang="fr-FR" sz="1600" dirty="0" smtClean="0"/>
              <a:t> via a ‘</a:t>
            </a:r>
            <a:r>
              <a:rPr lang="fr-FR" sz="1600" dirty="0" err="1" smtClean="0"/>
              <a:t>Topography-based</a:t>
            </a:r>
            <a:r>
              <a:rPr lang="fr-FR" sz="1600" dirty="0" smtClean="0"/>
              <a:t>’.</a:t>
            </a:r>
          </a:p>
          <a:p>
            <a:pPr algn="just"/>
            <a:r>
              <a:rPr lang="fr-FR" sz="2000" dirty="0" smtClean="0"/>
              <a:t>DESeq2</a:t>
            </a:r>
            <a:endParaRPr lang="fr-FR" sz="2000" dirty="0"/>
          </a:p>
          <a:p>
            <a:pPr lvl="1" algn="just"/>
            <a:r>
              <a:rPr lang="fr-FR" sz="1600" dirty="0" err="1" smtClean="0"/>
              <a:t>It’s</a:t>
            </a:r>
            <a:r>
              <a:rPr lang="fr-FR" sz="1600" dirty="0" smtClean="0"/>
              <a:t> an R package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will</a:t>
            </a:r>
            <a:r>
              <a:rPr lang="fr-FR" sz="1600" dirty="0"/>
              <a:t> </a:t>
            </a:r>
            <a:r>
              <a:rPr lang="fr-FR" sz="1600" dirty="0" err="1" smtClean="0"/>
              <a:t>filter</a:t>
            </a:r>
            <a:r>
              <a:rPr lang="fr-FR" sz="1600" dirty="0" smtClean="0"/>
              <a:t> and </a:t>
            </a:r>
            <a:r>
              <a:rPr lang="fr-FR" sz="1600" dirty="0" err="1" smtClean="0"/>
              <a:t>pre-process</a:t>
            </a:r>
            <a:r>
              <a:rPr lang="fr-FR" sz="1600" dirty="0" smtClean="0"/>
              <a:t> data </a:t>
            </a:r>
            <a:r>
              <a:rPr lang="fr-FR" sz="1600" dirty="0" err="1" smtClean="0"/>
              <a:t>before</a:t>
            </a:r>
            <a:r>
              <a:rPr lang="fr-FR" sz="1600" dirty="0" smtClean="0"/>
              <a:t> </a:t>
            </a:r>
            <a:r>
              <a:rPr lang="fr-FR" sz="1600" dirty="0" err="1" smtClean="0"/>
              <a:t>it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used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the </a:t>
            </a:r>
            <a:r>
              <a:rPr lang="fr-FR" sz="1600" dirty="0" err="1" smtClean="0"/>
              <a:t>ROntoTools</a:t>
            </a:r>
            <a:r>
              <a:rPr lang="fr-FR" sz="1600" dirty="0" smtClean="0"/>
              <a:t> package;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53362" y="2835479"/>
            <a:ext cx="5600345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HTML5/Sublime </a:t>
            </a:r>
            <a:r>
              <a:rPr lang="fr-FR" sz="2000" dirty="0" err="1"/>
              <a:t>Text</a:t>
            </a:r>
            <a:endParaRPr lang="fr-FR" sz="2000" dirty="0"/>
          </a:p>
          <a:p>
            <a:pPr lvl="1" algn="just"/>
            <a:r>
              <a:rPr lang="fr-FR" sz="1600" dirty="0" smtClean="0"/>
              <a:t>A </a:t>
            </a:r>
            <a:r>
              <a:rPr lang="fr-FR" sz="1600" dirty="0" err="1"/>
              <a:t>l</a:t>
            </a:r>
            <a:r>
              <a:rPr lang="fr-FR" sz="1600" dirty="0" err="1" smtClean="0"/>
              <a:t>anguage</a:t>
            </a:r>
            <a:r>
              <a:rPr lang="fr-FR" sz="1600" dirty="0" smtClean="0"/>
              <a:t> and </a:t>
            </a:r>
            <a:r>
              <a:rPr lang="fr-FR" sz="1600" dirty="0" err="1" smtClean="0"/>
              <a:t>text</a:t>
            </a:r>
            <a:r>
              <a:rPr lang="fr-FR" sz="1600" dirty="0" smtClean="0"/>
              <a:t> editor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will</a:t>
            </a:r>
            <a:r>
              <a:rPr lang="fr-FR" sz="1600" dirty="0" smtClean="0"/>
              <a:t>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used</a:t>
            </a:r>
            <a:r>
              <a:rPr lang="fr-FR" sz="1600" dirty="0" smtClean="0"/>
              <a:t> to </a:t>
            </a:r>
            <a:r>
              <a:rPr lang="fr-FR" sz="1600" dirty="0" err="1" smtClean="0"/>
              <a:t>create</a:t>
            </a:r>
            <a:r>
              <a:rPr lang="fr-FR" sz="1600" dirty="0" smtClean="0"/>
              <a:t> the </a:t>
            </a:r>
            <a:r>
              <a:rPr lang="fr-FR" sz="1600" dirty="0" err="1" smtClean="0"/>
              <a:t>tool’s</a:t>
            </a:r>
            <a:r>
              <a:rPr lang="fr-FR" sz="1600" dirty="0" smtClean="0"/>
              <a:t> interface and store </a:t>
            </a:r>
            <a:r>
              <a:rPr lang="fr-FR" sz="1600" dirty="0" err="1" smtClean="0"/>
              <a:t>it</a:t>
            </a:r>
            <a:r>
              <a:rPr lang="fr-FR" sz="1600" dirty="0" smtClean="0"/>
              <a:t> on </a:t>
            </a:r>
            <a:r>
              <a:rPr lang="fr-FR" sz="1600" dirty="0" err="1" smtClean="0"/>
              <a:t>client’s</a:t>
            </a:r>
            <a:r>
              <a:rPr lang="fr-FR" sz="1600" dirty="0" smtClean="0"/>
              <a:t> server;</a:t>
            </a:r>
          </a:p>
          <a:p>
            <a:pPr algn="just"/>
            <a:r>
              <a:rPr lang="fr-FR" sz="2000" dirty="0" err="1" smtClean="0"/>
              <a:t>Odoo</a:t>
            </a:r>
            <a:endParaRPr lang="fr-FR" sz="2000" dirty="0"/>
          </a:p>
          <a:p>
            <a:pPr lvl="1" algn="just"/>
            <a:r>
              <a:rPr lang="fr-FR" sz="1600" dirty="0" smtClean="0"/>
              <a:t>Project management </a:t>
            </a:r>
            <a:r>
              <a:rPr lang="fr-FR" sz="1600" dirty="0" err="1" smtClean="0"/>
              <a:t>tool</a:t>
            </a:r>
            <a:r>
              <a:rPr lang="fr-FR" sz="1600" dirty="0" smtClean="0"/>
              <a:t>,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allows</a:t>
            </a:r>
            <a:r>
              <a:rPr lang="fr-FR" sz="1600" dirty="0" smtClean="0"/>
              <a:t> us to use a KANBAN </a:t>
            </a:r>
            <a:r>
              <a:rPr lang="fr-FR" sz="1600" dirty="0" err="1" smtClean="0"/>
              <a:t>method</a:t>
            </a:r>
            <a:r>
              <a:rPr lang="fr-FR" sz="1600" dirty="0" smtClean="0"/>
              <a:t> for </a:t>
            </a:r>
            <a:r>
              <a:rPr lang="fr-FR" sz="1600" dirty="0" err="1" smtClean="0"/>
              <a:t>our</a:t>
            </a:r>
            <a:r>
              <a:rPr lang="fr-FR" sz="1600" dirty="0" smtClean="0"/>
              <a:t> </a:t>
            </a:r>
            <a:r>
              <a:rPr lang="fr-FR" sz="1600" dirty="0" err="1" smtClean="0"/>
              <a:t>project</a:t>
            </a:r>
            <a:r>
              <a:rPr lang="fr-FR" sz="1600" dirty="0" smtClean="0"/>
              <a:t> management.</a:t>
            </a:r>
          </a:p>
          <a:p>
            <a:pPr algn="just"/>
            <a:r>
              <a:rPr lang="fr-FR" sz="2000" dirty="0" smtClean="0"/>
              <a:t>Google </a:t>
            </a:r>
            <a:r>
              <a:rPr lang="fr-FR" sz="2000" dirty="0" err="1"/>
              <a:t>Scholar</a:t>
            </a:r>
            <a:endParaRPr lang="fr-FR" sz="2000" dirty="0"/>
          </a:p>
          <a:p>
            <a:pPr lvl="1" algn="just"/>
            <a:r>
              <a:rPr lang="fr-FR" sz="1600" dirty="0" smtClean="0"/>
              <a:t>A </a:t>
            </a:r>
            <a:r>
              <a:rPr lang="fr-FR" sz="1600" dirty="0" err="1" smtClean="0"/>
              <a:t>research</a:t>
            </a:r>
            <a:r>
              <a:rPr lang="fr-FR" sz="1600" dirty="0" smtClean="0"/>
              <a:t> </a:t>
            </a:r>
            <a:r>
              <a:rPr lang="fr-FR" sz="1600" dirty="0" err="1" smtClean="0"/>
              <a:t>tool</a:t>
            </a:r>
            <a:r>
              <a:rPr lang="fr-FR" sz="1600" dirty="0" smtClean="0"/>
              <a:t>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filters</a:t>
            </a:r>
            <a:r>
              <a:rPr lang="fr-FR" sz="1600" dirty="0" smtClean="0"/>
              <a:t> </a:t>
            </a:r>
            <a:r>
              <a:rPr lang="fr-FR" sz="1600" dirty="0" err="1" smtClean="0"/>
              <a:t>search</a:t>
            </a:r>
            <a:r>
              <a:rPr lang="fr-FR" sz="1600" dirty="0" smtClean="0"/>
              <a:t> </a:t>
            </a:r>
            <a:r>
              <a:rPr lang="fr-FR" sz="1600" dirty="0" err="1" smtClean="0"/>
              <a:t>results</a:t>
            </a:r>
            <a:r>
              <a:rPr lang="fr-FR" sz="1600" dirty="0" smtClean="0"/>
              <a:t> to </a:t>
            </a:r>
            <a:r>
              <a:rPr lang="fr-FR" sz="1600" dirty="0" err="1" smtClean="0"/>
              <a:t>obtain</a:t>
            </a:r>
            <a:r>
              <a:rPr lang="fr-FR" sz="1600" dirty="0" smtClean="0"/>
              <a:t> </a:t>
            </a:r>
            <a:r>
              <a:rPr lang="fr-FR" sz="1600" dirty="0" err="1" smtClean="0"/>
              <a:t>scientific</a:t>
            </a:r>
            <a:r>
              <a:rPr lang="fr-FR" sz="1600" dirty="0" smtClean="0"/>
              <a:t> articles.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this</a:t>
            </a:r>
            <a:r>
              <a:rPr lang="fr-FR" sz="1600" dirty="0" smtClean="0"/>
              <a:t>,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will</a:t>
            </a:r>
            <a:r>
              <a:rPr lang="fr-FR" sz="1600" dirty="0" smtClean="0"/>
              <a:t> do </a:t>
            </a:r>
            <a:r>
              <a:rPr lang="fr-FR" sz="1600" dirty="0" err="1" smtClean="0"/>
              <a:t>research</a:t>
            </a:r>
            <a:r>
              <a:rPr lang="fr-FR" sz="1600" dirty="0" smtClean="0"/>
              <a:t> on non-canonical </a:t>
            </a:r>
            <a:r>
              <a:rPr lang="fr-FR" sz="1600" dirty="0" err="1" smtClean="0"/>
              <a:t>pathways</a:t>
            </a:r>
            <a:r>
              <a:rPr lang="fr-FR" sz="1600" dirty="0" smtClean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8102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863</Words>
  <Application>Microsoft Office PowerPoint</Application>
  <PresentationFormat>Grand écran</PresentationFormat>
  <Paragraphs>115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gphy</cp:lastModifiedBy>
  <cp:revision>34</cp:revision>
  <dcterms:created xsi:type="dcterms:W3CDTF">2019-11-20T07:40:40Z</dcterms:created>
  <dcterms:modified xsi:type="dcterms:W3CDTF">2019-11-21T10:53:26Z</dcterms:modified>
</cp:coreProperties>
</file>