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21/11/2019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9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69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939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313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55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545149"/>
            <a:ext cx="568847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dirty="0" err="1">
                <a:solidFill>
                  <a:schemeClr val="bg1"/>
                </a:solidFill>
              </a:rPr>
              <a:t>Metabolic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Pathway</a:t>
            </a:r>
            <a:r>
              <a:rPr lang="fr-FR" sz="3600" baseline="0" dirty="0">
                <a:solidFill>
                  <a:schemeClr val="bg1"/>
                </a:solidFill>
              </a:rPr>
              <a:t> </a:t>
            </a:r>
            <a:r>
              <a:rPr lang="fr-FR" sz="3600" baseline="0" dirty="0" err="1">
                <a:solidFill>
                  <a:schemeClr val="bg1"/>
                </a:solidFill>
              </a:rPr>
              <a:t>Analysis</a:t>
            </a:r>
            <a:endParaRPr lang="fr-FR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tx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64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Deadlines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Understand</a:t>
            </a:r>
            <a:r>
              <a:rPr lang="fr-FR" sz="2000" dirty="0" smtClean="0"/>
              <a:t> </a:t>
            </a:r>
            <a:r>
              <a:rPr lang="fr-FR" sz="2000" dirty="0" err="1" smtClean="0"/>
              <a:t>ROntoTools</a:t>
            </a:r>
            <a:r>
              <a:rPr lang="fr-FR" sz="2000" dirty="0" smtClean="0"/>
              <a:t> </a:t>
            </a:r>
            <a:r>
              <a:rPr lang="fr-FR" sz="2000" dirty="0" smtClean="0"/>
              <a:t>package </a:t>
            </a:r>
            <a:r>
              <a:rPr lang="fr-FR" sz="2000" dirty="0">
                <a:sym typeface="Wingdings" panose="05000000000000000000" pitchFamily="2" charset="2"/>
              </a:rPr>
              <a:t> </a:t>
            </a:r>
            <a:r>
              <a:rPr lang="fr-FR" sz="2000" dirty="0" err="1" smtClean="0">
                <a:sym typeface="Wingdings" panose="05000000000000000000" pitchFamily="2" charset="2"/>
              </a:rPr>
              <a:t>November</a:t>
            </a:r>
            <a:r>
              <a:rPr lang="fr-FR" sz="2000" dirty="0" smtClean="0">
                <a:sym typeface="Wingdings" panose="05000000000000000000" pitchFamily="2" charset="2"/>
              </a:rPr>
              <a:t> 22nd, </a:t>
            </a:r>
            <a:r>
              <a:rPr lang="fr-FR" sz="2000" dirty="0">
                <a:sym typeface="Wingdings" panose="05000000000000000000" pitchFamily="2" charset="2"/>
              </a:rPr>
              <a:t>2019</a:t>
            </a:r>
          </a:p>
          <a:p>
            <a:pPr algn="just"/>
            <a:r>
              <a:rPr lang="fr-FR" sz="2000" dirty="0" smtClean="0">
                <a:sym typeface="Wingdings" panose="05000000000000000000" pitchFamily="2" charset="2"/>
              </a:rPr>
              <a:t>Write the </a:t>
            </a:r>
            <a:r>
              <a:rPr lang="fr-FR" sz="2000" dirty="0" err="1" smtClean="0">
                <a:sym typeface="Wingdings" panose="05000000000000000000" pitchFamily="2" charset="2"/>
              </a:rPr>
              <a:t>tool’s</a:t>
            </a:r>
            <a:r>
              <a:rPr lang="fr-FR" sz="2000" dirty="0" smtClean="0">
                <a:sym typeface="Wingdings" panose="05000000000000000000" pitchFamily="2" charset="2"/>
              </a:rPr>
              <a:t> </a:t>
            </a:r>
            <a:r>
              <a:rPr lang="fr-FR" sz="2000" dirty="0" err="1" smtClean="0">
                <a:sym typeface="Wingdings" panose="05000000000000000000" pitchFamily="2" charset="2"/>
              </a:rPr>
              <a:t>functional</a:t>
            </a:r>
            <a:r>
              <a:rPr lang="fr-FR" sz="2000" dirty="0" smtClean="0">
                <a:sym typeface="Wingdings" panose="05000000000000000000" pitchFamily="2" charset="2"/>
              </a:rPr>
              <a:t> script </a:t>
            </a:r>
            <a:r>
              <a:rPr lang="fr-FR" sz="2000" dirty="0">
                <a:sym typeface="Wingdings" panose="05000000000000000000" pitchFamily="2" charset="2"/>
              </a:rPr>
              <a:t> </a:t>
            </a:r>
            <a:r>
              <a:rPr lang="fr-FR" sz="2000" dirty="0" err="1" smtClean="0">
                <a:sym typeface="Wingdings" panose="05000000000000000000" pitchFamily="2" charset="2"/>
              </a:rPr>
              <a:t>December</a:t>
            </a:r>
            <a:r>
              <a:rPr lang="fr-FR" sz="2000" dirty="0" smtClean="0">
                <a:sym typeface="Wingdings" panose="05000000000000000000" pitchFamily="2" charset="2"/>
              </a:rPr>
              <a:t> 20th, </a:t>
            </a:r>
            <a:r>
              <a:rPr lang="fr-FR" sz="2000" dirty="0">
                <a:sym typeface="Wingdings" panose="05000000000000000000" pitchFamily="2" charset="2"/>
              </a:rPr>
              <a:t>2019</a:t>
            </a:r>
          </a:p>
          <a:p>
            <a:pPr algn="just"/>
            <a:r>
              <a:rPr lang="fr-FR" sz="2000" dirty="0" err="1" smtClean="0">
                <a:sym typeface="Wingdings" panose="05000000000000000000" pitchFamily="2" charset="2"/>
              </a:rPr>
              <a:t>Create</a:t>
            </a:r>
            <a:r>
              <a:rPr lang="fr-FR" sz="2000" dirty="0" smtClean="0">
                <a:sym typeface="Wingdings" panose="05000000000000000000" pitchFamily="2" charset="2"/>
              </a:rPr>
              <a:t> web interface  </a:t>
            </a:r>
            <a:r>
              <a:rPr lang="fr-FR" sz="2000" dirty="0" err="1" smtClean="0">
                <a:sym typeface="Wingdings" panose="05000000000000000000" pitchFamily="2" charset="2"/>
              </a:rPr>
              <a:t>December</a:t>
            </a:r>
            <a:r>
              <a:rPr lang="fr-FR" sz="2000" dirty="0" smtClean="0">
                <a:sym typeface="Wingdings" panose="05000000000000000000" pitchFamily="2" charset="2"/>
              </a:rPr>
              <a:t> 20th, </a:t>
            </a:r>
            <a:r>
              <a:rPr lang="fr-FR" sz="2000" dirty="0">
                <a:sym typeface="Wingdings" panose="05000000000000000000" pitchFamily="2" charset="2"/>
              </a:rPr>
              <a:t>2019</a:t>
            </a:r>
          </a:p>
          <a:p>
            <a:pPr algn="just"/>
            <a:r>
              <a:rPr lang="fr-FR" sz="2000" dirty="0" smtClean="0">
                <a:sym typeface="Wingdings" panose="05000000000000000000" pitchFamily="2" charset="2"/>
              </a:rPr>
              <a:t>Link the web interface and the </a:t>
            </a:r>
            <a:r>
              <a:rPr lang="fr-FR" sz="2000" dirty="0" err="1" smtClean="0">
                <a:sym typeface="Wingdings" panose="05000000000000000000" pitchFamily="2" charset="2"/>
              </a:rPr>
              <a:t>functional</a:t>
            </a:r>
            <a:r>
              <a:rPr lang="fr-FR" sz="2000" dirty="0" smtClean="0">
                <a:sym typeface="Wingdings" panose="05000000000000000000" pitchFamily="2" charset="2"/>
              </a:rPr>
              <a:t> </a:t>
            </a:r>
            <a:r>
              <a:rPr lang="fr-FR" sz="2000" dirty="0" smtClean="0">
                <a:sym typeface="Wingdings" panose="05000000000000000000" pitchFamily="2" charset="2"/>
              </a:rPr>
              <a:t>R script </a:t>
            </a:r>
            <a:r>
              <a:rPr lang="fr-FR" sz="2000" dirty="0" smtClean="0">
                <a:sym typeface="Wingdings" panose="05000000000000000000" pitchFamily="2" charset="2"/>
              </a:rPr>
              <a:t> </a:t>
            </a:r>
            <a:r>
              <a:rPr lang="fr-FR" sz="2000" dirty="0" err="1" smtClean="0">
                <a:sym typeface="Wingdings" panose="05000000000000000000" pitchFamily="2" charset="2"/>
              </a:rPr>
              <a:t>February</a:t>
            </a:r>
            <a:r>
              <a:rPr lang="fr-FR" sz="2000" dirty="0" smtClean="0">
                <a:sym typeface="Wingdings" panose="05000000000000000000" pitchFamily="2" charset="2"/>
              </a:rPr>
              <a:t> 21st, </a:t>
            </a:r>
            <a:r>
              <a:rPr lang="fr-FR" sz="2000" dirty="0">
                <a:sym typeface="Wingdings" panose="05000000000000000000" pitchFamily="2" charset="2"/>
              </a:rPr>
              <a:t>2020</a:t>
            </a:r>
          </a:p>
          <a:p>
            <a:pPr algn="just"/>
            <a:r>
              <a:rPr lang="fr-FR" sz="2000" dirty="0" err="1" smtClean="0">
                <a:sym typeface="Wingdings" panose="05000000000000000000" pitchFamily="2" charset="2"/>
              </a:rPr>
              <a:t>Implement</a:t>
            </a:r>
            <a:r>
              <a:rPr lang="fr-FR" sz="2000" dirty="0" smtClean="0">
                <a:sym typeface="Wingdings" panose="05000000000000000000" pitchFamily="2" charset="2"/>
              </a:rPr>
              <a:t> the </a:t>
            </a:r>
            <a:r>
              <a:rPr lang="fr-FR" sz="2000" dirty="0" err="1" smtClean="0">
                <a:sym typeface="Wingdings" panose="05000000000000000000" pitchFamily="2" charset="2"/>
              </a:rPr>
              <a:t>tool</a:t>
            </a:r>
            <a:r>
              <a:rPr lang="fr-FR" sz="2000" dirty="0" smtClean="0">
                <a:sym typeface="Wingdings" panose="05000000000000000000" pitchFamily="2" charset="2"/>
              </a:rPr>
              <a:t> on </a:t>
            </a:r>
            <a:r>
              <a:rPr lang="fr-FR" sz="2000" dirty="0" err="1" smtClean="0">
                <a:sym typeface="Wingdings" panose="05000000000000000000" pitchFamily="2" charset="2"/>
              </a:rPr>
              <a:t>Cellomet’s</a:t>
            </a:r>
            <a:r>
              <a:rPr lang="fr-FR" sz="2000" dirty="0" smtClean="0">
                <a:sym typeface="Wingdings" panose="05000000000000000000" pitchFamily="2" charset="2"/>
              </a:rPr>
              <a:t> server </a:t>
            </a:r>
            <a:r>
              <a:rPr lang="fr-FR" sz="2000" dirty="0"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ym typeface="Wingdings" panose="05000000000000000000" pitchFamily="2" charset="2"/>
              </a:rPr>
              <a:t>March 20th, </a:t>
            </a:r>
            <a:r>
              <a:rPr lang="fr-FR" sz="2000" dirty="0">
                <a:sym typeface="Wingdings" panose="05000000000000000000" pitchFamily="2" charset="2"/>
              </a:rPr>
              <a:t>2020</a:t>
            </a:r>
            <a:endParaRPr lang="fr-FR" sz="2000" dirty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If </a:t>
            </a:r>
            <a:r>
              <a:rPr lang="fr-FR" sz="2000" dirty="0" err="1" smtClean="0"/>
              <a:t>we</a:t>
            </a:r>
            <a:r>
              <a:rPr lang="fr-FR" sz="2000" dirty="0" smtClean="0"/>
              <a:t> have the time</a:t>
            </a:r>
          </a:p>
          <a:p>
            <a:pPr lvl="1" algn="just"/>
            <a:r>
              <a:rPr lang="fr-FR" sz="1600" dirty="0" err="1" smtClean="0"/>
              <a:t>Understand</a:t>
            </a:r>
            <a:r>
              <a:rPr lang="fr-FR" sz="1600" dirty="0" smtClean="0"/>
              <a:t> and </a:t>
            </a:r>
            <a:r>
              <a:rPr lang="fr-FR" sz="1600" dirty="0" err="1" smtClean="0"/>
              <a:t>define</a:t>
            </a:r>
            <a:r>
              <a:rPr lang="fr-FR" sz="1600" dirty="0" smtClean="0"/>
              <a:t> non-canonical </a:t>
            </a:r>
            <a:r>
              <a:rPr lang="fr-FR" sz="1600" dirty="0" err="1" smtClean="0"/>
              <a:t>pathways</a:t>
            </a:r>
            <a:endParaRPr lang="fr-FR" sz="1600" dirty="0" smtClean="0"/>
          </a:p>
          <a:p>
            <a:pPr lvl="1" algn="just"/>
            <a:r>
              <a:rPr lang="fr-FR" sz="1600" dirty="0" err="1" smtClean="0"/>
              <a:t>Add</a:t>
            </a:r>
            <a:r>
              <a:rPr lang="fr-FR" sz="1600" dirty="0" smtClean="0"/>
              <a:t> the </a:t>
            </a:r>
            <a:r>
              <a:rPr lang="fr-FR" sz="1600" dirty="0" err="1" smtClean="0"/>
              <a:t>possibility</a:t>
            </a:r>
            <a:r>
              <a:rPr lang="fr-FR" sz="1600" dirty="0" smtClean="0"/>
              <a:t> to </a:t>
            </a:r>
            <a:r>
              <a:rPr lang="fr-FR" sz="1600" dirty="0" err="1" smtClean="0"/>
              <a:t>analyze</a:t>
            </a:r>
            <a:r>
              <a:rPr lang="fr-FR" sz="1600" dirty="0" smtClean="0"/>
              <a:t> non-canonical </a:t>
            </a:r>
            <a:r>
              <a:rPr lang="fr-FR" sz="1600" dirty="0" err="1" smtClean="0"/>
              <a:t>pathways</a:t>
            </a:r>
            <a:r>
              <a:rPr lang="fr-FR" sz="1600" dirty="0" smtClean="0"/>
              <a:t> </a:t>
            </a:r>
            <a:r>
              <a:rPr lang="fr-FR" sz="1600" dirty="0" smtClean="0"/>
              <a:t>to the </a:t>
            </a:r>
            <a:r>
              <a:rPr lang="fr-FR" sz="1600" dirty="0" err="1" smtClean="0"/>
              <a:t>tool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02020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Avancement du Projet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</a:t>
            </a:r>
            <a:r>
              <a:rPr lang="fr-FR" sz="2000" dirty="0" err="1" smtClean="0"/>
              <a:t>was</a:t>
            </a:r>
            <a:r>
              <a:rPr lang="fr-FR" sz="2000" dirty="0" smtClean="0"/>
              <a:t> set up and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functional</a:t>
            </a:r>
            <a:endParaRPr lang="fr-FR" sz="2000" dirty="0"/>
          </a:p>
          <a:p>
            <a:pPr algn="just"/>
            <a:r>
              <a:rPr lang="fr-FR" sz="2000" dirty="0"/>
              <a:t>4 </a:t>
            </a:r>
            <a:r>
              <a:rPr lang="fr-FR" sz="2000" dirty="0" err="1" smtClean="0"/>
              <a:t>functional</a:t>
            </a:r>
            <a:r>
              <a:rPr lang="fr-FR" sz="2000" dirty="0" smtClean="0"/>
              <a:t> R scripts have been </a:t>
            </a:r>
            <a:r>
              <a:rPr lang="fr-FR" sz="2000" dirty="0" err="1" smtClean="0"/>
              <a:t>written</a:t>
            </a:r>
            <a:r>
              <a:rPr lang="fr-FR" sz="2000" dirty="0" smtClean="0"/>
              <a:t> and </a:t>
            </a:r>
            <a:r>
              <a:rPr lang="fr-FR" sz="2000" dirty="0" err="1" smtClean="0"/>
              <a:t>tested</a:t>
            </a:r>
            <a:endParaRPr lang="fr-FR" sz="2000" dirty="0"/>
          </a:p>
          <a:p>
            <a:pPr algn="just"/>
            <a:r>
              <a:rPr lang="fr-FR" sz="2000" dirty="0"/>
              <a:t>W</a:t>
            </a:r>
            <a:r>
              <a:rPr lang="fr-FR" sz="2000" dirty="0" smtClean="0"/>
              <a:t>eb interface </a:t>
            </a:r>
            <a:r>
              <a:rPr lang="fr-FR" sz="2000" dirty="0" err="1" smtClean="0"/>
              <a:t>creation</a:t>
            </a:r>
            <a:r>
              <a:rPr lang="fr-FR" sz="2000" dirty="0" smtClean="0"/>
              <a:t> has </a:t>
            </a:r>
            <a:r>
              <a:rPr lang="fr-FR" sz="2000" dirty="0" err="1" smtClean="0"/>
              <a:t>begun</a:t>
            </a:r>
            <a:endParaRPr lang="fr-FR" sz="2000" dirty="0"/>
          </a:p>
          <a:p>
            <a:pPr algn="just"/>
            <a:endParaRPr lang="fr-FR" sz="2000" dirty="0" smtClean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Convert</a:t>
            </a:r>
            <a:r>
              <a:rPr lang="fr-FR" sz="2000" dirty="0" smtClean="0"/>
              <a:t> the 4 </a:t>
            </a:r>
            <a:r>
              <a:rPr lang="fr-FR" sz="2000" dirty="0" smtClean="0"/>
              <a:t>R </a:t>
            </a:r>
            <a:r>
              <a:rPr lang="fr-FR" sz="2000" dirty="0" smtClean="0"/>
              <a:t>scripts in one script</a:t>
            </a:r>
            <a:endParaRPr lang="fr-FR" sz="2000" dirty="0"/>
          </a:p>
          <a:p>
            <a:pPr algn="just"/>
            <a:r>
              <a:rPr lang="fr-FR" sz="2000" dirty="0" smtClean="0"/>
              <a:t>Finish </a:t>
            </a:r>
            <a:r>
              <a:rPr lang="fr-FR" sz="2000" dirty="0" smtClean="0"/>
              <a:t>the web </a:t>
            </a:r>
            <a:r>
              <a:rPr lang="fr-FR" sz="2000" dirty="0"/>
              <a:t>interface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2102"/>
          <a:stretch/>
        </p:blipFill>
        <p:spPr>
          <a:xfrm>
            <a:off x="7599468" y="2261037"/>
            <a:ext cx="4456712" cy="394681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90436" y="2877424"/>
            <a:ext cx="304695" cy="2936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4120746" y="5259897"/>
            <a:ext cx="299307" cy="310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898389" y="3273104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813585" y="3692906"/>
            <a:ext cx="304695" cy="2936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5303564" y="4858158"/>
            <a:ext cx="299307" cy="31039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091579" y="6207853"/>
            <a:ext cx="347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Section de l’interface de Git Kraken</a:t>
            </a:r>
          </a:p>
        </p:txBody>
      </p:sp>
    </p:spTree>
    <p:extLst>
      <p:ext uri="{BB962C8B-B14F-4D97-AF65-F5344CB8AC3E}">
        <p14:creationId xmlns:p14="http://schemas.microsoft.com/office/powerpoint/2010/main" val="307035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Mise en contexte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Actuellement, il n’existe aucun outil capable d’analyser un génome et d’en ressortir les voies métaboliques non-canoniques qui peuvent être sur-exprimées ou sous-exprimées.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Les voies métaboliques non-canoniques représentent les voies métaboliques non-</a:t>
            </a:r>
            <a:r>
              <a:rPr lang="fr-FR" sz="2000" dirty="0" err="1"/>
              <a:t>standardes</a:t>
            </a:r>
            <a:r>
              <a:rPr lang="fr-FR" sz="2000" dirty="0"/>
              <a:t>, c’est-à-dire des voies métaboliques qui regroupent certains composants </a:t>
            </a:r>
            <a:r>
              <a:rPr lang="fr-FR" sz="2000" dirty="0" smtClean="0"/>
              <a:t>d’autres </a:t>
            </a:r>
            <a:r>
              <a:rPr lang="fr-FR" sz="2000" dirty="0"/>
              <a:t>voies ou sont liées </a:t>
            </a:r>
            <a:r>
              <a:rPr lang="fr-FR" sz="2000" dirty="0" smtClean="0"/>
              <a:t>entre elles via </a:t>
            </a:r>
            <a:r>
              <a:rPr lang="fr-FR" sz="2000" dirty="0"/>
              <a:t>la surproduction d’une molécule.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Par exemple, la surexpression de la voie de la glycolyse (production de pyruvate) peut être interprétée comme une augmentation de la métabolisation de l’acétyl-CoA car le cycle de Krebs utilise le pyruvate et métabolise l’acétyl-CoA.</a:t>
            </a:r>
          </a:p>
        </p:txBody>
      </p:sp>
    </p:spTree>
    <p:extLst>
      <p:ext uri="{BB962C8B-B14F-4D97-AF65-F5344CB8AC3E}">
        <p14:creationId xmlns:p14="http://schemas.microsoft.com/office/powerpoint/2010/main" val="120026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Objectif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Développer un outil d’analyses de voies métaboliques canoniques et non-canoniques. L’outil sera accessible à tous les scientifiques et ne requerra aucune connaissance d’informatique pour son utilisation.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L’outil donnera des résultats parlants et publiables dans des articles scientifique.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L’outil utilisera une analyse de type ‘Topographique’ pour les analyses de voies métaboliques canoniques.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L’outil sera mis sur une plateforme web qui sera logée sur le serveur du client, c’est-à-dire le serveur de </a:t>
            </a:r>
            <a:r>
              <a:rPr lang="fr-FR" sz="2000" dirty="0" err="1"/>
              <a:t>Cellomet</a:t>
            </a:r>
            <a:r>
              <a:rPr lang="fr-FR" sz="2000" dirty="0"/>
              <a:t>.</a:t>
            </a:r>
          </a:p>
          <a:p>
            <a:pPr algn="just"/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3843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Les outils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36683" y="2835479"/>
            <a:ext cx="4816679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GitHub</a:t>
            </a:r>
            <a:r>
              <a:rPr lang="fr-FR" sz="2000" dirty="0"/>
              <a:t>/</a:t>
            </a:r>
            <a:r>
              <a:rPr lang="fr-FR" sz="2000" dirty="0" err="1"/>
              <a:t>GitKraken</a:t>
            </a:r>
            <a:endParaRPr lang="fr-FR" sz="2000" dirty="0"/>
          </a:p>
          <a:p>
            <a:pPr lvl="1" algn="just"/>
            <a:r>
              <a:rPr lang="fr-FR" sz="1600" dirty="0"/>
              <a:t>Permet le travail de groupe pour les différents codes requis dans ce projet</a:t>
            </a:r>
          </a:p>
          <a:p>
            <a:pPr algn="just"/>
            <a:r>
              <a:rPr lang="fr-FR" sz="2000" dirty="0"/>
              <a:t>R/R studio</a:t>
            </a:r>
          </a:p>
          <a:p>
            <a:pPr lvl="1" algn="just"/>
            <a:r>
              <a:rPr lang="fr-FR" sz="1600" dirty="0"/>
              <a:t>L’outil de code principal afin de permettre l’utilisation des différents packages R requis pour ces analyses</a:t>
            </a:r>
          </a:p>
          <a:p>
            <a:pPr algn="just"/>
            <a:r>
              <a:rPr lang="fr-FR" sz="2000" dirty="0" err="1"/>
              <a:t>ROntoTools</a:t>
            </a:r>
            <a:endParaRPr lang="fr-FR" sz="2000" dirty="0"/>
          </a:p>
          <a:p>
            <a:pPr lvl="1" algn="just"/>
            <a:r>
              <a:rPr lang="fr-FR" sz="1600" dirty="0"/>
              <a:t>Un package R permettant l’analyse des voies métaboliques de manière ‘Topographique’</a:t>
            </a:r>
          </a:p>
          <a:p>
            <a:pPr algn="just"/>
            <a:r>
              <a:rPr lang="fr-FR" sz="2000" dirty="0"/>
              <a:t>DESeq2</a:t>
            </a:r>
          </a:p>
          <a:p>
            <a:pPr lvl="1" algn="just"/>
            <a:r>
              <a:rPr lang="fr-FR" sz="1600" dirty="0"/>
              <a:t>Un package R qui servira à prétraiter et filtrer les données avant leurs utilisations dans le package </a:t>
            </a:r>
            <a:r>
              <a:rPr lang="fr-FR" sz="1600" dirty="0" err="1"/>
              <a:t>ROntoTool</a:t>
            </a:r>
            <a:endParaRPr lang="fr-FR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53362" y="2835479"/>
            <a:ext cx="5600345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HTML5/Sublime </a:t>
            </a:r>
            <a:r>
              <a:rPr lang="fr-FR" sz="2000" dirty="0" err="1"/>
              <a:t>Text</a:t>
            </a:r>
            <a:endParaRPr lang="fr-FR" sz="2000" dirty="0"/>
          </a:p>
          <a:p>
            <a:pPr lvl="1" algn="just"/>
            <a:r>
              <a:rPr lang="fr-FR" sz="1600" dirty="0"/>
              <a:t>Le </a:t>
            </a:r>
            <a:r>
              <a:rPr lang="fr-FR" sz="1600" dirty="0" smtClean="0"/>
              <a:t>langage et l’éditeur </a:t>
            </a:r>
            <a:r>
              <a:rPr lang="fr-FR" sz="1600" dirty="0"/>
              <a:t>qui </a:t>
            </a:r>
            <a:r>
              <a:rPr lang="fr-FR" sz="1600" dirty="0" smtClean="0"/>
              <a:t>permettront </a:t>
            </a:r>
            <a:r>
              <a:rPr lang="fr-FR" sz="1600" dirty="0"/>
              <a:t>de coder l’interface de l’outil et de le stocker sur le serveur du client</a:t>
            </a:r>
          </a:p>
          <a:p>
            <a:pPr algn="just"/>
            <a:r>
              <a:rPr lang="fr-FR" sz="2000" dirty="0" err="1"/>
              <a:t>Odoo</a:t>
            </a:r>
            <a:endParaRPr lang="fr-FR" sz="2000" dirty="0"/>
          </a:p>
          <a:p>
            <a:pPr lvl="1" algn="just"/>
            <a:r>
              <a:rPr lang="fr-FR" sz="1600" dirty="0"/>
              <a:t>L’outil de gestion de projet, il permettra d’utiliser une méthode KANBAN.</a:t>
            </a:r>
          </a:p>
          <a:p>
            <a:pPr algn="just"/>
            <a:r>
              <a:rPr lang="fr-FR" sz="2000" dirty="0"/>
              <a:t>Google </a:t>
            </a:r>
            <a:r>
              <a:rPr lang="fr-FR" sz="2000" dirty="0" err="1"/>
              <a:t>Scholar</a:t>
            </a:r>
            <a:endParaRPr lang="fr-FR" sz="2000" dirty="0"/>
          </a:p>
          <a:p>
            <a:pPr lvl="1" algn="just"/>
            <a:r>
              <a:rPr lang="fr-FR" sz="1600" dirty="0"/>
              <a:t>Un outil de recherche permettant de filtrer les résultats afin d’obtenir des articles scientifiques. </a:t>
            </a:r>
            <a:r>
              <a:rPr lang="fr-FR" sz="1600" dirty="0" smtClean="0"/>
              <a:t>Il permettra </a:t>
            </a:r>
            <a:r>
              <a:rPr lang="fr-FR" sz="1600" dirty="0"/>
              <a:t>à l’équipe d’effectuer les recherches sur les voies non-canoniques.</a:t>
            </a:r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6447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Deadlines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Comprendre l’outil </a:t>
            </a:r>
            <a:r>
              <a:rPr lang="fr-FR" sz="2000" dirty="0" err="1"/>
              <a:t>ROntoTools</a:t>
            </a:r>
            <a:r>
              <a:rPr lang="fr-FR" sz="2000" dirty="0"/>
              <a:t> </a:t>
            </a:r>
            <a:r>
              <a:rPr lang="fr-FR" sz="2000" dirty="0">
                <a:sym typeface="Wingdings" panose="05000000000000000000" pitchFamily="2" charset="2"/>
              </a:rPr>
              <a:t> 22 novembre 2019</a:t>
            </a:r>
          </a:p>
          <a:p>
            <a:pPr algn="just"/>
            <a:r>
              <a:rPr lang="fr-FR" sz="2000" dirty="0">
                <a:sym typeface="Wingdings" panose="05000000000000000000" pitchFamily="2" charset="2"/>
              </a:rPr>
              <a:t>Écrire le script fonctionnel de l’outil  20 Décembre 2019</a:t>
            </a:r>
          </a:p>
          <a:p>
            <a:pPr algn="just"/>
            <a:r>
              <a:rPr lang="fr-FR" sz="2000" dirty="0">
                <a:sym typeface="Wingdings" panose="05000000000000000000" pitchFamily="2" charset="2"/>
              </a:rPr>
              <a:t>Créer l’interface web  20 Décembre 2019</a:t>
            </a:r>
          </a:p>
          <a:p>
            <a:pPr algn="just"/>
            <a:r>
              <a:rPr lang="fr-FR" sz="2000" dirty="0">
                <a:sym typeface="Wingdings" panose="05000000000000000000" pitchFamily="2" charset="2"/>
              </a:rPr>
              <a:t>Faire le lien entre l’interface web et le script fonctionnel  21 Février 2020</a:t>
            </a:r>
          </a:p>
          <a:p>
            <a:pPr algn="just"/>
            <a:r>
              <a:rPr lang="fr-FR" sz="2000" dirty="0">
                <a:sym typeface="Wingdings" panose="05000000000000000000" pitchFamily="2" charset="2"/>
              </a:rPr>
              <a:t>Implémentation de l’outil sur le serveur </a:t>
            </a:r>
            <a:r>
              <a:rPr lang="fr-FR" sz="2000" dirty="0" err="1">
                <a:sym typeface="Wingdings" panose="05000000000000000000" pitchFamily="2" charset="2"/>
              </a:rPr>
              <a:t>Cellomet</a:t>
            </a:r>
            <a:r>
              <a:rPr lang="fr-FR" sz="2000" dirty="0">
                <a:sym typeface="Wingdings" panose="05000000000000000000" pitchFamily="2" charset="2"/>
              </a:rPr>
              <a:t>  20 Mars 2020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Les éléments à faire si le temps le permet :</a:t>
            </a:r>
          </a:p>
          <a:p>
            <a:pPr lvl="1" algn="just"/>
            <a:r>
              <a:rPr lang="fr-FR" sz="1600" dirty="0"/>
              <a:t>Comprendre et définir les voies non-canoniques</a:t>
            </a:r>
          </a:p>
          <a:p>
            <a:pPr lvl="1" algn="just"/>
            <a:r>
              <a:rPr lang="fr-FR" sz="1600" dirty="0"/>
              <a:t>Ajouter la possibilité d’analyser les voies non-canoniques dans l’outil</a:t>
            </a:r>
          </a:p>
        </p:txBody>
      </p:sp>
    </p:spTree>
    <p:extLst>
      <p:ext uri="{BB962C8B-B14F-4D97-AF65-F5344CB8AC3E}">
        <p14:creationId xmlns:p14="http://schemas.microsoft.com/office/powerpoint/2010/main" val="176126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Avancement du Projet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mis en place et fonctionnel</a:t>
            </a:r>
          </a:p>
          <a:p>
            <a:pPr algn="just"/>
            <a:r>
              <a:rPr lang="fr-FR" sz="2000" dirty="0"/>
              <a:t>4 scripts R fonctionnels ont été écrits et testés</a:t>
            </a:r>
          </a:p>
          <a:p>
            <a:pPr algn="just"/>
            <a:r>
              <a:rPr lang="fr-FR" sz="2000" dirty="0"/>
              <a:t>L’interface web a été débutée</a:t>
            </a:r>
          </a:p>
          <a:p>
            <a:pPr algn="just"/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Convertir les 4 scripts R en un seul script et tester</a:t>
            </a:r>
          </a:p>
          <a:p>
            <a:pPr algn="just"/>
            <a:r>
              <a:rPr lang="fr-FR" sz="2000" dirty="0"/>
              <a:t>Finir l’interface web</a:t>
            </a:r>
            <a:endParaRPr lang="fr-FR" sz="16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2102"/>
          <a:stretch/>
        </p:blipFill>
        <p:spPr>
          <a:xfrm>
            <a:off x="7599468" y="2261037"/>
            <a:ext cx="4456712" cy="3946816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42432" y="2877424"/>
            <a:ext cx="304695" cy="2936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3667740" y="5259897"/>
            <a:ext cx="299307" cy="31039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6390389" y="3273104"/>
            <a:ext cx="304695" cy="2936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4670585" y="3692906"/>
            <a:ext cx="304695" cy="2936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6838778" y="4875402"/>
            <a:ext cx="299307" cy="31039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091579" y="6207853"/>
            <a:ext cx="347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Section de l’interface de Git Kraken</a:t>
            </a:r>
          </a:p>
        </p:txBody>
      </p:sp>
    </p:spTree>
    <p:extLst>
      <p:ext uri="{BB962C8B-B14F-4D97-AF65-F5344CB8AC3E}">
        <p14:creationId xmlns:p14="http://schemas.microsoft.com/office/powerpoint/2010/main" val="143625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Nowadays</a:t>
            </a:r>
            <a:r>
              <a:rPr lang="fr-FR" sz="2000" dirty="0" smtClean="0"/>
              <a:t>, </a:t>
            </a:r>
            <a:r>
              <a:rPr lang="fr-FR" sz="2000" dirty="0" err="1" smtClean="0"/>
              <a:t>there</a:t>
            </a:r>
            <a:r>
              <a:rPr lang="fr-FR" sz="2000" dirty="0" smtClean="0"/>
              <a:t> </a:t>
            </a:r>
            <a:r>
              <a:rPr lang="fr-FR" sz="2000" dirty="0" smtClean="0"/>
              <a:t>are</a:t>
            </a:r>
            <a:r>
              <a:rPr lang="fr-FR" sz="2000" dirty="0" smtClean="0"/>
              <a:t> </a:t>
            </a:r>
            <a:r>
              <a:rPr lang="fr-FR" sz="2000" dirty="0" smtClean="0"/>
              <a:t>no </a:t>
            </a:r>
            <a:r>
              <a:rPr lang="fr-FR" sz="2000" dirty="0" err="1" smtClean="0"/>
              <a:t>tools</a:t>
            </a:r>
            <a:r>
              <a:rPr lang="fr-FR" sz="2000" dirty="0" smtClean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analyze</a:t>
            </a:r>
            <a:r>
              <a:rPr lang="fr-FR" sz="2000" dirty="0" smtClean="0"/>
              <a:t> a </a:t>
            </a:r>
            <a:r>
              <a:rPr lang="fr-FR" sz="2000" dirty="0" err="1" smtClean="0"/>
              <a:t>genome</a:t>
            </a:r>
            <a:r>
              <a:rPr lang="fr-FR" sz="2000" dirty="0" smtClean="0"/>
              <a:t> to </a:t>
            </a:r>
            <a:r>
              <a:rPr lang="fr-FR" sz="2000" dirty="0" err="1" smtClean="0"/>
              <a:t>find</a:t>
            </a:r>
            <a:r>
              <a:rPr lang="fr-FR" sz="2000" dirty="0" smtClean="0"/>
              <a:t> </a:t>
            </a:r>
            <a:r>
              <a:rPr lang="fr-FR" sz="2000" dirty="0" smtClean="0"/>
              <a:t>non-canonical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  <a:r>
              <a:rPr lang="fr-FR" sz="2000" dirty="0" smtClean="0"/>
              <a:t>are</a:t>
            </a:r>
            <a:r>
              <a:rPr lang="fr-FR" sz="2000" dirty="0" smtClean="0"/>
              <a:t> </a:t>
            </a:r>
            <a:r>
              <a:rPr lang="fr-FR" sz="2000" dirty="0" smtClean="0"/>
              <a:t>over or </a:t>
            </a:r>
            <a:r>
              <a:rPr lang="fr-FR" sz="2000" dirty="0" err="1" smtClean="0"/>
              <a:t>under-regulated</a:t>
            </a:r>
            <a:r>
              <a:rPr lang="fr-FR" sz="2000" dirty="0" smtClean="0"/>
              <a:t>.</a:t>
            </a:r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smtClean="0"/>
              <a:t>Non-canonical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 </a:t>
            </a:r>
            <a:r>
              <a:rPr lang="fr-FR" sz="2000" dirty="0" err="1" smtClean="0"/>
              <a:t>represent</a:t>
            </a:r>
            <a:r>
              <a:rPr lang="fr-FR" sz="2000" dirty="0" smtClean="0"/>
              <a:t> non-standard </a:t>
            </a:r>
            <a:r>
              <a:rPr lang="fr-FR" sz="2000" dirty="0" err="1" smtClean="0"/>
              <a:t>metabolic</a:t>
            </a:r>
            <a:r>
              <a:rPr lang="fr-FR" sz="2000" dirty="0" smtClean="0"/>
              <a:t>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, </a:t>
            </a:r>
            <a:r>
              <a:rPr lang="fr-FR" sz="2000" dirty="0" err="1" smtClean="0"/>
              <a:t>which</a:t>
            </a:r>
            <a:r>
              <a:rPr lang="fr-FR" sz="2000" dirty="0" smtClean="0"/>
              <a:t> </a:t>
            </a:r>
            <a:r>
              <a:rPr lang="fr-FR" sz="2000" dirty="0" err="1" smtClean="0"/>
              <a:t>represents</a:t>
            </a:r>
            <a:r>
              <a:rPr lang="fr-FR" sz="2000" dirty="0" smtClean="0"/>
              <a:t> </a:t>
            </a:r>
            <a:r>
              <a:rPr lang="fr-FR" sz="2000" dirty="0" err="1" smtClean="0"/>
              <a:t>metabolic</a:t>
            </a:r>
            <a:r>
              <a:rPr lang="fr-FR" sz="2000" dirty="0" smtClean="0"/>
              <a:t>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  <a:r>
              <a:rPr lang="fr-FR" sz="2000" dirty="0" smtClean="0"/>
              <a:t>use components </a:t>
            </a:r>
            <a:r>
              <a:rPr lang="fr-FR" sz="2000" dirty="0" err="1" smtClean="0"/>
              <a:t>from</a:t>
            </a:r>
            <a:r>
              <a:rPr lang="fr-FR" sz="2000" dirty="0" smtClean="0"/>
              <a:t> </a:t>
            </a:r>
            <a:r>
              <a:rPr lang="fr-FR" sz="2000" dirty="0" err="1" smtClean="0"/>
              <a:t>other</a:t>
            </a:r>
            <a:r>
              <a:rPr lang="fr-FR" sz="2000" dirty="0" smtClean="0"/>
              <a:t>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 or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 </a:t>
            </a:r>
            <a:r>
              <a:rPr lang="fr-FR" sz="2000" dirty="0" err="1" smtClean="0"/>
              <a:t>that</a:t>
            </a:r>
            <a:r>
              <a:rPr lang="fr-FR" sz="2000" dirty="0" smtClean="0"/>
              <a:t> are </a:t>
            </a:r>
            <a:r>
              <a:rPr lang="fr-FR" sz="2000" dirty="0" err="1" smtClean="0"/>
              <a:t>linked</a:t>
            </a:r>
            <a:r>
              <a:rPr lang="fr-FR" sz="2000" dirty="0" smtClean="0"/>
              <a:t> 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 smtClean="0"/>
              <a:t>other</a:t>
            </a:r>
            <a:r>
              <a:rPr lang="fr-FR" sz="2000" dirty="0" smtClean="0"/>
              <a:t>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 </a:t>
            </a:r>
            <a:r>
              <a:rPr lang="fr-FR" sz="2000" dirty="0" err="1" smtClean="0"/>
              <a:t>through</a:t>
            </a:r>
            <a:r>
              <a:rPr lang="fr-FR" sz="2000" dirty="0" smtClean="0"/>
              <a:t> an over-production of a </a:t>
            </a:r>
            <a:r>
              <a:rPr lang="fr-FR" sz="2000" dirty="0" err="1" smtClean="0"/>
              <a:t>molecule</a:t>
            </a:r>
            <a:r>
              <a:rPr lang="fr-FR" sz="2000" dirty="0" smtClean="0"/>
              <a:t>.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For </a:t>
            </a:r>
            <a:r>
              <a:rPr lang="fr-FR" sz="2000" dirty="0" err="1" smtClean="0"/>
              <a:t>example</a:t>
            </a:r>
            <a:r>
              <a:rPr lang="fr-FR" sz="2000" dirty="0" smtClean="0"/>
              <a:t>, the </a:t>
            </a:r>
            <a:r>
              <a:rPr lang="fr-FR" sz="2000" dirty="0" err="1" smtClean="0"/>
              <a:t>overexpression</a:t>
            </a:r>
            <a:r>
              <a:rPr lang="fr-FR" sz="2000" dirty="0" smtClean="0"/>
              <a:t> of the </a:t>
            </a:r>
            <a:r>
              <a:rPr lang="fr-FR" sz="2000" dirty="0" err="1" smtClean="0"/>
              <a:t>glycolysis</a:t>
            </a:r>
            <a:r>
              <a:rPr lang="fr-FR" sz="2000" dirty="0" smtClean="0"/>
              <a:t> </a:t>
            </a:r>
            <a:r>
              <a:rPr lang="fr-FR" sz="2000" dirty="0" err="1" smtClean="0"/>
              <a:t>pathway</a:t>
            </a:r>
            <a:r>
              <a:rPr lang="fr-FR" sz="2000" dirty="0" smtClean="0"/>
              <a:t> (production of pyruvate)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interpreted</a:t>
            </a:r>
            <a:r>
              <a:rPr lang="fr-FR" sz="2000" dirty="0" smtClean="0"/>
              <a:t> as an augmentation of </a:t>
            </a:r>
            <a:r>
              <a:rPr lang="fr-FR" sz="2000" dirty="0" err="1" smtClean="0"/>
              <a:t>acetyl-CoA</a:t>
            </a:r>
            <a:r>
              <a:rPr lang="fr-FR" sz="2000" dirty="0" smtClean="0"/>
              <a:t> </a:t>
            </a:r>
            <a:r>
              <a:rPr lang="fr-FR" sz="2000" dirty="0" err="1" smtClean="0"/>
              <a:t>metabolisation</a:t>
            </a:r>
            <a:r>
              <a:rPr lang="fr-FR" sz="2000" dirty="0" smtClean="0"/>
              <a:t> </a:t>
            </a:r>
            <a:r>
              <a:rPr lang="fr-FR" sz="2000" dirty="0" smtClean="0"/>
              <a:t>as the Krebs </a:t>
            </a:r>
            <a:r>
              <a:rPr lang="fr-FR" sz="2000" dirty="0" smtClean="0"/>
              <a:t>cycle uses pyruvate and </a:t>
            </a:r>
            <a:r>
              <a:rPr lang="fr-FR" sz="2000" dirty="0" err="1" smtClean="0"/>
              <a:t>creates</a:t>
            </a:r>
            <a:r>
              <a:rPr lang="fr-FR" sz="2000" dirty="0" smtClean="0"/>
              <a:t> </a:t>
            </a:r>
            <a:r>
              <a:rPr lang="fr-FR" sz="2000" dirty="0" err="1" smtClean="0"/>
              <a:t>acectyl-CoA</a:t>
            </a:r>
            <a:r>
              <a:rPr lang="fr-F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951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Goal</a:t>
            </a:r>
            <a:endParaRPr lang="fr-FR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7403977" cy="38421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 smtClean="0"/>
              <a:t>Develop</a:t>
            </a:r>
            <a:r>
              <a:rPr lang="fr-FR" sz="2000" dirty="0" smtClean="0"/>
              <a:t> an </a:t>
            </a:r>
            <a:r>
              <a:rPr lang="fr-FR" sz="2000" dirty="0" err="1" smtClean="0"/>
              <a:t>analysis</a:t>
            </a:r>
            <a:r>
              <a:rPr lang="fr-FR" sz="2000" dirty="0" smtClean="0"/>
              <a:t> </a:t>
            </a:r>
            <a:r>
              <a:rPr lang="fr-FR" sz="2000" dirty="0" err="1" smtClean="0"/>
              <a:t>tool</a:t>
            </a:r>
            <a:r>
              <a:rPr lang="fr-FR" sz="2000" dirty="0" smtClean="0"/>
              <a:t> for canonical and non-canonical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. This </a:t>
            </a:r>
            <a:r>
              <a:rPr lang="fr-FR" sz="2000" dirty="0" err="1" smtClean="0"/>
              <a:t>tool</a:t>
            </a:r>
            <a:r>
              <a:rPr lang="fr-FR" sz="2000" dirty="0" smtClean="0"/>
              <a:t>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available</a:t>
            </a:r>
            <a:r>
              <a:rPr lang="fr-FR" sz="2000" dirty="0" smtClean="0"/>
              <a:t> for all </a:t>
            </a:r>
            <a:r>
              <a:rPr lang="fr-FR" sz="2000" dirty="0" err="1" smtClean="0"/>
              <a:t>researchers</a:t>
            </a:r>
            <a:r>
              <a:rPr lang="fr-FR" sz="2000" dirty="0" smtClean="0"/>
              <a:t> and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usable </a:t>
            </a:r>
            <a:r>
              <a:rPr lang="fr-FR" sz="2000" dirty="0" err="1" smtClean="0"/>
              <a:t>without</a:t>
            </a:r>
            <a:r>
              <a:rPr lang="fr-FR" sz="2000" dirty="0" smtClean="0"/>
              <a:t> </a:t>
            </a:r>
            <a:r>
              <a:rPr lang="fr-FR" sz="2000" dirty="0" err="1" smtClean="0"/>
              <a:t>any</a:t>
            </a:r>
            <a:r>
              <a:rPr lang="fr-FR" sz="2000" dirty="0" smtClean="0"/>
              <a:t> </a:t>
            </a:r>
            <a:r>
              <a:rPr lang="fr-FR" sz="2000" dirty="0" err="1" smtClean="0"/>
              <a:t>knowledge</a:t>
            </a:r>
            <a:r>
              <a:rPr lang="fr-FR" sz="2000" dirty="0" smtClean="0"/>
              <a:t> in computer science.</a:t>
            </a:r>
            <a:endParaRPr lang="fr-FR" sz="2000" dirty="0" smtClean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smtClean="0"/>
              <a:t>The </a:t>
            </a:r>
            <a:r>
              <a:rPr lang="fr-FR" sz="2000" dirty="0" err="1" smtClean="0"/>
              <a:t>tool</a:t>
            </a:r>
            <a:r>
              <a:rPr lang="fr-FR" sz="2000" dirty="0" smtClean="0"/>
              <a:t>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produce</a:t>
            </a:r>
            <a:r>
              <a:rPr lang="fr-FR" sz="2000" dirty="0" smtClean="0"/>
              <a:t> </a:t>
            </a:r>
            <a:r>
              <a:rPr lang="fr-FR" sz="2000" dirty="0" err="1" smtClean="0"/>
              <a:t>results</a:t>
            </a:r>
            <a:r>
              <a:rPr lang="fr-FR" sz="2000" dirty="0" smtClean="0"/>
              <a:t> and graphs </a:t>
            </a:r>
            <a:r>
              <a:rPr lang="fr-FR" sz="2000" dirty="0" err="1" smtClean="0"/>
              <a:t>that</a:t>
            </a:r>
            <a:r>
              <a:rPr lang="fr-FR" sz="2000" dirty="0" smtClean="0"/>
              <a:t> </a:t>
            </a:r>
            <a:r>
              <a:rPr lang="fr-FR" sz="2000" dirty="0" err="1" smtClean="0"/>
              <a:t>can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used</a:t>
            </a:r>
            <a:r>
              <a:rPr lang="fr-FR" sz="2000" dirty="0" smtClean="0"/>
              <a:t> in </a:t>
            </a:r>
            <a:r>
              <a:rPr lang="fr-FR" sz="2000" dirty="0" err="1" smtClean="0"/>
              <a:t>scientific</a:t>
            </a:r>
            <a:r>
              <a:rPr lang="fr-FR" sz="2000" dirty="0" smtClean="0"/>
              <a:t> publications.</a:t>
            </a:r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smtClean="0"/>
              <a:t>The </a:t>
            </a:r>
            <a:r>
              <a:rPr lang="fr-FR" sz="2000" dirty="0" err="1" smtClean="0"/>
              <a:t>tool</a:t>
            </a:r>
            <a:r>
              <a:rPr lang="fr-FR" sz="2000" dirty="0" smtClean="0"/>
              <a:t> </a:t>
            </a:r>
            <a:r>
              <a:rPr lang="fr-FR" sz="2000" dirty="0" err="1" smtClean="0"/>
              <a:t>will</a:t>
            </a:r>
            <a:r>
              <a:rPr lang="fr-FR" sz="2000" dirty="0" smtClean="0"/>
              <a:t> use a ‘</a:t>
            </a:r>
            <a:r>
              <a:rPr lang="fr-FR" sz="2000" dirty="0" err="1" smtClean="0"/>
              <a:t>Topography</a:t>
            </a:r>
            <a:r>
              <a:rPr lang="fr-FR" sz="2000" dirty="0" smtClean="0"/>
              <a:t>-base’ </a:t>
            </a:r>
            <a:r>
              <a:rPr lang="fr-FR" sz="2000" dirty="0" smtClean="0"/>
              <a:t>type of </a:t>
            </a:r>
            <a:r>
              <a:rPr lang="fr-FR" sz="2000" dirty="0"/>
              <a:t> </a:t>
            </a:r>
            <a:r>
              <a:rPr lang="fr-FR" sz="2000" dirty="0" err="1" smtClean="0"/>
              <a:t>analysis</a:t>
            </a:r>
            <a:r>
              <a:rPr lang="fr-FR" sz="2000" dirty="0" smtClean="0"/>
              <a:t> </a:t>
            </a:r>
            <a:r>
              <a:rPr lang="fr-FR" sz="2000" dirty="0"/>
              <a:t>for </a:t>
            </a:r>
            <a:r>
              <a:rPr lang="fr-FR" sz="2000" dirty="0" smtClean="0"/>
              <a:t>canonical </a:t>
            </a:r>
            <a:r>
              <a:rPr lang="fr-FR" sz="2000" dirty="0" err="1" smtClean="0"/>
              <a:t>pathways</a:t>
            </a:r>
            <a:r>
              <a:rPr lang="fr-FR" sz="2000" dirty="0" smtClean="0"/>
              <a:t>.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The </a:t>
            </a:r>
            <a:r>
              <a:rPr lang="fr-FR" sz="2000" dirty="0" err="1" smtClean="0"/>
              <a:t>tool</a:t>
            </a:r>
            <a:r>
              <a:rPr lang="fr-FR" sz="2000" dirty="0" smtClean="0"/>
              <a:t> </a:t>
            </a:r>
            <a:r>
              <a:rPr lang="fr-FR" sz="2000" dirty="0" err="1" smtClean="0"/>
              <a:t>will</a:t>
            </a:r>
            <a:r>
              <a:rPr lang="fr-FR" sz="2000" dirty="0" smtClean="0"/>
              <a:t> </a:t>
            </a:r>
            <a:r>
              <a:rPr lang="fr-FR" sz="2000" dirty="0" err="1" smtClean="0"/>
              <a:t>be</a:t>
            </a:r>
            <a:r>
              <a:rPr lang="fr-FR" sz="2000" dirty="0" smtClean="0"/>
              <a:t> </a:t>
            </a:r>
            <a:r>
              <a:rPr lang="fr-FR" sz="2000" dirty="0" err="1" smtClean="0"/>
              <a:t>uploaded</a:t>
            </a:r>
            <a:r>
              <a:rPr lang="fr-FR" sz="2000" dirty="0" smtClean="0"/>
              <a:t> on the </a:t>
            </a:r>
            <a:r>
              <a:rPr lang="fr-FR" sz="2000" dirty="0" err="1" smtClean="0"/>
              <a:t>client’s</a:t>
            </a:r>
            <a:r>
              <a:rPr lang="fr-FR" sz="2000" dirty="0" smtClean="0"/>
              <a:t> server (</a:t>
            </a:r>
            <a:r>
              <a:rPr lang="fr-FR" sz="2000" dirty="0" err="1" smtClean="0"/>
              <a:t>Cellomet</a:t>
            </a:r>
            <a:r>
              <a:rPr lang="fr-FR" sz="2000" dirty="0" smtClean="0"/>
              <a:t>).</a:t>
            </a: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480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Tools</a:t>
            </a:r>
            <a:endParaRPr lang="fr-F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36683" y="2835479"/>
            <a:ext cx="4816679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GitHub</a:t>
            </a:r>
            <a:r>
              <a:rPr lang="fr-FR" sz="2000" dirty="0"/>
              <a:t>/</a:t>
            </a:r>
            <a:r>
              <a:rPr lang="fr-FR" sz="2000" dirty="0" err="1"/>
              <a:t>GitKraken</a:t>
            </a:r>
            <a:endParaRPr lang="fr-FR" sz="2000" dirty="0"/>
          </a:p>
          <a:p>
            <a:pPr lvl="1" algn="just"/>
            <a:r>
              <a:rPr lang="fr-FR" sz="1600" dirty="0" err="1" smtClean="0"/>
              <a:t>Allows</a:t>
            </a:r>
            <a:r>
              <a:rPr lang="fr-FR" sz="1600" dirty="0" smtClean="0"/>
              <a:t> the team to </a:t>
            </a:r>
            <a:r>
              <a:rPr lang="fr-FR" sz="1600" dirty="0" err="1" smtClean="0"/>
              <a:t>work</a:t>
            </a:r>
            <a:r>
              <a:rPr lang="fr-FR" sz="1600" dirty="0" smtClean="0"/>
              <a:t> </a:t>
            </a:r>
            <a:r>
              <a:rPr lang="fr-FR" sz="1600" dirty="0" smtClean="0"/>
              <a:t>as</a:t>
            </a:r>
            <a:r>
              <a:rPr lang="fr-FR" sz="1600" dirty="0" smtClean="0"/>
              <a:t> </a:t>
            </a:r>
            <a:r>
              <a:rPr lang="fr-FR" sz="1600" dirty="0" smtClean="0"/>
              <a:t>group for </a:t>
            </a:r>
            <a:r>
              <a:rPr lang="fr-FR" sz="1600" dirty="0" err="1" smtClean="0"/>
              <a:t>different</a:t>
            </a:r>
            <a:r>
              <a:rPr lang="fr-FR" sz="1600" dirty="0" smtClean="0"/>
              <a:t> scripts in the </a:t>
            </a:r>
            <a:r>
              <a:rPr lang="fr-FR" sz="1600" dirty="0" err="1" smtClean="0"/>
              <a:t>project</a:t>
            </a:r>
            <a:endParaRPr lang="fr-FR" sz="1600" dirty="0" smtClean="0"/>
          </a:p>
          <a:p>
            <a:pPr algn="just"/>
            <a:r>
              <a:rPr lang="fr-FR" sz="2000" dirty="0" smtClean="0"/>
              <a:t>R/R </a:t>
            </a:r>
            <a:r>
              <a:rPr lang="fr-FR" sz="2000" dirty="0"/>
              <a:t>studio</a:t>
            </a:r>
          </a:p>
          <a:p>
            <a:pPr lvl="1" algn="just"/>
            <a:r>
              <a:rPr lang="fr-FR" sz="1600" dirty="0" err="1" smtClean="0"/>
              <a:t>It’s</a:t>
            </a:r>
            <a:r>
              <a:rPr lang="fr-FR" sz="1600" dirty="0" smtClean="0"/>
              <a:t> the main </a:t>
            </a:r>
            <a:r>
              <a:rPr lang="fr-FR" sz="1600" dirty="0" err="1" smtClean="0"/>
              <a:t>tool</a:t>
            </a:r>
            <a:r>
              <a:rPr lang="fr-FR" sz="1600" dirty="0"/>
              <a:t> </a:t>
            </a:r>
            <a:r>
              <a:rPr lang="fr-FR" sz="1600" dirty="0" smtClean="0"/>
              <a:t>for the </a:t>
            </a:r>
            <a:r>
              <a:rPr lang="fr-FR" sz="1600" dirty="0" err="1" smtClean="0"/>
              <a:t>project</a:t>
            </a:r>
            <a:r>
              <a:rPr lang="fr-FR" sz="1600" dirty="0" smtClean="0"/>
              <a:t>. </a:t>
            </a:r>
            <a:r>
              <a:rPr lang="fr-FR" sz="1600" dirty="0" err="1" smtClean="0"/>
              <a:t>Allows</a:t>
            </a:r>
            <a:r>
              <a:rPr lang="fr-FR" sz="1600" dirty="0" smtClean="0"/>
              <a:t> us to </a:t>
            </a:r>
            <a:r>
              <a:rPr lang="fr-FR" sz="1600" dirty="0" smtClean="0"/>
              <a:t>use </a:t>
            </a:r>
            <a:r>
              <a:rPr lang="fr-FR" sz="1600" dirty="0" err="1" smtClean="0"/>
              <a:t>different</a:t>
            </a:r>
            <a:r>
              <a:rPr lang="fr-FR" sz="1600" dirty="0" smtClean="0"/>
              <a:t> R packages for </a:t>
            </a:r>
            <a:r>
              <a:rPr lang="fr-FR" sz="1600" dirty="0" err="1" smtClean="0"/>
              <a:t>specific</a:t>
            </a:r>
            <a:r>
              <a:rPr lang="fr-FR" sz="1600" dirty="0" smtClean="0"/>
              <a:t> </a:t>
            </a:r>
            <a:r>
              <a:rPr lang="fr-FR" sz="1600" dirty="0" err="1" smtClean="0"/>
              <a:t>analysis</a:t>
            </a:r>
            <a:r>
              <a:rPr lang="fr-FR" sz="1600" dirty="0" smtClean="0"/>
              <a:t>.</a:t>
            </a:r>
          </a:p>
          <a:p>
            <a:pPr algn="just"/>
            <a:r>
              <a:rPr lang="fr-FR" sz="2000" dirty="0" err="1" smtClean="0"/>
              <a:t>ROntoTools</a:t>
            </a:r>
            <a:endParaRPr lang="fr-FR" sz="2000" dirty="0"/>
          </a:p>
          <a:p>
            <a:pPr lvl="1" algn="just"/>
            <a:r>
              <a:rPr lang="fr-FR" sz="1600" dirty="0" err="1" smtClean="0"/>
              <a:t>It’s</a:t>
            </a:r>
            <a:r>
              <a:rPr lang="fr-FR" sz="1600" dirty="0" smtClean="0"/>
              <a:t> </a:t>
            </a:r>
            <a:r>
              <a:rPr lang="fr-FR" sz="1600" dirty="0" smtClean="0"/>
              <a:t>an </a:t>
            </a:r>
            <a:r>
              <a:rPr lang="fr-FR" sz="1600" dirty="0" smtClean="0"/>
              <a:t>R package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analyzes</a:t>
            </a:r>
            <a:r>
              <a:rPr lang="fr-FR" sz="1600" dirty="0" smtClean="0"/>
              <a:t> </a:t>
            </a:r>
            <a:r>
              <a:rPr lang="fr-FR" sz="1600" dirty="0" err="1" smtClean="0"/>
              <a:t>metabolic</a:t>
            </a:r>
            <a:r>
              <a:rPr lang="fr-FR" sz="1600" dirty="0" smtClean="0"/>
              <a:t> </a:t>
            </a:r>
            <a:r>
              <a:rPr lang="fr-FR" sz="1600" dirty="0" err="1" smtClean="0"/>
              <a:t>pathways</a:t>
            </a:r>
            <a:r>
              <a:rPr lang="fr-FR" sz="1600" dirty="0" smtClean="0"/>
              <a:t> </a:t>
            </a:r>
            <a:r>
              <a:rPr lang="fr-FR" sz="1600" dirty="0" smtClean="0"/>
              <a:t>via a ‘</a:t>
            </a:r>
            <a:r>
              <a:rPr lang="fr-FR" sz="1600" dirty="0" err="1" smtClean="0"/>
              <a:t>Topography</a:t>
            </a:r>
            <a:r>
              <a:rPr lang="fr-FR" sz="1600" dirty="0" err="1" smtClean="0"/>
              <a:t>-</a:t>
            </a:r>
            <a:r>
              <a:rPr lang="fr-FR" sz="1600" dirty="0" err="1" smtClean="0"/>
              <a:t>based</a:t>
            </a:r>
            <a:r>
              <a:rPr lang="fr-FR" sz="1600" dirty="0" smtClean="0"/>
              <a:t>’.</a:t>
            </a:r>
            <a:endParaRPr lang="fr-FR" sz="1600" dirty="0" smtClean="0"/>
          </a:p>
          <a:p>
            <a:pPr algn="just"/>
            <a:r>
              <a:rPr lang="fr-FR" sz="2000" dirty="0" smtClean="0"/>
              <a:t>DESeq2</a:t>
            </a:r>
            <a:endParaRPr lang="fr-FR" sz="2000" dirty="0"/>
          </a:p>
          <a:p>
            <a:pPr lvl="1" algn="just"/>
            <a:r>
              <a:rPr lang="fr-FR" sz="1600" dirty="0" err="1" smtClean="0"/>
              <a:t>It’s</a:t>
            </a:r>
            <a:r>
              <a:rPr lang="fr-FR" sz="1600" dirty="0" smtClean="0"/>
              <a:t> </a:t>
            </a:r>
            <a:r>
              <a:rPr lang="fr-FR" sz="1600" dirty="0" smtClean="0"/>
              <a:t>an </a:t>
            </a:r>
            <a:r>
              <a:rPr lang="fr-FR" sz="1600" dirty="0" smtClean="0"/>
              <a:t>R package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will</a:t>
            </a:r>
            <a:r>
              <a:rPr lang="fr-FR" sz="1600" dirty="0"/>
              <a:t> </a:t>
            </a:r>
            <a:r>
              <a:rPr lang="fr-FR" sz="1600" dirty="0" err="1" smtClean="0"/>
              <a:t>filter</a:t>
            </a:r>
            <a:r>
              <a:rPr lang="fr-FR" sz="1600" dirty="0" smtClean="0"/>
              <a:t> and </a:t>
            </a:r>
            <a:r>
              <a:rPr lang="fr-FR" sz="1600" dirty="0" err="1" smtClean="0"/>
              <a:t>pre-process</a:t>
            </a:r>
            <a:r>
              <a:rPr lang="fr-FR" sz="1600" dirty="0" smtClean="0"/>
              <a:t> </a:t>
            </a:r>
            <a:r>
              <a:rPr lang="fr-FR" sz="1600" dirty="0" smtClean="0"/>
              <a:t>data </a:t>
            </a:r>
            <a:r>
              <a:rPr lang="fr-FR" sz="1600" dirty="0" err="1" smtClean="0"/>
              <a:t>before</a:t>
            </a:r>
            <a:r>
              <a:rPr lang="fr-FR" sz="1600" dirty="0" smtClean="0"/>
              <a:t> </a:t>
            </a:r>
            <a:r>
              <a:rPr lang="fr-FR" sz="1600" dirty="0" err="1" smtClean="0"/>
              <a:t>it</a:t>
            </a:r>
            <a:r>
              <a:rPr lang="fr-FR" sz="1600" dirty="0" smtClean="0"/>
              <a:t>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used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the </a:t>
            </a:r>
            <a:r>
              <a:rPr lang="fr-FR" sz="1600" dirty="0" err="1" smtClean="0"/>
              <a:t>ROntoTools</a:t>
            </a:r>
            <a:r>
              <a:rPr lang="fr-FR" sz="1600" dirty="0" smtClean="0"/>
              <a:t> </a:t>
            </a:r>
            <a:r>
              <a:rPr lang="fr-FR" sz="1600" dirty="0" smtClean="0"/>
              <a:t>package;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53362" y="2835479"/>
            <a:ext cx="5600345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HTML5/Sublime </a:t>
            </a:r>
            <a:r>
              <a:rPr lang="fr-FR" sz="2000" dirty="0" err="1"/>
              <a:t>Text</a:t>
            </a:r>
            <a:endParaRPr lang="fr-FR" sz="2000" dirty="0"/>
          </a:p>
          <a:p>
            <a:pPr lvl="1" algn="just"/>
            <a:r>
              <a:rPr lang="fr-FR" sz="1600" dirty="0" smtClean="0"/>
              <a:t>A </a:t>
            </a:r>
            <a:r>
              <a:rPr lang="fr-FR" sz="1600" dirty="0" err="1"/>
              <a:t>l</a:t>
            </a:r>
            <a:r>
              <a:rPr lang="fr-FR" sz="1600" dirty="0" err="1" smtClean="0"/>
              <a:t>anguage</a:t>
            </a:r>
            <a:r>
              <a:rPr lang="fr-FR" sz="1600" dirty="0" smtClean="0"/>
              <a:t> </a:t>
            </a:r>
            <a:r>
              <a:rPr lang="fr-FR" sz="1600" dirty="0" smtClean="0"/>
              <a:t>and </a:t>
            </a:r>
            <a:r>
              <a:rPr lang="fr-FR" sz="1600" dirty="0" err="1" smtClean="0"/>
              <a:t>text</a:t>
            </a:r>
            <a:r>
              <a:rPr lang="fr-FR" sz="1600" dirty="0" smtClean="0"/>
              <a:t> editor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will</a:t>
            </a:r>
            <a:r>
              <a:rPr lang="fr-FR" sz="1600" dirty="0" smtClean="0"/>
              <a:t> </a:t>
            </a:r>
            <a:r>
              <a:rPr lang="fr-FR" sz="1600" dirty="0" err="1" smtClean="0"/>
              <a:t>be</a:t>
            </a:r>
            <a:r>
              <a:rPr lang="fr-FR" sz="1600" dirty="0" smtClean="0"/>
              <a:t> </a:t>
            </a:r>
            <a:r>
              <a:rPr lang="fr-FR" sz="1600" dirty="0" err="1" smtClean="0"/>
              <a:t>used</a:t>
            </a:r>
            <a:r>
              <a:rPr lang="fr-FR" sz="1600" dirty="0" smtClean="0"/>
              <a:t> </a:t>
            </a:r>
            <a:r>
              <a:rPr lang="fr-FR" sz="1600" dirty="0" smtClean="0"/>
              <a:t>to </a:t>
            </a:r>
            <a:r>
              <a:rPr lang="fr-FR" sz="1600" dirty="0" err="1" smtClean="0"/>
              <a:t>create</a:t>
            </a:r>
            <a:r>
              <a:rPr lang="fr-FR" sz="1600" dirty="0" smtClean="0"/>
              <a:t> the </a:t>
            </a:r>
            <a:r>
              <a:rPr lang="fr-FR" sz="1600" dirty="0" err="1" smtClean="0"/>
              <a:t>tool’s</a:t>
            </a:r>
            <a:r>
              <a:rPr lang="fr-FR" sz="1600" dirty="0" smtClean="0"/>
              <a:t> interface and </a:t>
            </a:r>
            <a:r>
              <a:rPr lang="fr-FR" sz="1600" dirty="0" smtClean="0"/>
              <a:t>store </a:t>
            </a:r>
            <a:r>
              <a:rPr lang="fr-FR" sz="1600" dirty="0" err="1" smtClean="0"/>
              <a:t>it</a:t>
            </a:r>
            <a:r>
              <a:rPr lang="fr-FR" sz="1600" dirty="0" smtClean="0"/>
              <a:t> </a:t>
            </a:r>
            <a:r>
              <a:rPr lang="fr-FR" sz="1600" dirty="0" smtClean="0"/>
              <a:t>on </a:t>
            </a:r>
            <a:r>
              <a:rPr lang="fr-FR" sz="1600" dirty="0" err="1" smtClean="0"/>
              <a:t>client’s</a:t>
            </a:r>
            <a:r>
              <a:rPr lang="fr-FR" sz="1600" dirty="0" smtClean="0"/>
              <a:t> server;</a:t>
            </a:r>
          </a:p>
          <a:p>
            <a:pPr algn="just"/>
            <a:r>
              <a:rPr lang="fr-FR" sz="2000" dirty="0" err="1" smtClean="0"/>
              <a:t>Odoo</a:t>
            </a:r>
            <a:endParaRPr lang="fr-FR" sz="2000" dirty="0"/>
          </a:p>
          <a:p>
            <a:pPr lvl="1" algn="just"/>
            <a:r>
              <a:rPr lang="fr-FR" sz="1600" dirty="0" smtClean="0"/>
              <a:t>Project management </a:t>
            </a:r>
            <a:r>
              <a:rPr lang="fr-FR" sz="1600" dirty="0" err="1" smtClean="0"/>
              <a:t>tool</a:t>
            </a:r>
            <a:r>
              <a:rPr lang="fr-FR" sz="1600" dirty="0" smtClean="0"/>
              <a:t>,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allows</a:t>
            </a:r>
            <a:r>
              <a:rPr lang="fr-FR" sz="1600" dirty="0" smtClean="0"/>
              <a:t> us to use </a:t>
            </a:r>
            <a:r>
              <a:rPr lang="fr-FR" sz="1600" dirty="0" smtClean="0"/>
              <a:t>a KANBAN </a:t>
            </a:r>
            <a:r>
              <a:rPr lang="fr-FR" sz="1600" dirty="0" err="1" smtClean="0"/>
              <a:t>method</a:t>
            </a:r>
            <a:r>
              <a:rPr lang="fr-FR" sz="1600" dirty="0" smtClean="0"/>
              <a:t> for </a:t>
            </a:r>
            <a:r>
              <a:rPr lang="fr-FR" sz="1600" dirty="0" err="1" smtClean="0"/>
              <a:t>our</a:t>
            </a:r>
            <a:r>
              <a:rPr lang="fr-FR" sz="1600" dirty="0" smtClean="0"/>
              <a:t> </a:t>
            </a:r>
            <a:r>
              <a:rPr lang="fr-FR" sz="1600" dirty="0" err="1" smtClean="0"/>
              <a:t>project</a:t>
            </a:r>
            <a:r>
              <a:rPr lang="fr-FR" sz="1600" dirty="0" smtClean="0"/>
              <a:t> management.</a:t>
            </a:r>
            <a:endParaRPr lang="fr-FR" sz="1600" dirty="0" smtClean="0"/>
          </a:p>
          <a:p>
            <a:pPr algn="just"/>
            <a:r>
              <a:rPr lang="fr-FR" sz="2000" dirty="0" smtClean="0"/>
              <a:t>Google </a:t>
            </a:r>
            <a:r>
              <a:rPr lang="fr-FR" sz="2000" dirty="0" err="1"/>
              <a:t>Scholar</a:t>
            </a:r>
            <a:endParaRPr lang="fr-FR" sz="2000" dirty="0"/>
          </a:p>
          <a:p>
            <a:pPr lvl="1" algn="just"/>
            <a:r>
              <a:rPr lang="fr-FR" sz="1600" dirty="0" smtClean="0"/>
              <a:t>A </a:t>
            </a:r>
            <a:r>
              <a:rPr lang="fr-FR" sz="1600" dirty="0" err="1" smtClean="0"/>
              <a:t>research</a:t>
            </a:r>
            <a:r>
              <a:rPr lang="fr-FR" sz="1600" dirty="0" smtClean="0"/>
              <a:t> </a:t>
            </a:r>
            <a:r>
              <a:rPr lang="fr-FR" sz="1600" dirty="0" err="1" smtClean="0"/>
              <a:t>tool</a:t>
            </a:r>
            <a:r>
              <a:rPr lang="fr-FR" sz="1600" dirty="0" smtClean="0"/>
              <a:t> </a:t>
            </a:r>
            <a:r>
              <a:rPr lang="fr-FR" sz="1600" dirty="0" err="1" smtClean="0"/>
              <a:t>that</a:t>
            </a:r>
            <a:r>
              <a:rPr lang="fr-FR" sz="1600" dirty="0" smtClean="0"/>
              <a:t> </a:t>
            </a:r>
            <a:r>
              <a:rPr lang="fr-FR" sz="1600" dirty="0" err="1" smtClean="0"/>
              <a:t>filters</a:t>
            </a:r>
            <a:r>
              <a:rPr lang="fr-FR" sz="1600" dirty="0" smtClean="0"/>
              <a:t> </a:t>
            </a:r>
            <a:r>
              <a:rPr lang="fr-FR" sz="1600" dirty="0" err="1" smtClean="0"/>
              <a:t>search</a:t>
            </a:r>
            <a:r>
              <a:rPr lang="fr-FR" sz="1600" dirty="0" smtClean="0"/>
              <a:t> </a:t>
            </a:r>
            <a:r>
              <a:rPr lang="fr-FR" sz="1600" dirty="0" err="1" smtClean="0"/>
              <a:t>results</a:t>
            </a:r>
            <a:r>
              <a:rPr lang="fr-FR" sz="1600" dirty="0" smtClean="0"/>
              <a:t> </a:t>
            </a:r>
            <a:r>
              <a:rPr lang="fr-FR" sz="1600" dirty="0" smtClean="0"/>
              <a:t>to </a:t>
            </a:r>
            <a:r>
              <a:rPr lang="fr-FR" sz="1600" dirty="0" err="1" smtClean="0"/>
              <a:t>obtain</a:t>
            </a:r>
            <a:r>
              <a:rPr lang="fr-FR" sz="1600" dirty="0" smtClean="0"/>
              <a:t> </a:t>
            </a:r>
            <a:r>
              <a:rPr lang="fr-FR" sz="1600" dirty="0" err="1" smtClean="0"/>
              <a:t>scientific</a:t>
            </a:r>
            <a:r>
              <a:rPr lang="fr-FR" sz="1600" dirty="0" smtClean="0"/>
              <a:t> articles. </a:t>
            </a:r>
            <a:r>
              <a:rPr lang="fr-FR" sz="1600" dirty="0" err="1" smtClean="0"/>
              <a:t>With</a:t>
            </a:r>
            <a:r>
              <a:rPr lang="fr-FR" sz="1600" dirty="0" smtClean="0"/>
              <a:t> </a:t>
            </a:r>
            <a:r>
              <a:rPr lang="fr-FR" sz="1600" dirty="0" err="1" smtClean="0"/>
              <a:t>this</a:t>
            </a:r>
            <a:r>
              <a:rPr lang="fr-FR" sz="1600" dirty="0" smtClean="0"/>
              <a:t>, </a:t>
            </a:r>
            <a:r>
              <a:rPr lang="fr-FR" sz="1600" dirty="0" err="1" smtClean="0"/>
              <a:t>we</a:t>
            </a:r>
            <a:r>
              <a:rPr lang="fr-FR" sz="1600" dirty="0" smtClean="0"/>
              <a:t> </a:t>
            </a:r>
            <a:r>
              <a:rPr lang="fr-FR" sz="1600" dirty="0" err="1" smtClean="0"/>
              <a:t>will</a:t>
            </a:r>
            <a:r>
              <a:rPr lang="fr-FR" sz="1600" dirty="0" smtClean="0"/>
              <a:t> do </a:t>
            </a:r>
            <a:r>
              <a:rPr lang="fr-FR" sz="1600" dirty="0" err="1" smtClean="0"/>
              <a:t>research</a:t>
            </a:r>
            <a:r>
              <a:rPr lang="fr-FR" sz="1600" dirty="0" smtClean="0"/>
              <a:t> on non-canonical </a:t>
            </a:r>
            <a:r>
              <a:rPr lang="fr-FR" sz="1600" dirty="0" err="1" smtClean="0"/>
              <a:t>pathways</a:t>
            </a:r>
            <a:r>
              <a:rPr lang="fr-FR" sz="1600" dirty="0" smtClean="0"/>
              <a:t>.</a:t>
            </a:r>
          </a:p>
          <a:p>
            <a:pPr marL="0" indent="0" algn="just">
              <a:buNone/>
            </a:pPr>
            <a:endParaRPr lang="fr-FR" sz="2000" dirty="0"/>
          </a:p>
          <a:p>
            <a:pPr algn="just"/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8102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865</Words>
  <Application>Microsoft Office PowerPoint</Application>
  <PresentationFormat>Widescreen</PresentationFormat>
  <Paragraphs>115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Metabolic Pathway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yohan lefol</cp:lastModifiedBy>
  <cp:revision>33</cp:revision>
  <dcterms:created xsi:type="dcterms:W3CDTF">2019-11-20T07:40:40Z</dcterms:created>
  <dcterms:modified xsi:type="dcterms:W3CDTF">2019-11-21T10:34:54Z</dcterms:modified>
</cp:coreProperties>
</file>