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833600" cy="20104100"/>
  <p:notesSz cx="148336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728" y="-3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520" y="6232271"/>
            <a:ext cx="1260856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5040" y="11258296"/>
            <a:ext cx="1038352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39304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785" y="389140"/>
            <a:ext cx="8124028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80" y="4623943"/>
            <a:ext cx="133502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3424" y="18696814"/>
            <a:ext cx="47467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1680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192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tablediffusionweb.com/#demo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claudemonetgaller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cs229.stanford.edu/proj2010/BlessingWen-UsingMachineLearningForIdentificationOfArtPaintings.pdf" TargetMode="External"/><Relationship Id="rId9" Type="http://schemas.openxmlformats.org/officeDocument/2006/relationships/hyperlink" Target="https://repositorio.unesp.br/server/api/core/bitstreams/0fad7bbb-5872-4aee-8fa0-9023543c9245/cont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768" y="944817"/>
            <a:ext cx="6449358" cy="69570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445"/>
              </a:spcBef>
            </a:pPr>
            <a:r>
              <a:rPr lang="pt-BR" spc="-10" dirty="0"/>
              <a:t>Voyage</a:t>
            </a:r>
            <a:endParaRPr lang="pt-BR" sz="8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433" y="3230810"/>
            <a:ext cx="4613113" cy="3808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Introdução</a:t>
            </a:r>
            <a:endParaRPr lang="pt-BR" sz="175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750" dirty="0">
              <a:latin typeface="Arial"/>
              <a:cs typeface="Arial"/>
            </a:endParaRPr>
          </a:p>
          <a:p>
            <a:pPr marL="12700" marR="5080" algn="just">
              <a:lnSpc>
                <a:spcPts val="2090"/>
              </a:lnSpc>
              <a:spcBef>
                <a:spcPts val="55"/>
              </a:spcBef>
            </a:pP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Com o surgimento, a popularização e a facilidade de consumo de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IAs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(Inteligências artificiais) generativas, aquelas que são capazes de “gerar” conteúdo - seja de maneira escrita, visual, áudio ou uma mescla dessas - se tornou imprescindível a criação de ferramentas que possam combater plágio e uso  indevido de propriedade intelectual. Este projeto se propõe a abordar imagens de assinaturas, a fim de promover o debate sobre se é possível distinguir a caligrafia e um humano da de uma IA.</a:t>
            </a:r>
            <a:endParaRPr lang="pt-BR" sz="175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433" y="7974502"/>
            <a:ext cx="4146550" cy="2987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Método</a:t>
            </a:r>
            <a:r>
              <a:rPr sz="1750" b="1" spc="-6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de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-10" dirty="0" err="1">
                <a:latin typeface="Arial"/>
                <a:cs typeface="Arial"/>
              </a:rPr>
              <a:t>Desenvolvimento</a:t>
            </a:r>
            <a:endParaRPr lang="pt-BR" sz="175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1750" dirty="0">
              <a:latin typeface="Arial"/>
              <a:cs typeface="Arial"/>
            </a:endParaRPr>
          </a:p>
          <a:p>
            <a:pPr marL="12700" algn="just">
              <a:lnSpc>
                <a:spcPts val="2090"/>
              </a:lnSpc>
            </a:pP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Separamos nossas bases de dados através de acervos de pinturas online e prompts padronizados para a IA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Stable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Diffusion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.</a:t>
            </a:r>
          </a:p>
          <a:p>
            <a:pPr marL="12700" algn="just">
              <a:lnSpc>
                <a:spcPts val="2090"/>
              </a:lnSpc>
            </a:pP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E para o início da pesquisa consultamos diversos outros estudos acadêmicos a respeito de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IAs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generativas para entendermos suas contradições e processos base.</a:t>
            </a:r>
            <a:endParaRPr lang="pt-BR" sz="17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433" y="11933131"/>
            <a:ext cx="4613113" cy="34259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15" dirty="0">
                <a:latin typeface="Arial"/>
                <a:cs typeface="Arial"/>
              </a:rPr>
              <a:t>T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15" dirty="0">
                <a:latin typeface="Arial"/>
                <a:cs typeface="Arial"/>
              </a:rPr>
              <a:t>no</a:t>
            </a:r>
            <a:r>
              <a:rPr sz="1750" b="1" spc="5" dirty="0">
                <a:latin typeface="Arial"/>
                <a:cs typeface="Arial"/>
              </a:rPr>
              <a:t>l</a:t>
            </a:r>
            <a:r>
              <a:rPr sz="1750" b="1" spc="-15" dirty="0">
                <a:latin typeface="Arial"/>
                <a:cs typeface="Arial"/>
              </a:rPr>
              <a:t>og</a:t>
            </a:r>
            <a:r>
              <a:rPr sz="1750" b="1" spc="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120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U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5" dirty="0">
                <a:latin typeface="Arial"/>
                <a:cs typeface="Arial"/>
              </a:rPr>
              <a:t>ili</a:t>
            </a:r>
            <a:r>
              <a:rPr sz="1750" b="1" spc="-5" dirty="0">
                <a:latin typeface="Arial"/>
                <a:cs typeface="Arial"/>
              </a:rPr>
              <a:t>z</a:t>
            </a:r>
            <a:r>
              <a:rPr sz="1750" b="1" spc="-15" dirty="0">
                <a:latin typeface="Arial"/>
                <a:cs typeface="Arial"/>
              </a:rPr>
              <a:t>ad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8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55" dirty="0" err="1">
                <a:latin typeface="Arial"/>
                <a:cs typeface="Arial"/>
              </a:rPr>
              <a:t>A</a:t>
            </a:r>
            <a:r>
              <a:rPr sz="1750" b="1" dirty="0" err="1">
                <a:latin typeface="Arial"/>
                <a:cs typeface="Arial"/>
              </a:rPr>
              <a:t>rt</a:t>
            </a:r>
            <a:r>
              <a:rPr sz="1750" b="1" spc="-5" dirty="0" err="1">
                <a:latin typeface="Arial"/>
                <a:cs typeface="Arial"/>
              </a:rPr>
              <a:t>efat</a:t>
            </a:r>
            <a:r>
              <a:rPr sz="1750" b="1" spc="-15" dirty="0" err="1">
                <a:latin typeface="Arial"/>
                <a:cs typeface="Arial"/>
              </a:rPr>
              <a:t>o</a:t>
            </a:r>
            <a:r>
              <a:rPr sz="1750" b="1" spc="-5" dirty="0" err="1">
                <a:latin typeface="Arial"/>
                <a:cs typeface="Arial"/>
              </a:rPr>
              <a:t>s</a:t>
            </a:r>
            <a:endParaRPr lang="pt-BR" sz="1750" b="1" spc="-5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sz="1100" spc="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Para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alicercamento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de nossa arquitetura utilizamos inteiramente serviços AWS, disponibilização feita através de um servidor Node.js, e utilizamos a técnica SIFT (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Scale-Invariant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Feature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Transform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) para extrair características que distinguem os dois tipos de assinaturas e o algoritmo K-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Neareast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Neighbors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(KNN) para realizar a classificação dos dados obtidos. Além do mais configuramos uma API Django para processar as requisições da nossa interface de usuário.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6309" y="1670745"/>
            <a:ext cx="7375201" cy="13567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lang="pt-BR" sz="2625" spc="-22" baseline="-9523" dirty="0">
                <a:solidFill>
                  <a:srgbClr val="756F6F"/>
                </a:solidFill>
                <a:latin typeface="Arial MT"/>
                <a:cs typeface="Arial MT"/>
              </a:rPr>
              <a:t>Gabriel Gameiro Perez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52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2625" baseline="-9523" dirty="0">
                <a:solidFill>
                  <a:srgbClr val="756F6F"/>
                </a:solidFill>
                <a:latin typeface="Arial MT"/>
                <a:cs typeface="Arial MT"/>
              </a:rPr>
              <a:t>Lucas Ferreira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44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Mateus Castro Fortes</a:t>
            </a:r>
          </a:p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sz="1800" b="1" spc="7" baseline="-4629" dirty="0" err="1">
                <a:solidFill>
                  <a:srgbClr val="756F6F"/>
                </a:solidFill>
                <a:latin typeface="Arial"/>
                <a:cs typeface="Arial"/>
              </a:rPr>
              <a:t>Orientador</a:t>
            </a:r>
            <a:r>
              <a:rPr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:</a:t>
            </a:r>
            <a:r>
              <a:rPr sz="1800" b="1" spc="-37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800" b="1" spc="-37" baseline="-4629" dirty="0">
                <a:solidFill>
                  <a:srgbClr val="756F6F"/>
                </a:solidFill>
                <a:latin typeface="Arial"/>
                <a:cs typeface="Arial"/>
              </a:rPr>
              <a:t>Eduardo Verri</a:t>
            </a:r>
          </a:p>
          <a:p>
            <a:pPr marR="663575" algn="ctr">
              <a:lnSpc>
                <a:spcPct val="100000"/>
              </a:lnSpc>
              <a:spcBef>
                <a:spcPts val="855"/>
              </a:spcBef>
            </a:pPr>
            <a:r>
              <a:rPr sz="1200" b="1" spc="5" dirty="0">
                <a:solidFill>
                  <a:srgbClr val="756F6F"/>
                </a:solidFill>
                <a:latin typeface="Arial"/>
                <a:cs typeface="Arial"/>
              </a:rPr>
              <a:t>Co-</a:t>
            </a:r>
            <a:r>
              <a:rPr sz="1200" b="1" spc="5" dirty="0" err="1">
                <a:solidFill>
                  <a:srgbClr val="756F6F"/>
                </a:solidFill>
                <a:latin typeface="Arial"/>
                <a:cs typeface="Arial"/>
              </a:rPr>
              <a:t>Orientador</a:t>
            </a:r>
            <a:r>
              <a:rPr sz="1200" b="1" spc="5" dirty="0">
                <a:solidFill>
                  <a:srgbClr val="756F6F"/>
                </a:solidFill>
                <a:latin typeface="Arial"/>
                <a:cs typeface="Arial"/>
              </a:rPr>
              <a:t>:</a:t>
            </a:r>
            <a:r>
              <a:rPr sz="1200" b="1" spc="-30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200" b="1" spc="5" dirty="0" err="1">
                <a:solidFill>
                  <a:srgbClr val="756F6F"/>
                </a:solidFill>
                <a:latin typeface="Arial"/>
                <a:cs typeface="Arial"/>
              </a:rPr>
              <a:t>Mauricelio</a:t>
            </a:r>
            <a:r>
              <a:rPr lang="pt-BR" sz="1200" b="1" spc="5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200" b="1" spc="5" dirty="0" err="1">
                <a:solidFill>
                  <a:srgbClr val="756F6F"/>
                </a:solidFill>
                <a:latin typeface="Arial"/>
                <a:cs typeface="Arial"/>
              </a:rPr>
              <a:t>Lauand</a:t>
            </a:r>
            <a:endParaRPr lang="pt-BR" sz="1200" b="1" spc="5" dirty="0">
              <a:solidFill>
                <a:srgbClr val="756F6F"/>
              </a:solidFill>
              <a:latin typeface="Arial"/>
              <a:cs typeface="Arial"/>
            </a:endParaRPr>
          </a:p>
          <a:p>
            <a:pPr marR="663575" algn="ctr">
              <a:lnSpc>
                <a:spcPct val="100000"/>
              </a:lnSpc>
              <a:spcBef>
                <a:spcPts val="855"/>
              </a:spcBef>
            </a:pPr>
            <a:r>
              <a:rPr sz="1000" spc="-5" dirty="0" err="1">
                <a:solidFill>
                  <a:srgbClr val="756F6F"/>
                </a:solidFill>
                <a:latin typeface="Arial MT"/>
                <a:cs typeface="Arial MT"/>
              </a:rPr>
              <a:t>Alunos</a:t>
            </a:r>
            <a:r>
              <a:rPr sz="1000" spc="114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do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756F6F"/>
                </a:solidFill>
                <a:latin typeface="Arial MT"/>
                <a:cs typeface="Arial MT"/>
              </a:rPr>
              <a:t>Curso</a:t>
            </a:r>
            <a:r>
              <a:rPr sz="1000" spc="6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Tecnologia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 err="1">
                <a:solidFill>
                  <a:srgbClr val="756F6F"/>
                </a:solidFill>
                <a:latin typeface="Arial MT"/>
                <a:cs typeface="Arial MT"/>
              </a:rPr>
              <a:t>em</a:t>
            </a:r>
            <a:r>
              <a:rPr sz="1000" spc="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>
                <a:solidFill>
                  <a:srgbClr val="756F6F"/>
                </a:solidFill>
                <a:latin typeface="Arial MT"/>
                <a:cs typeface="Arial MT"/>
              </a:rPr>
              <a:t>Ciência da Computação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 dirty="0">
                <a:solidFill>
                  <a:srgbClr val="756F6F"/>
                </a:solidFill>
                <a:latin typeface="Arial MT"/>
                <a:cs typeface="Arial MT"/>
              </a:rPr>
              <a:t>8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º</a:t>
            </a:r>
            <a:r>
              <a:rPr sz="1000" spc="3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Semestre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Noturno</a:t>
            </a:r>
            <a:r>
              <a:rPr sz="1000" spc="1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BandTec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São</a:t>
            </a:r>
            <a:r>
              <a:rPr sz="1000" spc="9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Paulo</a:t>
            </a:r>
            <a:r>
              <a:rPr sz="1000" spc="1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SP</a:t>
            </a:r>
            <a:endParaRPr sz="900" baseline="18518" dirty="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29303" y="11672570"/>
            <a:ext cx="4623435" cy="2718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Resultado</a:t>
            </a:r>
            <a:endParaRPr lang="pt-BR" sz="175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750" dirty="0"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lang="pt-BR" sz="1750" spc="-5" dirty="0">
                <a:solidFill>
                  <a:srgbClr val="006FC0"/>
                </a:solidFill>
                <a:latin typeface="Arial MT"/>
              </a:rPr>
              <a:t>A precisão do método processar está ligada diretamente com o modelo gerado na etapa anterior, através da nossa pesquisa é possível afirmar com </a:t>
            </a:r>
            <a:r>
              <a:rPr lang="pt-BR" sz="1750" b="1" spc="-5" dirty="0">
                <a:solidFill>
                  <a:srgbClr val="006FC0"/>
                </a:solidFill>
                <a:latin typeface="Arial MT"/>
              </a:rPr>
              <a:t>80% </a:t>
            </a:r>
            <a:r>
              <a:rPr lang="pt-BR" sz="1750" spc="-5" dirty="0">
                <a:solidFill>
                  <a:srgbClr val="006FC0"/>
                </a:solidFill>
                <a:latin typeface="Arial MT"/>
              </a:rPr>
              <a:t>de certeza que uma assinatura em uma imagem foi feita por um ser humano ou IA dentro do escopo que definimos (apenas o artista Claude Monet).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14048" y="7673723"/>
            <a:ext cx="4622800" cy="4359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Conclusão</a:t>
            </a:r>
            <a:endParaRPr lang="pt-BR" sz="175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1750" b="1" spc="-10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Comprove-se o paradigma que inteligências artificiais são específicas para determinadas funções, onde evidenciamos que </a:t>
            </a:r>
            <a:r>
              <a:rPr lang="pt-BR" sz="1750" spc="-5" dirty="0" err="1">
                <a:solidFill>
                  <a:srgbClr val="006FC0"/>
                </a:solidFill>
                <a:latin typeface="Arial MT"/>
                <a:cs typeface="Arial MT"/>
              </a:rPr>
              <a:t>IA’s</a:t>
            </a: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 que são capazes de gerar pinturas decorrentes da amálgama de dados (muitas vezes obtidos sem o consentimento do autor original), não “sabem” assinar.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750" spc="-5" dirty="0">
                <a:solidFill>
                  <a:srgbClr val="006FC0"/>
                </a:solidFill>
                <a:latin typeface="Arial MT"/>
                <a:cs typeface="Arial MT"/>
              </a:rPr>
              <a:t>Mimetizar a complexa escrita humana e principalmente a assinatura de um indivíduo, elemento que de maneira similar à pintura, carrega estilo e características de personalidade únicas daquele que a confeccionou se mostra impossível até a data presente da publicação deste artigo.</a:t>
            </a:r>
            <a:endParaRPr lang="pt-BR" sz="1750" dirty="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4048" y="12459158"/>
            <a:ext cx="4034154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5" dirty="0">
                <a:latin typeface="Arial"/>
                <a:cs typeface="Arial"/>
              </a:rPr>
              <a:t>Referências</a:t>
            </a:r>
            <a:r>
              <a:rPr sz="1750" b="1" spc="-9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bibliográficas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14048" y="12823201"/>
            <a:ext cx="4622800" cy="1115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95"/>
              </a:spcBef>
              <a:tabLst>
                <a:tab pos="930275" algn="l"/>
                <a:tab pos="1266825" algn="l"/>
                <a:tab pos="1614805" algn="l"/>
                <a:tab pos="3359150" algn="l"/>
                <a:tab pos="4352290" algn="l"/>
              </a:tabLst>
            </a:pPr>
            <a:r>
              <a:rPr lang="pt-BR" sz="1750" spc="5" dirty="0">
                <a:latin typeface="Arial MT"/>
                <a:cs typeface="Arial MT"/>
              </a:rPr>
              <a:t>[</a:t>
            </a:r>
            <a:r>
              <a:rPr lang="pt-BR" sz="1750" spc="-10" dirty="0">
                <a:latin typeface="Arial MT"/>
                <a:cs typeface="Arial MT"/>
              </a:rPr>
              <a:t>1</a:t>
            </a:r>
            <a:r>
              <a:rPr lang="pt-BR" sz="1750" spc="-5" dirty="0">
                <a:latin typeface="Arial MT"/>
                <a:cs typeface="Arial MT"/>
              </a:rPr>
              <a:t>]</a:t>
            </a:r>
            <a:r>
              <a:rPr lang="pt-BR" sz="1750" dirty="0">
                <a:latin typeface="Arial MT"/>
                <a:cs typeface="Arial MT"/>
              </a:rPr>
              <a:t> </a:t>
            </a:r>
            <a:r>
              <a:rPr lang="pt-BR" sz="1750" spc="5" dirty="0">
                <a:latin typeface="Arial MT"/>
                <a:cs typeface="Arial MT"/>
              </a:rPr>
              <a:t>Acervo de obras utilizado para acúmulo de base de estudo:</a:t>
            </a:r>
          </a:p>
          <a:p>
            <a:pPr marL="12700" marR="5080">
              <a:lnSpc>
                <a:spcPts val="2060"/>
              </a:lnSpc>
              <a:spcBef>
                <a:spcPts val="95"/>
              </a:spcBef>
              <a:tabLst>
                <a:tab pos="930275" algn="l"/>
                <a:tab pos="1266825" algn="l"/>
                <a:tab pos="1614805" algn="l"/>
                <a:tab pos="3359150" algn="l"/>
                <a:tab pos="4352290" algn="l"/>
              </a:tabLst>
            </a:pPr>
            <a:r>
              <a:rPr lang="pt-BR" sz="1750" spc="5" dirty="0">
                <a:solidFill>
                  <a:srgbClr val="00B0F0"/>
                </a:solid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https://www.claudemonetgallery.org</a:t>
            </a:r>
            <a:endParaRPr lang="pt-BR" sz="1750" spc="5" dirty="0">
              <a:solidFill>
                <a:srgbClr val="00B0F0"/>
              </a:solidFill>
              <a:latin typeface="Arial MT"/>
              <a:cs typeface="Arial MT"/>
            </a:endParaRPr>
          </a:p>
          <a:p>
            <a:pPr marL="12700" marR="5080">
              <a:lnSpc>
                <a:spcPts val="2060"/>
              </a:lnSpc>
              <a:spcBef>
                <a:spcPts val="95"/>
              </a:spcBef>
              <a:tabLst>
                <a:tab pos="930275" algn="l"/>
                <a:tab pos="1266825" algn="l"/>
                <a:tab pos="1614805" algn="l"/>
                <a:tab pos="3359150" algn="l"/>
                <a:tab pos="4352290" algn="l"/>
              </a:tabLst>
            </a:pPr>
            <a:endParaRPr lang="pt-BR" sz="1750" dirty="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015953" y="13813801"/>
            <a:ext cx="4620895" cy="1115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675" algn="l"/>
                <a:tab pos="890905" algn="l"/>
                <a:tab pos="1444625" algn="l"/>
                <a:tab pos="2413635" algn="l"/>
                <a:tab pos="3568700" algn="l"/>
                <a:tab pos="3996054" algn="l"/>
              </a:tabLst>
            </a:pPr>
            <a:r>
              <a:rPr lang="pt-BR" sz="1750" spc="5" dirty="0">
                <a:latin typeface="Arial MT"/>
                <a:cs typeface="Arial MT"/>
              </a:rPr>
              <a:t>[</a:t>
            </a:r>
            <a:r>
              <a:rPr lang="pt-BR" sz="1750" spc="-10" dirty="0">
                <a:latin typeface="Arial MT"/>
                <a:cs typeface="Arial MT"/>
              </a:rPr>
              <a:t>2</a:t>
            </a:r>
            <a:r>
              <a:rPr lang="pt-BR" sz="1750" spc="-5" dirty="0">
                <a:latin typeface="Arial MT"/>
                <a:cs typeface="Arial MT"/>
              </a:rPr>
              <a:t>] IA utilizada para extração de base </a:t>
            </a:r>
            <a:r>
              <a:rPr lang="pt-BR" sz="1750" spc="-20" dirty="0" err="1">
                <a:latin typeface="Arial MT"/>
                <a:cs typeface="Arial MT"/>
              </a:rPr>
              <a:t>Stable</a:t>
            </a:r>
            <a:r>
              <a:rPr lang="pt-BR" sz="1750" spc="-20" dirty="0">
                <a:latin typeface="Arial MT"/>
                <a:cs typeface="Arial MT"/>
              </a:rPr>
              <a:t> </a:t>
            </a:r>
            <a:r>
              <a:rPr lang="pt-BR" sz="1750" spc="-20" dirty="0" err="1">
                <a:latin typeface="Arial MT"/>
                <a:cs typeface="Arial MT"/>
              </a:rPr>
              <a:t>Diffusion</a:t>
            </a:r>
            <a:r>
              <a:rPr lang="pt-BR" sz="1750" spc="-20" dirty="0">
                <a:latin typeface="Arial MT"/>
                <a:cs typeface="Arial MT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675" algn="l"/>
                <a:tab pos="890905" algn="l"/>
                <a:tab pos="1444625" algn="l"/>
                <a:tab pos="2413635" algn="l"/>
                <a:tab pos="3568700" algn="l"/>
                <a:tab pos="3996054" algn="l"/>
              </a:tabLst>
            </a:pPr>
            <a:r>
              <a:rPr lang="pt-BR" sz="1750" spc="-20" dirty="0">
                <a:solidFill>
                  <a:srgbClr val="00B0F0"/>
                </a:solidFill>
                <a:latin typeface="Arial MT"/>
                <a:cs typeface="Arial 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https://stablediffusionweb.com/#demo</a:t>
            </a:r>
            <a:endParaRPr lang="pt-BR" sz="1750" spc="-20" dirty="0">
              <a:solidFill>
                <a:srgbClr val="00B0F0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675" algn="l"/>
                <a:tab pos="890905" algn="l"/>
                <a:tab pos="1444625" algn="l"/>
                <a:tab pos="2413635" algn="l"/>
                <a:tab pos="3568700" algn="l"/>
                <a:tab pos="3996054" algn="l"/>
              </a:tabLst>
            </a:pPr>
            <a:endParaRPr lang="pt-BR" sz="1750" dirty="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16497" y="14860336"/>
            <a:ext cx="4622800" cy="1897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800" algn="l"/>
                <a:tab pos="1068705" algn="l"/>
                <a:tab pos="2042160" algn="l"/>
                <a:tab pos="3105785" algn="l"/>
                <a:tab pos="4340225" algn="l"/>
              </a:tabLst>
            </a:pPr>
            <a:r>
              <a:rPr lang="pt-BR" sz="1750" spc="5" dirty="0">
                <a:latin typeface="Arial MT"/>
                <a:cs typeface="Arial MT"/>
              </a:rPr>
              <a:t>[</a:t>
            </a:r>
            <a:r>
              <a:rPr lang="pt-BR" sz="1750" spc="-10" dirty="0">
                <a:latin typeface="Arial MT"/>
                <a:cs typeface="Arial MT"/>
              </a:rPr>
              <a:t>3</a:t>
            </a:r>
            <a:r>
              <a:rPr lang="pt-BR" sz="1750" spc="-5" dirty="0">
                <a:latin typeface="Arial MT"/>
                <a:cs typeface="Arial MT"/>
              </a:rPr>
              <a:t>] </a:t>
            </a:r>
            <a:r>
              <a:rPr lang="en-US" sz="1750" spc="-20" dirty="0">
                <a:latin typeface="Arial MT"/>
                <a:cs typeface="Arial MT"/>
              </a:rPr>
              <a:t>Alexander Blessing e Kai Wen. Using Machine Learning for Identification of Art Paintings: </a:t>
            </a:r>
            <a:r>
              <a:rPr lang="en-US" sz="1750" spc="-20" dirty="0">
                <a:solidFill>
                  <a:srgbClr val="00B0F0"/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https://cs229.stanford.edu/proj2010/BlessingWen-UsingMachineLearningForIdentificationOfArtPaintings.pdf</a:t>
            </a:r>
            <a:endParaRPr lang="pt-BR" sz="175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59959" y="11299513"/>
            <a:ext cx="1762125" cy="124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</a:t>
            </a:r>
            <a:r>
              <a:rPr lang="pt-BR" sz="750" spc="10" dirty="0">
                <a:latin typeface="Arial MT"/>
                <a:cs typeface="Arial MT"/>
              </a:rPr>
              <a:t>2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20" dirty="0">
                <a:latin typeface="Arial MT"/>
                <a:cs typeface="Arial MT"/>
              </a:rPr>
              <a:t>Fluxo de processo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77188" y="19761347"/>
            <a:ext cx="2251710" cy="124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1.1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 err="1">
                <a:latin typeface="Arial MT"/>
                <a:cs typeface="Arial MT"/>
              </a:rPr>
              <a:t>Diagrama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lang="pt-BR" sz="750" spc="10" dirty="0">
                <a:latin typeface="Arial MT"/>
                <a:cs typeface="Arial MT"/>
              </a:rPr>
              <a:t> arquitetura AWS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21780" y="16801251"/>
            <a:ext cx="1733220" cy="124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5" dirty="0">
                <a:latin typeface="Arial MT"/>
                <a:cs typeface="Arial MT"/>
              </a:rPr>
              <a:t>.</a:t>
            </a:r>
            <a:r>
              <a:rPr lang="pt-BR" sz="750" spc="15" dirty="0">
                <a:latin typeface="Arial MT"/>
                <a:cs typeface="Arial MT"/>
              </a:rPr>
              <a:t>3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20" dirty="0">
                <a:latin typeface="Arial MT"/>
                <a:cs typeface="Arial MT"/>
              </a:rPr>
              <a:t>Tela </a:t>
            </a:r>
            <a:r>
              <a:rPr lang="pt-BR" sz="750" spc="20" dirty="0" err="1">
                <a:latin typeface="Arial MT"/>
                <a:cs typeface="Arial MT"/>
              </a:rPr>
              <a:t>incial</a:t>
            </a:r>
            <a:r>
              <a:rPr lang="pt-BR" sz="750" spc="20" dirty="0">
                <a:latin typeface="Arial MT"/>
                <a:cs typeface="Arial MT"/>
              </a:rPr>
              <a:t> do website da Voyage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872570" y="7252737"/>
            <a:ext cx="2828925" cy="124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</a:t>
            </a:r>
            <a:r>
              <a:rPr lang="pt-BR" sz="750" spc="10" dirty="0">
                <a:latin typeface="Arial MT"/>
                <a:cs typeface="Arial MT"/>
              </a:rPr>
              <a:t>5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5" dirty="0">
                <a:latin typeface="Arial MT"/>
                <a:cs typeface="Arial MT"/>
              </a:rPr>
              <a:t>Matriz de confusão do modelo KNN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79054" y="19438797"/>
            <a:ext cx="2417445" cy="244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97180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</a:t>
            </a:r>
            <a:r>
              <a:rPr lang="pt-BR" sz="750" spc="10" dirty="0">
                <a:latin typeface="Arial MT"/>
                <a:cs typeface="Arial MT"/>
              </a:rPr>
              <a:t>4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10" dirty="0">
                <a:latin typeface="Arial MT"/>
                <a:cs typeface="Arial MT"/>
              </a:rPr>
              <a:t>Tela com input habilitado para receber uma imagem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1873" y="19944103"/>
            <a:ext cx="906144" cy="117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15" dirty="0">
                <a:latin typeface="Arial MT"/>
                <a:cs typeface="Arial MT"/>
              </a:rPr>
              <a:t>São</a:t>
            </a:r>
            <a:r>
              <a:rPr sz="650" spc="-5" dirty="0">
                <a:latin typeface="Arial MT"/>
                <a:cs typeface="Arial MT"/>
              </a:rPr>
              <a:t> </a:t>
            </a:r>
            <a:r>
              <a:rPr sz="650" spc="5" dirty="0">
                <a:latin typeface="Arial MT"/>
                <a:cs typeface="Arial MT"/>
              </a:rPr>
              <a:t>Paulo,</a:t>
            </a:r>
            <a:r>
              <a:rPr sz="650" spc="20" dirty="0">
                <a:latin typeface="Arial MT"/>
                <a:cs typeface="Arial MT"/>
              </a:rPr>
              <a:t> </a:t>
            </a:r>
            <a:r>
              <a:rPr lang="pt-BR" sz="650" spc="10" dirty="0">
                <a:latin typeface="Arial MT"/>
                <a:cs typeface="Arial MT"/>
              </a:rPr>
              <a:t>15</a:t>
            </a:r>
            <a:r>
              <a:rPr sz="650" spc="10" dirty="0">
                <a:latin typeface="Arial MT"/>
                <a:cs typeface="Arial MT"/>
              </a:rPr>
              <a:t>/</a:t>
            </a:r>
            <a:r>
              <a:rPr lang="pt-BR" sz="650" spc="10" dirty="0">
                <a:latin typeface="Arial MT"/>
                <a:cs typeface="Arial MT"/>
              </a:rPr>
              <a:t>10</a:t>
            </a:r>
            <a:r>
              <a:rPr sz="650" spc="10" dirty="0">
                <a:latin typeface="Arial MT"/>
                <a:cs typeface="Arial MT"/>
              </a:rPr>
              <a:t>/202</a:t>
            </a:r>
            <a:r>
              <a:rPr lang="pt-BR" sz="650" spc="10" dirty="0">
                <a:latin typeface="Arial MT"/>
                <a:cs typeface="Arial MT"/>
              </a:rPr>
              <a:t>3</a:t>
            </a:r>
            <a:endParaRPr sz="650" dirty="0">
              <a:latin typeface="Arial MT"/>
              <a:cs typeface="Arial MT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D9E343B-4998-74B3-7BA8-62CE421DD6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37" y="15643292"/>
            <a:ext cx="3239687" cy="390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80876BDD-AE3A-B7E0-0A49-47B3C2CAB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64" r="47324"/>
          <a:stretch/>
        </p:blipFill>
        <p:spPr>
          <a:xfrm>
            <a:off x="5511800" y="3740994"/>
            <a:ext cx="4018209" cy="7428928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25D15DD0-30A5-060C-91A5-A88E0B4FE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637" y="14521646"/>
            <a:ext cx="3845163" cy="2037008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622F6F4A-560E-DF42-E991-5E2A1291AF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9058" y="17146365"/>
            <a:ext cx="3842742" cy="2050016"/>
          </a:xfrm>
          <a:prstGeom prst="rect">
            <a:avLst/>
          </a:prstGeom>
        </p:spPr>
      </p:pic>
      <p:sp>
        <p:nvSpPr>
          <p:cNvPr id="81" name="object 57">
            <a:extLst>
              <a:ext uri="{FF2B5EF4-FFF2-40B4-BE49-F238E27FC236}">
                <a16:creationId xmlns:a16="http://schemas.microsoft.com/office/drawing/2014/main" id="{734EA744-B0AF-4442-0781-2C80CC44ADAB}"/>
              </a:ext>
            </a:extLst>
          </p:cNvPr>
          <p:cNvSpPr txBox="1"/>
          <p:nvPr/>
        </p:nvSpPr>
        <p:spPr>
          <a:xfrm>
            <a:off x="10016497" y="16910050"/>
            <a:ext cx="4622800" cy="1956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31800" algn="l"/>
                <a:tab pos="1068705" algn="l"/>
                <a:tab pos="2042160" algn="l"/>
                <a:tab pos="3105785" algn="l"/>
                <a:tab pos="4340225" algn="l"/>
              </a:tabLst>
            </a:pPr>
            <a:r>
              <a:rPr lang="pt-BR" sz="1750" spc="5" dirty="0">
                <a:latin typeface="Arial MT"/>
                <a:cs typeface="Arial MT"/>
              </a:rPr>
              <a:t>[</a:t>
            </a:r>
            <a:r>
              <a:rPr lang="pt-BR" sz="1750" spc="-10" dirty="0">
                <a:latin typeface="Arial MT"/>
                <a:cs typeface="Arial MT"/>
              </a:rPr>
              <a:t>4</a:t>
            </a:r>
            <a:r>
              <a:rPr lang="pt-BR" sz="1750" spc="-5" dirty="0">
                <a:latin typeface="Arial MT"/>
                <a:cs typeface="Arial MT"/>
              </a:rPr>
              <a:t>]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Lucas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Gianoglio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Vinhas. CLASSIFICAÇÃO DE PINTURAS COM APRENDIZADO DEMÁQUINA: </a:t>
            </a:r>
            <a:r>
              <a:rPr lang="pt-BR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https://repositorio.unesp.br/server/api/core/bitstreams/0fad7bbb-5872-4aee-8fa0-9023543c9245/content</a:t>
            </a:r>
            <a:endParaRPr lang="pt-BR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800" algn="l"/>
                <a:tab pos="1068705" algn="l"/>
                <a:tab pos="2042160" algn="l"/>
                <a:tab pos="3105785" algn="l"/>
                <a:tab pos="4340225" algn="l"/>
              </a:tabLst>
            </a:pPr>
            <a:endParaRPr lang="pt-BR" sz="175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pic>
        <p:nvPicPr>
          <p:cNvPr id="82" name="Imagem 81" descr="Gráfico&#10;&#10;Descrição gerada automaticamente">
            <a:extLst>
              <a:ext uri="{FF2B5EF4-FFF2-40B4-BE49-F238E27FC236}">
                <a16:creationId xmlns:a16="http://schemas.microsoft.com/office/drawing/2014/main" id="{1D111E42-6BC4-1C98-FCAD-27BFEDD0E6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0168" y="3864447"/>
            <a:ext cx="3858034" cy="3234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555</Words>
  <Application>Microsoft Office PowerPoint</Application>
  <PresentationFormat>Personalizar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Voyage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(Ideia central do trabalho)</dc:title>
  <dc:creator>Prof</dc:creator>
  <cp:lastModifiedBy>MATEUS CASTRO FORTES .</cp:lastModifiedBy>
  <cp:revision>3</cp:revision>
  <dcterms:created xsi:type="dcterms:W3CDTF">2022-03-30T21:40:28Z</dcterms:created>
  <dcterms:modified xsi:type="dcterms:W3CDTF">2023-10-15T17:27:40Z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</Properties>
</file>