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59655" y="1899141"/>
            <a:ext cx="10888394" cy="2104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pt-BR"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com Python</a:t>
            </a:r>
            <a:endParaRPr sz="7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907" y="31557"/>
            <a:ext cx="11676186" cy="683181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3127717" y="1185512"/>
            <a:ext cx="61335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com habilidades de aprendizados e reações como os dos humanos.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3569677" y="2985797"/>
            <a:ext cx="505264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Algoritmos com habilidades de aprender por treinamento, sem serem explicitamente programados.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4248444" y="5019258"/>
            <a:ext cx="377014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Complementa o Machine Learning com habilidade de trabalhar com grandes volumes de dados, imagens, vídeos, sons…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199" y="739255"/>
            <a:ext cx="10725443" cy="48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b="1"/>
              <a:t>Sistemas Financeiros: </a:t>
            </a:r>
            <a:r>
              <a:rPr lang="pt-BR"/>
              <a:t>Prevenção de fraudes e geração de insights.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838198" y="2371338"/>
            <a:ext cx="10725443" cy="80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e Vendas: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Recomendações de produtos e serviços através de consultas e compras anteriores.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38199" y="147710"/>
            <a:ext cx="10515600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Algumas </a:t>
            </a:r>
            <a:r>
              <a:rPr lang="pt-B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Aplicações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838198" y="4031322"/>
            <a:ext cx="10725444" cy="80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Indústria: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Descoberta de novos materiais, técnicas de fabricação, prevenção de falhas, aperfeiçoamento na produção ...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8198" y="5890607"/>
            <a:ext cx="10725444" cy="80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Transporte: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Identificação de padrões e tendências para rotas de transporte.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38199" y="1347205"/>
            <a:ext cx="10852052" cy="9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Saúde: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Identificação de tendências, confirmações e novidades para diagnósticos e tratamentos. Descoberta de novos medicamentos.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838198" y="3409534"/>
            <a:ext cx="10852053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Ciência: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Eficiência na análise de dados e resultados de estudos científicos. 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838198" y="4961424"/>
            <a:ext cx="10725444" cy="80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Governo: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Geração de insights, análises sócio-econômicas, detecção de fraudes ...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474785" y="764811"/>
            <a:ext cx="10879015" cy="3668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b="1"/>
              <a:t>Estatística: </a:t>
            </a:r>
            <a:r>
              <a:rPr lang="pt-BR"/>
              <a:t>Descritiva, Probabilística, Bayesiana e Regressões.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b="1"/>
              <a:t>2)  </a:t>
            </a:r>
            <a:r>
              <a:rPr lang="pt-BR" b="1" i="0" u="none" strike="noStrike"/>
              <a:t>Álgebra Linear: </a:t>
            </a:r>
            <a:r>
              <a:rPr lang="pt-BR" i="0" u="none" strike="noStrike"/>
              <a:t>Vetores e Matrizes, </a:t>
            </a:r>
            <a:r>
              <a:rPr lang="pt-BR"/>
              <a:t>Sistemas Lineares, </a:t>
            </a:r>
            <a:r>
              <a:rPr lang="pt-BR" i="0" u="none" strike="noStrike"/>
              <a:t>Estimativa dos mínimos quadrados, transformação linear, autovetores e autovalores.</a:t>
            </a:r>
            <a:endParaRPr b="1" i="0" u="none" strike="noStrike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b="1"/>
              <a:t>3)  Cálculo Multivariado: </a:t>
            </a:r>
            <a:r>
              <a:rPr lang="pt-BR"/>
              <a:t>Funções de várias variáveis, Derivadas Parciais, Integrais Múltiplas, Equações Diferenciais, Geometria Multivariada, Vetor Direcional e Gradiente.</a:t>
            </a:r>
            <a:endParaRPr b="1"/>
          </a:p>
        </p:txBody>
      </p:sp>
      <p:sp>
        <p:nvSpPr>
          <p:cNvPr id="115" name="Google Shape;115;p16"/>
          <p:cNvSpPr txBox="1"/>
          <p:nvPr/>
        </p:nvSpPr>
        <p:spPr>
          <a:xfrm>
            <a:off x="838200" y="64432"/>
            <a:ext cx="10515600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Matemática do Machine Learning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0818" y="3236693"/>
            <a:ext cx="4876147" cy="361533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8731348" y="4549771"/>
            <a:ext cx="3460652" cy="1077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https://towardsdatascience.com/the-mathematics-of-machine-learning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38199" y="734799"/>
            <a:ext cx="10725443" cy="607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b="1"/>
              <a:t>Linguagem R</a:t>
            </a:r>
            <a:endParaRPr/>
          </a:p>
          <a:p>
            <a:pPr marL="514350" lvl="0" indent="-400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b="1" i="0" u="none" strike="noStrike"/>
              <a:t>Python</a:t>
            </a:r>
            <a:endParaRPr/>
          </a:p>
          <a:p>
            <a:pPr marL="514350" lvl="0" indent="-400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i="0" u="none" strike="noStrike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b="1"/>
              <a:t>Scala</a:t>
            </a:r>
            <a:endParaRPr/>
          </a:p>
          <a:p>
            <a:pPr marL="514350" lvl="0" indent="-400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b="1"/>
              <a:t>Java</a:t>
            </a:r>
            <a:endParaRPr/>
          </a:p>
          <a:p>
            <a:pPr marL="514350" lvl="0" indent="-400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b="1"/>
              <a:t>J</a:t>
            </a:r>
            <a:r>
              <a:rPr lang="pt-BR" b="1" i="0" u="none" strike="noStrike"/>
              <a:t>ulia</a:t>
            </a:r>
            <a:endParaRPr/>
          </a:p>
          <a:p>
            <a:pPr marL="514350" lvl="0" indent="-3365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i="0" u="none" strike="noStrike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b="1"/>
              <a:t>SAS</a:t>
            </a:r>
            <a:endParaRPr/>
          </a:p>
          <a:p>
            <a:pPr marL="514350" lvl="0" indent="-3365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b="1" i="0" u="none" strike="noStrike"/>
              <a:t>SPSS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i="0" u="none" strike="noStrike"/>
          </a:p>
        </p:txBody>
      </p:sp>
      <p:sp>
        <p:nvSpPr>
          <p:cNvPr id="123" name="Google Shape;123;p17"/>
          <p:cNvSpPr txBox="1"/>
          <p:nvPr/>
        </p:nvSpPr>
        <p:spPr>
          <a:xfrm>
            <a:off x="838199" y="165291"/>
            <a:ext cx="10515600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Linguagens de programação para Machine Learning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761925" y="1261274"/>
            <a:ext cx="107256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b="1"/>
              <a:t>Supervisionada: </a:t>
            </a:r>
            <a:r>
              <a:rPr lang="pt-BR"/>
              <a:t>Interação de um a</a:t>
            </a:r>
            <a:r>
              <a:rPr lang="pt-BR" b="0" i="0" u="none" strike="noStrike"/>
              <a:t>gente externo. O algoritmo possui dados de entrada e de saída para treinamento (Ex.: Análise de crédito).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761998" y="4355915"/>
            <a:ext cx="10725300" cy="19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Aprendizagem por Reforço: 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 informações do ambiente, que indica o erro, mas não a forma de melhorar a ação e o desempenho. 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conjunto de dados muda a todo instante, demandando contínuo processo de adaptação (Ex.: movimentação de robôs).</a:t>
            </a:r>
            <a:endParaRPr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838199" y="218050"/>
            <a:ext cx="105156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Formas de Aprendizagem de Máquina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733200" y="2259067"/>
            <a:ext cx="10725600" cy="1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b="1" dirty="0"/>
              <a:t>Não Supervisionada: </a:t>
            </a:r>
            <a:r>
              <a:rPr lang="pt-BR" b="0" i="0" u="none" strike="noStrike" dirty="0"/>
              <a:t>Tipo de aprendizagem auto-organizada. Não existe uma resposta ou modelo de referência para treinar o algoritmo (Ex.: Associação ou agrupamento de produtos com similaridades).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542776" y="1341586"/>
            <a:ext cx="2481776" cy="496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b="1"/>
              <a:t>Supervisionada</a:t>
            </a:r>
            <a:endParaRPr b="0" i="0" u="none" strike="noStrike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137" name="Google Shape;137;p19"/>
          <p:cNvSpPr txBox="1"/>
          <p:nvPr/>
        </p:nvSpPr>
        <p:spPr>
          <a:xfrm>
            <a:off x="542776" y="4730964"/>
            <a:ext cx="2481776" cy="8750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supervisionada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902611" y="753555"/>
            <a:ext cx="2090226" cy="496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Classificação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902611" y="1985422"/>
            <a:ext cx="1696331" cy="496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3804137" y="3072513"/>
            <a:ext cx="2291863" cy="8440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Agrupamento (Clustering)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4029220" y="4482901"/>
            <a:ext cx="1837007" cy="496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Associação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910818" y="5760242"/>
            <a:ext cx="2841674" cy="8656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Redução de dimensionalidade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865033" y="385450"/>
            <a:ext cx="4979964" cy="12041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Variável Resposta é discreta (Sim ou Não, Azul ou Vermelho, 0 ou 1 ou 2).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6865033" y="1785425"/>
            <a:ext cx="4979964" cy="89845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Previsão ou predição de um valor numérico.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794695" y="3021976"/>
            <a:ext cx="5120639" cy="89845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Agrupar dados por características (idade, gostos...)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6794695" y="4074003"/>
            <a:ext cx="5120639" cy="131392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Obter regras com os dados (pais com crianças compram mais doces).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8018585" y="5527682"/>
            <a:ext cx="3624775" cy="131392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 das melhores variáveis para otimizar o processo.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9"/>
          <p:cNvCxnSpPr>
            <a:stCxn id="136" idx="3"/>
            <a:endCxn id="138" idx="1"/>
          </p:cNvCxnSpPr>
          <p:nvPr/>
        </p:nvCxnSpPr>
        <p:spPr>
          <a:xfrm rot="10800000" flipH="1">
            <a:off x="3024552" y="1001649"/>
            <a:ext cx="878100" cy="5880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9" name="Google Shape;149;p19"/>
          <p:cNvCxnSpPr>
            <a:stCxn id="136" idx="3"/>
            <a:endCxn id="139" idx="1"/>
          </p:cNvCxnSpPr>
          <p:nvPr/>
        </p:nvCxnSpPr>
        <p:spPr>
          <a:xfrm>
            <a:off x="3024552" y="1589649"/>
            <a:ext cx="878100" cy="6438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" name="Google Shape;150;p19"/>
          <p:cNvCxnSpPr>
            <a:stCxn id="138" idx="3"/>
            <a:endCxn id="143" idx="1"/>
          </p:cNvCxnSpPr>
          <p:nvPr/>
        </p:nvCxnSpPr>
        <p:spPr>
          <a:xfrm rot="10800000" flipH="1">
            <a:off x="5992837" y="987518"/>
            <a:ext cx="872100" cy="141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" name="Google Shape;151;p19"/>
          <p:cNvCxnSpPr>
            <a:stCxn id="139" idx="3"/>
            <a:endCxn id="144" idx="1"/>
          </p:cNvCxnSpPr>
          <p:nvPr/>
        </p:nvCxnSpPr>
        <p:spPr>
          <a:xfrm>
            <a:off x="5598942" y="2233485"/>
            <a:ext cx="1266000" cy="12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2" name="Google Shape;152;p19"/>
          <p:cNvCxnSpPr>
            <a:stCxn id="137" idx="3"/>
            <a:endCxn id="140" idx="1"/>
          </p:cNvCxnSpPr>
          <p:nvPr/>
        </p:nvCxnSpPr>
        <p:spPr>
          <a:xfrm rot="10800000" flipH="1">
            <a:off x="3024552" y="3494480"/>
            <a:ext cx="779700" cy="16740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3" name="Google Shape;153;p19"/>
          <p:cNvCxnSpPr>
            <a:stCxn id="137" idx="3"/>
            <a:endCxn id="141" idx="1"/>
          </p:cNvCxnSpPr>
          <p:nvPr/>
        </p:nvCxnSpPr>
        <p:spPr>
          <a:xfrm rot="10800000" flipH="1">
            <a:off x="3024552" y="4731080"/>
            <a:ext cx="1004700" cy="4374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4" name="Google Shape;154;p19"/>
          <p:cNvCxnSpPr>
            <a:stCxn id="137" idx="3"/>
            <a:endCxn id="142" idx="1"/>
          </p:cNvCxnSpPr>
          <p:nvPr/>
        </p:nvCxnSpPr>
        <p:spPr>
          <a:xfrm>
            <a:off x="3024552" y="5168480"/>
            <a:ext cx="886200" cy="10245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5" name="Google Shape;155;p19"/>
          <p:cNvCxnSpPr>
            <a:stCxn id="140" idx="3"/>
            <a:endCxn id="145" idx="1"/>
          </p:cNvCxnSpPr>
          <p:nvPr/>
        </p:nvCxnSpPr>
        <p:spPr>
          <a:xfrm rot="10800000" flipH="1">
            <a:off x="6096000" y="3471137"/>
            <a:ext cx="698700" cy="234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6" name="Google Shape;156;p19"/>
          <p:cNvCxnSpPr>
            <a:stCxn id="141" idx="3"/>
            <a:endCxn id="146" idx="1"/>
          </p:cNvCxnSpPr>
          <p:nvPr/>
        </p:nvCxnSpPr>
        <p:spPr>
          <a:xfrm>
            <a:off x="5866227" y="4730964"/>
            <a:ext cx="9285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7" name="Google Shape;157;p19"/>
          <p:cNvCxnSpPr>
            <a:stCxn id="142" idx="3"/>
            <a:endCxn id="147" idx="1"/>
          </p:cNvCxnSpPr>
          <p:nvPr/>
        </p:nvCxnSpPr>
        <p:spPr>
          <a:xfrm rot="10800000" flipH="1">
            <a:off x="6752492" y="6184663"/>
            <a:ext cx="1266000" cy="84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LUCIANO GALDINO</cp:lastModifiedBy>
  <cp:revision>1</cp:revision>
  <dcterms:modified xsi:type="dcterms:W3CDTF">2023-07-12T00:19:40Z</dcterms:modified>
</cp:coreProperties>
</file>