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9"/>
  </p:notesMasterIdLst>
  <p:sldIdLst>
    <p:sldId id="262" r:id="rId2"/>
    <p:sldId id="264" r:id="rId3"/>
    <p:sldId id="277" r:id="rId4"/>
    <p:sldId id="278" r:id="rId5"/>
    <p:sldId id="284" r:id="rId6"/>
    <p:sldId id="279" r:id="rId7"/>
    <p:sldId id="280" r:id="rId8"/>
    <p:sldId id="285" r:id="rId9"/>
    <p:sldId id="281" r:id="rId10"/>
    <p:sldId id="282" r:id="rId11"/>
    <p:sldId id="283" r:id="rId12"/>
    <p:sldId id="286" r:id="rId13"/>
    <p:sldId id="287" r:id="rId14"/>
    <p:sldId id="288" r:id="rId15"/>
    <p:sldId id="289" r:id="rId16"/>
    <p:sldId id="290" r:id="rId17"/>
    <p:sldId id="291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FF"/>
    <a:srgbClr val="00CC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28" autoAdjust="0"/>
  </p:normalViewPr>
  <p:slideViewPr>
    <p:cSldViewPr>
      <p:cViewPr varScale="1">
        <p:scale>
          <a:sx n="109" d="100"/>
          <a:sy n="109" d="100"/>
        </p:scale>
        <p:origin x="16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4C243-D359-4A89-974B-C2FEAAF8CD04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8B8B3-B192-4437-B909-90212CDAE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98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5C4587D-1848-4595-9D2C-20DB7774D4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andre@salesiano-ata.br" TargetMode="External"/><Relationship Id="rId2" Type="http://schemas.openxmlformats.org/officeDocument/2006/relationships/hyperlink" Target="mailto:alexandre@vidadura.or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7239000" y="1371600"/>
            <a:ext cx="152400" cy="3276600"/>
            <a:chOff x="5539" y="139"/>
            <a:chExt cx="125" cy="4037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1905000" y="4648200"/>
            <a:ext cx="5334000" cy="152400"/>
            <a:chOff x="260" y="4080"/>
            <a:chExt cx="5472" cy="144"/>
          </a:xfrm>
        </p:grpSpPr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57200" y="1371600"/>
            <a:ext cx="6705600" cy="348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Programação </a:t>
            </a:r>
            <a:r>
              <a:rPr lang="pt-BR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Orientada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pt-BR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à </a:t>
            </a:r>
            <a:r>
              <a:rPr lang="pt-BR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Objetos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pt-BR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Herança</a:t>
            </a:r>
            <a:endParaRPr lang="pt-BR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kumimoji="0" lang="pt-BR" sz="3000" dirty="0" smtClean="0">
                <a:latin typeface="Arial" charset="0"/>
              </a:rPr>
              <a:t>Prof. Alexandre Marcelino</a:t>
            </a:r>
          </a:p>
          <a:p>
            <a:pPr algn="ctr"/>
            <a:r>
              <a:rPr kumimoji="0" lang="pt-BR" sz="2200" dirty="0" smtClean="0">
                <a:latin typeface="Arial" charset="0"/>
                <a:hlinkClick r:id="rId2"/>
              </a:rPr>
              <a:t>alexandre@vidadura.org</a:t>
            </a:r>
            <a:r>
              <a:rPr kumimoji="0" lang="pt-BR" sz="2200" dirty="0" smtClean="0">
                <a:latin typeface="Arial" charset="0"/>
              </a:rPr>
              <a:t> (Skype/Facebbok)</a:t>
            </a:r>
          </a:p>
          <a:p>
            <a:pPr algn="ctr"/>
            <a:r>
              <a:rPr kumimoji="0" lang="pt-BR" sz="2200" dirty="0" smtClean="0">
                <a:latin typeface="Arial" charset="0"/>
                <a:hlinkClick r:id="rId3"/>
              </a:rPr>
              <a:t>alexandre@salesiano-ata.br</a:t>
            </a:r>
            <a:endParaRPr kumimoji="0" lang="pt-BR" sz="2200" dirty="0" smtClean="0">
              <a:latin typeface="Arial" charset="0"/>
            </a:endParaRPr>
          </a:p>
          <a:p>
            <a:endParaRPr kumimoji="0" lang="pt-BR" dirty="0">
              <a:latin typeface="Arial" charset="0"/>
            </a:endParaRPr>
          </a:p>
        </p:txBody>
      </p:sp>
      <p:pic>
        <p:nvPicPr>
          <p:cNvPr id="9" name="Picture 1034" descr="unisalesiano_araçatub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109501" cy="167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4363" y="1700808"/>
            <a:ext cx="5153025" cy="4114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1892300"/>
            <a:ext cx="27686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>
                <a:latin typeface="Verdana" panose="020B0604030504040204" pitchFamily="34" charset="0"/>
              </a:rPr>
              <a:t>Na Orientação a Objetos as palavras classe base, </a:t>
            </a:r>
            <a:r>
              <a:rPr lang="en-US" sz="1800">
                <a:latin typeface="Verdana" panose="020B0604030504040204" pitchFamily="34" charset="0"/>
              </a:rPr>
              <a:t>s</a:t>
            </a:r>
            <a:r>
              <a:rPr lang="pt-BR" sz="1800">
                <a:latin typeface="Verdana" panose="020B0604030504040204" pitchFamily="34" charset="0"/>
              </a:rPr>
              <a:t>upertipo, superclasse,</a:t>
            </a:r>
            <a:r>
              <a:rPr lang="en-US" sz="1800">
                <a:latin typeface="Verdana" panose="020B0604030504040204" pitchFamily="34" charset="0"/>
              </a:rPr>
              <a:t> </a:t>
            </a:r>
            <a:r>
              <a:rPr lang="pt-BR" sz="1800">
                <a:latin typeface="Verdana" panose="020B0604030504040204" pitchFamily="34" charset="0"/>
              </a:rPr>
              <a:t>classe pai e classe mãe são sinônimos, bem como as palavras classe</a:t>
            </a:r>
            <a:r>
              <a:rPr lang="en-US" sz="1800">
                <a:latin typeface="Verdana" panose="020B0604030504040204" pitchFamily="34" charset="0"/>
              </a:rPr>
              <a:t> </a:t>
            </a:r>
            <a:r>
              <a:rPr lang="pt-BR" sz="1800">
                <a:latin typeface="Verdana" panose="020B0604030504040204" pitchFamily="34" charset="0"/>
              </a:rPr>
              <a:t>derivada, subtipo, subclasse e classe filha também são sinônimos.</a:t>
            </a:r>
          </a:p>
          <a:p>
            <a:pPr>
              <a:spcBef>
                <a:spcPct val="50000"/>
              </a:spcBef>
            </a:pPr>
            <a:endParaRPr lang="pt-BR" sz="18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34529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467600" cy="4876800"/>
          </a:xfrm>
        </p:spPr>
        <p:txBody>
          <a:bodyPr>
            <a:normAutofit fontScale="40000" lnSpcReduction="20000"/>
          </a:bodyPr>
          <a:lstStyle/>
          <a:p>
            <a:pPr marL="868680" indent="-68580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Alterações feitas na superclasse afetam diretamente todas as classes descendentes;</a:t>
            </a:r>
          </a:p>
          <a:p>
            <a:pPr marL="868680" indent="-68580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Termos como palavras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classe base, supertipo, superclasse,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 classe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pai e classe mãe são sinônimos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, assim  como palavras classe derivada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, subtipo, subclasse e classe filha também são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sinônimos;</a:t>
            </a:r>
          </a:p>
          <a:p>
            <a:pPr marL="868680" indent="-68580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Herança simples X herança múltipla:</a:t>
            </a:r>
          </a:p>
          <a:p>
            <a:pPr marL="1143000" lvl="1" indent="-68580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pt-BR" sz="4600" dirty="0" smtClean="0">
                <a:latin typeface="Arial" pitchFamily="34" charset="0"/>
                <a:cs typeface="Arial" pitchFamily="34" charset="0"/>
              </a:rPr>
              <a:t>Herança simples é quando uma classe só herda características de uma única classe mãe;</a:t>
            </a:r>
          </a:p>
          <a:p>
            <a:pPr marL="1143000" lvl="1" indent="-68580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pt-BR" sz="4600" dirty="0" smtClean="0">
                <a:latin typeface="Arial" pitchFamily="34" charset="0"/>
                <a:cs typeface="Arial" pitchFamily="34" charset="0"/>
              </a:rPr>
              <a:t>Herança múltipla é quando uma classe herda características de mais de uma classe;</a:t>
            </a:r>
          </a:p>
          <a:p>
            <a:pPr marL="1143000" lvl="1" indent="-68580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pt-BR" sz="4600" dirty="0" smtClean="0">
                <a:latin typeface="Arial" pitchFamily="34" charset="0"/>
                <a:cs typeface="Arial" pitchFamily="34" charset="0"/>
              </a:rPr>
              <a:t>Algumas </a:t>
            </a:r>
            <a:r>
              <a:rPr lang="pt-BR" sz="4600" dirty="0">
                <a:latin typeface="Arial" pitchFamily="34" charset="0"/>
                <a:cs typeface="Arial" pitchFamily="34" charset="0"/>
              </a:rPr>
              <a:t>linguagens </a:t>
            </a:r>
            <a:r>
              <a:rPr lang="pt-BR" sz="4600" dirty="0" smtClean="0">
                <a:latin typeface="Arial" pitchFamily="34" charset="0"/>
                <a:cs typeface="Arial" pitchFamily="34" charset="0"/>
              </a:rPr>
              <a:t>permitem </a:t>
            </a:r>
            <a:r>
              <a:rPr lang="pt-BR" sz="4600" dirty="0">
                <a:latin typeface="Arial" pitchFamily="34" charset="0"/>
                <a:cs typeface="Arial" pitchFamily="34" charset="0"/>
              </a:rPr>
              <a:t>herança </a:t>
            </a:r>
            <a:r>
              <a:rPr lang="pt-BR" sz="4600" dirty="0" smtClean="0">
                <a:latin typeface="Arial" pitchFamily="34" charset="0"/>
                <a:cs typeface="Arial" pitchFamily="34" charset="0"/>
              </a:rPr>
              <a:t>múltipla como C++, outras não permitem herança múltipla que é o </a:t>
            </a:r>
            <a:r>
              <a:rPr lang="pt-BR" sz="4600" dirty="0">
                <a:latin typeface="Arial" pitchFamily="34" charset="0"/>
                <a:cs typeface="Arial" pitchFamily="34" charset="0"/>
              </a:rPr>
              <a:t>caso do </a:t>
            </a:r>
            <a:r>
              <a:rPr lang="pt-BR" sz="4600" dirty="0" smtClean="0">
                <a:latin typeface="Arial" pitchFamily="34" charset="0"/>
                <a:cs typeface="Arial" pitchFamily="34" charset="0"/>
              </a:rPr>
              <a:t>Java;</a:t>
            </a:r>
          </a:p>
          <a:p>
            <a:pPr marL="1143000" lvl="1" indent="-68580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pt-BR" sz="4600" dirty="0" smtClean="0">
                <a:latin typeface="Arial" pitchFamily="34" charset="0"/>
                <a:cs typeface="Arial" pitchFamily="34" charset="0"/>
              </a:rPr>
              <a:t>Java contém um mecanismo para “aproximar” a herança múltipla que é o uso de interfaces.</a:t>
            </a:r>
            <a:endParaRPr lang="pt-BR" sz="4600" dirty="0">
              <a:latin typeface="Arial" pitchFamily="34" charset="0"/>
              <a:cs typeface="Arial" pitchFamily="34" charset="0"/>
            </a:endParaRPr>
          </a:p>
          <a:p>
            <a:pPr marL="838200" lvl="1" indent="-381000" algn="just" eaLnBrk="1" fontAlgn="auto" hangingPunct="1">
              <a:lnSpc>
                <a:spcPct val="12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pt-BR" sz="4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59224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371600" y="1143000"/>
            <a:ext cx="756285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   //  </a:t>
            </a:r>
            <a:r>
              <a:rPr lang="pt-BR" sz="2000" dirty="0" err="1" smtClean="0"/>
              <a:t>super</a:t>
            </a:r>
            <a:r>
              <a:rPr lang="pt-BR" sz="2000" dirty="0" smtClean="0"/>
              <a:t> classe </a:t>
            </a:r>
          </a:p>
          <a:p>
            <a:pPr marL="403225" lvl="1" indent="0" fontAlgn="auto">
              <a:spcAft>
                <a:spcPts val="0"/>
              </a:spcAft>
              <a:buFont typeface="Verdana" panose="020B0604030504040204" pitchFamily="34" charset="0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: 	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setNome</a:t>
            </a:r>
            <a:r>
              <a:rPr lang="pt-BR" sz="2000" dirty="0" smtClean="0"/>
              <a:t>(</a:t>
            </a:r>
            <a:r>
              <a:rPr lang="pt-BR" sz="2000" dirty="0" err="1" smtClean="0"/>
              <a:t>std</a:t>
            </a:r>
            <a:r>
              <a:rPr lang="pt-BR" sz="2000" dirty="0" smtClean="0"/>
              <a:t>::</a:t>
            </a:r>
            <a:r>
              <a:rPr lang="pt-BR" sz="2000" dirty="0" err="1" smtClean="0"/>
              <a:t>string</a:t>
            </a:r>
            <a:r>
              <a:rPr lang="pt-BR" sz="2000" dirty="0" smtClean="0"/>
              <a:t> nome);</a:t>
            </a:r>
          </a:p>
          <a:p>
            <a:pPr marL="403225" lvl="1" indent="0" fontAlgn="auto">
              <a:spcAft>
                <a:spcPts val="0"/>
              </a:spcAft>
              <a:buFont typeface="Verdana" panose="020B0604030504040204" pitchFamily="34" charset="0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 );</a:t>
            </a:r>
          </a:p>
          <a:p>
            <a:pPr marL="403225" lvl="1" indent="0" fontAlgn="auto">
              <a:spcAft>
                <a:spcPts val="0"/>
              </a:spcAft>
              <a:buFont typeface="Verdana" panose="020B0604030504040204" pitchFamily="34" charset="0"/>
              <a:buNone/>
            </a:pPr>
            <a:r>
              <a:rPr lang="pt-BR" sz="2000" dirty="0" err="1" smtClean="0"/>
              <a:t>protected</a:t>
            </a:r>
            <a:r>
              <a:rPr lang="pt-BR" sz="2000" dirty="0" smtClean="0"/>
              <a:t>:	</a:t>
            </a:r>
            <a:r>
              <a:rPr lang="pt-BR" sz="2000" dirty="0" err="1" smtClean="0"/>
              <a:t>string</a:t>
            </a:r>
            <a:r>
              <a:rPr lang="pt-BR" sz="2000" dirty="0" smtClean="0"/>
              <a:t> nome</a:t>
            </a:r>
            <a:r>
              <a:rPr lang="pt-BR" sz="1600" dirty="0" smtClean="0"/>
              <a:t>; </a:t>
            </a:r>
            <a:r>
              <a:rPr lang="pt-BR" sz="1400" dirty="0" smtClean="0"/>
              <a:t>//</a:t>
            </a:r>
            <a:r>
              <a:rPr lang="pt-BR" sz="1400" dirty="0" err="1" smtClean="0"/>
              <a:t>protected</a:t>
            </a:r>
            <a:r>
              <a:rPr lang="pt-BR" sz="1400" dirty="0" smtClean="0"/>
              <a:t>: classe derivada pode acessar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dirty="0" err="1" smtClean="0"/>
              <a:t>cpf</a:t>
            </a:r>
            <a:r>
              <a:rPr lang="pt-BR" sz="2000" dirty="0" smtClean="0"/>
              <a:t>;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double</a:t>
            </a:r>
            <a:r>
              <a:rPr lang="pt-BR" sz="2000" dirty="0" smtClean="0"/>
              <a:t> salario;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dirty="0" smtClean="0"/>
              <a:t> 		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/>
              <a:t>getBonificação</a:t>
            </a:r>
            <a:r>
              <a:rPr lang="pt-BR" sz="2000" dirty="0" smtClean="0"/>
              <a:t> ( );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dirty="0" smtClean="0"/>
              <a:t>    };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dirty="0" smtClean="0"/>
              <a:t>   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::</a:t>
            </a:r>
            <a:r>
              <a:rPr lang="pt-BR" sz="2000" dirty="0" err="1" smtClean="0"/>
              <a:t>setNome</a:t>
            </a:r>
            <a:r>
              <a:rPr lang="pt-BR" sz="2000" dirty="0" smtClean="0"/>
              <a:t>(</a:t>
            </a:r>
            <a:r>
              <a:rPr lang="pt-BR" sz="2000" dirty="0" err="1" smtClean="0"/>
              <a:t>std</a:t>
            </a:r>
            <a:r>
              <a:rPr lang="pt-BR" sz="2000" dirty="0" smtClean="0"/>
              <a:t>::</a:t>
            </a:r>
            <a:r>
              <a:rPr lang="pt-BR" sz="2000" dirty="0" err="1" smtClean="0"/>
              <a:t>string</a:t>
            </a:r>
            <a:r>
              <a:rPr lang="pt-BR" sz="2000" dirty="0" smtClean="0"/>
              <a:t> _nome) {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dirty="0" smtClean="0"/>
              <a:t>					nome = _nome;  }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dirty="0" smtClean="0"/>
              <a:t>    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/>
              <a:t>getBonificação</a:t>
            </a:r>
            <a:r>
              <a:rPr lang="pt-BR" sz="2000" dirty="0" smtClean="0"/>
              <a:t> ( )    {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this.salario</a:t>
            </a:r>
            <a:r>
              <a:rPr lang="pt-BR" sz="2000" dirty="0" smtClean="0"/>
              <a:t> *0.10;  }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dirty="0" smtClean="0"/>
              <a:t>     </a:t>
            </a: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:: </a:t>
            </a:r>
            <a:r>
              <a:rPr lang="pt-BR" sz="2000" dirty="0" err="1" smtClean="0"/>
              <a:t>getNome</a:t>
            </a:r>
            <a:r>
              <a:rPr lang="pt-BR" sz="2000" dirty="0" smtClean="0"/>
              <a:t>( )  {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 nome  }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dirty="0" smtClean="0"/>
              <a:t>           //idem para </a:t>
            </a:r>
            <a:r>
              <a:rPr lang="pt-BR" sz="2000" dirty="0" err="1" smtClean="0"/>
              <a:t>cpf</a:t>
            </a:r>
            <a:r>
              <a:rPr lang="pt-BR" sz="2000" dirty="0" smtClean="0"/>
              <a:t> e salario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581488337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295400"/>
            <a:ext cx="7562850" cy="4953000"/>
          </a:xfrm>
        </p:spPr>
        <p:txBody>
          <a:bodyPr/>
          <a:lstStyle/>
          <a:p>
            <a:pPr marL="82550" indent="0" eaLnBrk="1" hangingPunct="1">
              <a:buFont typeface="Wingdings 2" panose="05020102010507070707" pitchFamily="18" charset="2"/>
              <a:buNone/>
            </a:pPr>
            <a:r>
              <a:rPr lang="pt-BR" sz="2000" dirty="0" err="1" smtClean="0"/>
              <a:t>class</a:t>
            </a:r>
            <a:r>
              <a:rPr lang="pt-BR" sz="2000" dirty="0" smtClean="0"/>
              <a:t> Gerente :  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   //   gerente é subclasse </a:t>
            </a:r>
          </a:p>
          <a:p>
            <a:pPr marL="403225" lvl="1" indent="0" eaLnBrk="1" hangingPunct="1">
              <a:buFont typeface="Verdana" panose="020B0604030504040204" pitchFamily="34" charset="0"/>
              <a:buNone/>
            </a:pPr>
            <a:r>
              <a:rPr lang="pt-BR" sz="1600" dirty="0" smtClean="0"/>
              <a:t>	</a:t>
            </a:r>
            <a:r>
              <a:rPr lang="pt-BR" sz="2000" dirty="0" err="1" smtClean="0"/>
              <a:t>private</a:t>
            </a:r>
            <a:r>
              <a:rPr lang="pt-BR" sz="1800" dirty="0" smtClean="0"/>
              <a:t>:	    </a:t>
            </a:r>
            <a:r>
              <a:rPr lang="pt-BR" sz="2000" dirty="0" err="1" smtClean="0"/>
              <a:t>int</a:t>
            </a:r>
            <a:r>
              <a:rPr lang="pt-BR" sz="2000" dirty="0" smtClean="0"/>
              <a:t> senha; </a:t>
            </a:r>
          </a:p>
          <a:p>
            <a:pPr marL="403225" lvl="1" indent="0" eaLnBrk="1" hangingPunct="1">
              <a:buFont typeface="Verdana" panose="020B0604030504040204" pitchFamily="34" charset="0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: 	   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numFuncGerenciados</a:t>
            </a:r>
            <a:r>
              <a:rPr lang="pt-BR" sz="2000" dirty="0" smtClean="0"/>
              <a:t>;</a:t>
            </a:r>
          </a:p>
          <a:p>
            <a:pPr marL="82550" indent="0" eaLnBrk="1" hangingPunct="1">
              <a:buFont typeface="Wingdings 2" panose="05020102010507070707" pitchFamily="18" charset="2"/>
              <a:buNone/>
            </a:pPr>
            <a:r>
              <a:rPr lang="pt-BR" sz="2000" dirty="0" smtClean="0"/>
              <a:t>		   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setSenha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senha);</a:t>
            </a:r>
          </a:p>
          <a:p>
            <a:pPr marL="82550" indent="0" eaLnBrk="1" hangingPunct="1">
              <a:buFont typeface="Wingdings 2" panose="05020102010507070707" pitchFamily="18" charset="2"/>
              <a:buNone/>
            </a:pPr>
            <a:r>
              <a:rPr lang="pt-BR" sz="2000" dirty="0" smtClean="0"/>
              <a:t>		     </a:t>
            </a:r>
            <a:r>
              <a:rPr lang="pt-BR" sz="2000" dirty="0" err="1" smtClean="0"/>
              <a:t>boolean</a:t>
            </a:r>
            <a:r>
              <a:rPr lang="pt-BR" sz="2000" dirty="0" smtClean="0"/>
              <a:t> autentica (</a:t>
            </a:r>
            <a:r>
              <a:rPr lang="pt-BR" sz="2000" dirty="0" err="1" smtClean="0"/>
              <a:t>int</a:t>
            </a:r>
            <a:r>
              <a:rPr lang="pt-BR" sz="2000" dirty="0" smtClean="0"/>
              <a:t> senha);</a:t>
            </a:r>
          </a:p>
          <a:p>
            <a:pPr marL="82550" indent="0" eaLnBrk="1" hangingPunct="1">
              <a:buFont typeface="Wingdings 2" panose="05020102010507070707" pitchFamily="18" charset="2"/>
              <a:buNone/>
            </a:pPr>
            <a:r>
              <a:rPr lang="pt-BR" sz="2000" dirty="0" smtClean="0"/>
              <a:t> };</a:t>
            </a:r>
          </a:p>
          <a:p>
            <a:pPr marL="82550" indent="0" eaLnBrk="1" hangingPunct="1">
              <a:buFont typeface="Wingdings 2" panose="05020102010507070707" pitchFamily="18" charset="2"/>
              <a:buNone/>
            </a:pPr>
            <a:r>
              <a:rPr lang="pt-BR" sz="2000" dirty="0" err="1" smtClean="0"/>
              <a:t>void</a:t>
            </a:r>
            <a:r>
              <a:rPr lang="pt-BR" sz="2000" dirty="0" smtClean="0"/>
              <a:t>   Gerente::</a:t>
            </a:r>
            <a:r>
              <a:rPr lang="pt-BR" sz="2000" dirty="0" err="1" smtClean="0"/>
              <a:t>setSenha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_senha)  {   senha = _senha;  }</a:t>
            </a:r>
          </a:p>
          <a:p>
            <a:pPr marL="82550" indent="0" eaLnBrk="1" hangingPunct="1">
              <a:buFont typeface="Wingdings 2" panose="05020102010507070707" pitchFamily="18" charset="2"/>
              <a:buNone/>
            </a:pPr>
            <a:r>
              <a:rPr lang="pt-BR" sz="2000" dirty="0" err="1" smtClean="0"/>
              <a:t>boolean</a:t>
            </a:r>
            <a:r>
              <a:rPr lang="pt-BR" sz="2000" dirty="0" smtClean="0"/>
              <a:t> Gerente::autentica (</a:t>
            </a:r>
            <a:r>
              <a:rPr lang="pt-BR" sz="2000" dirty="0" err="1" smtClean="0"/>
              <a:t>int</a:t>
            </a:r>
            <a:r>
              <a:rPr lang="pt-BR" sz="2000" dirty="0" smtClean="0"/>
              <a:t> _senha) {</a:t>
            </a:r>
          </a:p>
          <a:p>
            <a:pPr marL="82550" indent="0" eaLnBrk="1" hangingPunct="1">
              <a:buFont typeface="Wingdings 2" panose="05020102010507070707" pitchFamily="18" charset="2"/>
              <a:buNone/>
            </a:pPr>
            <a:r>
              <a:rPr lang="pt-BR" sz="2000" dirty="0" smtClean="0"/>
              <a:t>		      	</a:t>
            </a:r>
            <a:r>
              <a:rPr lang="pt-BR" sz="2000" dirty="0" err="1" smtClean="0"/>
              <a:t>if</a:t>
            </a:r>
            <a:r>
              <a:rPr lang="pt-BR" sz="2000" dirty="0" smtClean="0"/>
              <a:t>   (senha == _senha)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true</a:t>
            </a:r>
            <a:r>
              <a:rPr lang="pt-BR" sz="2000" dirty="0" smtClean="0"/>
              <a:t> </a:t>
            </a:r>
          </a:p>
          <a:p>
            <a:pPr marL="82550" indent="0" eaLnBrk="1" hangingPunct="1">
              <a:buFont typeface="Wingdings 2" panose="05020102010507070707" pitchFamily="18" charset="2"/>
              <a:buNone/>
            </a:pPr>
            <a:r>
              <a:rPr lang="pt-BR" sz="2000" dirty="0" smtClean="0"/>
              <a:t>		      	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false;               </a:t>
            </a:r>
          </a:p>
          <a:p>
            <a:pPr marL="82550" indent="0" eaLnBrk="1" hangingPunct="1">
              <a:buFont typeface="Wingdings 2" panose="05020102010507070707" pitchFamily="18" charset="2"/>
              <a:buNone/>
            </a:pPr>
            <a:r>
              <a:rPr lang="pt-BR" sz="2000" dirty="0" smtClean="0"/>
              <a:t>		      }</a:t>
            </a:r>
          </a:p>
        </p:txBody>
      </p:sp>
    </p:spTree>
    <p:extLst>
      <p:ext uri="{BB962C8B-B14F-4D97-AF65-F5344CB8AC3E}">
        <p14:creationId xmlns:p14="http://schemas.microsoft.com/office/powerpoint/2010/main" val="1891659957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447800" y="1371600"/>
            <a:ext cx="748665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pt-BR" sz="2000" smtClean="0"/>
              <a:t>Atributos e métodos privados são herdados, mas não podem ser acessados diretamente;</a:t>
            </a:r>
          </a:p>
          <a:p>
            <a:pPr fontAlgn="auto"/>
            <a:r>
              <a:rPr lang="pt-BR" sz="2000" smtClean="0"/>
              <a:t>Além dos especificadores public e private, existe um outro  especificador relacionado ao  conceito de herança: protected;</a:t>
            </a:r>
          </a:p>
          <a:p>
            <a:pPr fontAlgn="auto"/>
            <a:r>
              <a:rPr lang="pt-BR" sz="2000" smtClean="0"/>
              <a:t>protected:  </a:t>
            </a:r>
          </a:p>
          <a:p>
            <a:pPr lvl="1" fontAlgn="auto">
              <a:spcAft>
                <a:spcPts val="0"/>
              </a:spcAft>
            </a:pPr>
            <a:r>
              <a:rPr lang="pt-BR" sz="2000" smtClean="0"/>
              <a:t>permite a visibilidade ao pacote e as subclasses de outros pacotes;</a:t>
            </a:r>
          </a:p>
          <a:p>
            <a:pPr lvl="1" fontAlgn="auto">
              <a:spcAft>
                <a:spcPts val="0"/>
              </a:spcAft>
            </a:pPr>
            <a:r>
              <a:rPr lang="pt-BR" sz="2000" smtClean="0"/>
              <a:t>funciona como private sob ponto de vista externo a classe;</a:t>
            </a:r>
          </a:p>
          <a:p>
            <a:pPr lvl="1" fontAlgn="auto">
              <a:spcAft>
                <a:spcPts val="0"/>
              </a:spcAft>
            </a:pPr>
            <a:r>
              <a:rPr lang="pt-BR" sz="2000" smtClean="0"/>
              <a:t>atributos protected são visíveis  pelas classes derivadas, enquanto os private não o são;</a:t>
            </a:r>
          </a:p>
          <a:p>
            <a:pPr lvl="1" fontAlgn="auto">
              <a:spcAft>
                <a:spcPts val="0"/>
              </a:spcAft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150243648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82725"/>
            <a:ext cx="6342063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870756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447800" y="1371600"/>
            <a:ext cx="7486650" cy="4876800"/>
          </a:xfrm>
        </p:spPr>
        <p:txBody>
          <a:bodyPr/>
          <a:lstStyle/>
          <a:p>
            <a:pPr>
              <a:defRPr/>
            </a:pPr>
            <a:r>
              <a:rPr lang="pt-BR" sz="2800" dirty="0" smtClean="0"/>
              <a:t>Reescrita de Métodos:</a:t>
            </a:r>
          </a:p>
          <a:p>
            <a:pPr lvl="1">
              <a:defRPr/>
            </a:pPr>
            <a:r>
              <a:rPr lang="pt-BR" sz="2000" dirty="0" smtClean="0"/>
              <a:t>Um método herdado de uma classe pode ser  reescrito (</a:t>
            </a:r>
            <a:r>
              <a:rPr lang="pt-BR" sz="2000" dirty="0" err="1" smtClean="0"/>
              <a:t>sobreescrito</a:t>
            </a:r>
            <a:r>
              <a:rPr lang="pt-BR" sz="2000" dirty="0"/>
              <a:t> </a:t>
            </a:r>
            <a:r>
              <a:rPr lang="pt-BR" sz="2000" dirty="0" smtClean="0"/>
              <a:t>/ </a:t>
            </a:r>
            <a:r>
              <a:rPr lang="pt-BR" sz="2000" dirty="0" err="1" smtClean="0"/>
              <a:t>override</a:t>
            </a:r>
            <a:r>
              <a:rPr lang="pt-BR" sz="2000" dirty="0" smtClean="0"/>
              <a:t>), alterando seu comportamento;</a:t>
            </a:r>
          </a:p>
          <a:p>
            <a:pPr lvl="1">
              <a:defRPr/>
            </a:pPr>
            <a:endParaRPr lang="pt-BR" sz="2000" dirty="0"/>
          </a:p>
          <a:p>
            <a:r>
              <a:rPr lang="pt-BR" sz="2400" dirty="0"/>
              <a:t>Um método herdado de uma classe pode ser  reescrito (</a:t>
            </a:r>
            <a:r>
              <a:rPr lang="pt-BR" sz="2400" dirty="0" err="1"/>
              <a:t>sobreescrito</a:t>
            </a:r>
            <a:r>
              <a:rPr lang="pt-BR" sz="2400" dirty="0"/>
              <a:t>, sobreposto, </a:t>
            </a:r>
            <a:r>
              <a:rPr lang="pt-BR" sz="2400" dirty="0" err="1"/>
              <a:t>override</a:t>
            </a:r>
            <a:r>
              <a:rPr lang="pt-BR" sz="2400" dirty="0"/>
              <a:t>), alterando assim seu comportamento</a:t>
            </a:r>
            <a:r>
              <a:rPr lang="pt-BR" sz="2400" dirty="0" smtClean="0"/>
              <a:t>;</a:t>
            </a:r>
          </a:p>
          <a:p>
            <a:endParaRPr lang="pt-BR" sz="2400" dirty="0"/>
          </a:p>
          <a:p>
            <a:r>
              <a:rPr lang="pt-BR" sz="2400" dirty="0"/>
              <a:t>As assinaturas (parâmetros) devem ser </a:t>
            </a:r>
            <a:r>
              <a:rPr lang="pt-BR" sz="2400" dirty="0" err="1"/>
              <a:t>identicas</a:t>
            </a:r>
            <a:r>
              <a:rPr lang="pt-BR" sz="2400" dirty="0"/>
              <a:t>;</a:t>
            </a:r>
          </a:p>
          <a:p>
            <a:pPr lvl="1">
              <a:defRPr/>
            </a:pPr>
            <a:endParaRPr lang="pt-BR" sz="2000" dirty="0" smtClean="0"/>
          </a:p>
          <a:p>
            <a:pPr marL="82550" indent="0">
              <a:buFont typeface="Wingdings 2" panose="05020102010507070707" pitchFamily="18" charset="2"/>
              <a:buNone/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24646721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371600" y="1295400"/>
            <a:ext cx="756285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smtClean="0"/>
              <a:t>class Gerente :  public Funcionario {   //   gerente é subclasse </a:t>
            </a:r>
          </a:p>
          <a:p>
            <a:pPr marL="403225" lvl="1" indent="0" fontAlgn="auto">
              <a:spcAft>
                <a:spcPts val="0"/>
              </a:spcAft>
              <a:buFont typeface="Verdana" panose="020B0604030504040204" pitchFamily="34" charset="0"/>
              <a:buNone/>
            </a:pPr>
            <a:r>
              <a:rPr lang="pt-BR" sz="1600" smtClean="0"/>
              <a:t>	</a:t>
            </a:r>
            <a:r>
              <a:rPr lang="pt-BR" sz="2000" smtClean="0"/>
              <a:t>private</a:t>
            </a:r>
            <a:r>
              <a:rPr lang="pt-BR" sz="1800" smtClean="0"/>
              <a:t>:	    </a:t>
            </a:r>
            <a:r>
              <a:rPr lang="pt-BR" sz="2000" smtClean="0"/>
              <a:t>int senha; </a:t>
            </a:r>
          </a:p>
          <a:p>
            <a:pPr marL="403225" lvl="1" indent="0" fontAlgn="auto">
              <a:spcAft>
                <a:spcPts val="0"/>
              </a:spcAft>
              <a:buFont typeface="Verdana" panose="020B0604030504040204" pitchFamily="34" charset="0"/>
              <a:buNone/>
            </a:pPr>
            <a:r>
              <a:rPr lang="pt-BR" sz="2000" smtClean="0"/>
              <a:t>	public: 	    int numFuncGerenciados;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smtClean="0"/>
              <a:t>		    void setSenha(int senha);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smtClean="0"/>
              <a:t>		     boolean autentica (int senha);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smtClean="0"/>
              <a:t> };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smtClean="0"/>
              <a:t>void   Gerente::setSenha(int _senha)  {   senha = _senha;  }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b="1" smtClean="0"/>
              <a:t>double Gerente::getBonificação ( )  { return this.salario *0.15;  }  	</a:t>
            </a:r>
            <a:r>
              <a:rPr lang="pt-BR" sz="1800" smtClean="0"/>
              <a:t>//  sobreescrevendo o método da classe pai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smtClean="0"/>
              <a:t>boolean Gerente::autentica (int _senha) {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smtClean="0"/>
              <a:t>		      	if   (senha == _senha) return true 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smtClean="0"/>
              <a:t>		      	else return false;               </a:t>
            </a:r>
          </a:p>
          <a:p>
            <a:pPr marL="82550" indent="0" fontAlgn="auto">
              <a:buFont typeface="Wingdings 2" panose="05020102010507070707" pitchFamily="18" charset="2"/>
              <a:buNone/>
            </a:pPr>
            <a:r>
              <a:rPr lang="pt-BR" sz="2000" smtClean="0"/>
              <a:t>		      }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360770917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348690" y="2786082"/>
            <a:ext cx="152400" cy="3276600"/>
            <a:chOff x="5539" y="139"/>
            <a:chExt cx="125" cy="403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014690" y="6062682"/>
            <a:ext cx="5334000" cy="152400"/>
            <a:chOff x="260" y="4080"/>
            <a:chExt cx="5472" cy="144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2027238"/>
            <a:ext cx="17621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245225" y="4506913"/>
            <a:ext cx="2000250" cy="654050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pt-BR" sz="3600" b="1" i="0">
                <a:solidFill>
                  <a:srgbClr val="0000CC"/>
                </a:solidFill>
                <a:latin typeface="Arial" panose="020B0604020202020204" pitchFamily="34" charset="0"/>
              </a:rPr>
              <a:t>Herança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463675" y="2008188"/>
            <a:ext cx="2590800" cy="4173537"/>
            <a:chOff x="1327" y="1265"/>
            <a:chExt cx="1632" cy="2629"/>
          </a:xfrm>
        </p:grpSpPr>
        <p:graphicFrame>
          <p:nvGraphicFramePr>
            <p:cNvPr id="14" name="Object 9"/>
            <p:cNvGraphicFramePr>
              <a:graphicFrameLocks/>
            </p:cNvGraphicFramePr>
            <p:nvPr/>
          </p:nvGraphicFramePr>
          <p:xfrm>
            <a:off x="1327" y="3185"/>
            <a:ext cx="1512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Clip" r:id="rId4" imgW="2400120" imgH="1125360" progId="MS_ClipArt_Gallery.2">
                    <p:embed/>
                  </p:oleObj>
                </mc:Choice>
                <mc:Fallback>
                  <p:oleObj name="Clip" r:id="rId4" imgW="2400120" imgH="112536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7" y="3185"/>
                          <a:ext cx="1512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959" y="1265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711" y="2513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1711" y="2513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040188" y="3989388"/>
            <a:ext cx="2476500" cy="2100262"/>
            <a:chOff x="2950" y="2513"/>
            <a:chExt cx="1560" cy="1323"/>
          </a:xfrm>
        </p:grpSpPr>
        <p:graphicFrame>
          <p:nvGraphicFramePr>
            <p:cNvPr id="19" name="Object 14"/>
            <p:cNvGraphicFramePr>
              <a:graphicFrameLocks/>
            </p:cNvGraphicFramePr>
            <p:nvPr/>
          </p:nvGraphicFramePr>
          <p:xfrm>
            <a:off x="3382" y="3281"/>
            <a:ext cx="1128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Clip" r:id="rId6" imgW="1790640" imgH="880920" progId="MS_ClipArt_Gallery.2">
                    <p:embed/>
                  </p:oleObj>
                </mc:Choice>
                <mc:Fallback>
                  <p:oleObj name="Clip" r:id="rId6" imgW="1790640" imgH="88092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" y="3281"/>
                          <a:ext cx="1128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006" y="2513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950" y="2513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271713" y="1482725"/>
            <a:ext cx="305513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pt-BR" sz="3200" b="1" i="0" dirty="0">
                <a:solidFill>
                  <a:srgbClr val="FF9933"/>
                </a:solidFill>
                <a:latin typeface="Arial" panose="020B0604020202020204" pitchFamily="34" charset="0"/>
              </a:rPr>
              <a:t>Classe </a:t>
            </a:r>
            <a:r>
              <a:rPr lang="pt-BR" sz="3200" b="1" i="0" dirty="0" smtClean="0">
                <a:solidFill>
                  <a:srgbClr val="FF9933"/>
                </a:solidFill>
                <a:latin typeface="Arial" panose="020B0604020202020204" pitchFamily="34" charset="0"/>
              </a:rPr>
              <a:t>Veiculo</a:t>
            </a:r>
            <a:endParaRPr lang="pt-BR" sz="3200" b="1" i="0" dirty="0">
              <a:solidFill>
                <a:srgbClr val="FF99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26614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101975" y="1660525"/>
            <a:ext cx="3117850" cy="822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2400" i="0" dirty="0"/>
              <a:t>Superclasse </a:t>
            </a:r>
            <a:r>
              <a:rPr lang="pt-BR" sz="2400" i="0" dirty="0" err="1" smtClean="0"/>
              <a:t>Veiculos</a:t>
            </a:r>
            <a:endParaRPr lang="pt-BR" sz="2400" i="0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2049463" y="4344988"/>
            <a:ext cx="2582862" cy="808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2400" i="0" dirty="0"/>
              <a:t>Subclasse</a:t>
            </a:r>
          </a:p>
          <a:p>
            <a:pPr algn="ctr"/>
            <a:r>
              <a:rPr lang="pt-BR" sz="2400" i="0" dirty="0"/>
              <a:t>Carro a gasolina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130800" y="4368800"/>
            <a:ext cx="2582863" cy="808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sz="2400" i="0" dirty="0"/>
              <a:t>Subclasse</a:t>
            </a:r>
          </a:p>
          <a:p>
            <a:pPr algn="ctr"/>
            <a:r>
              <a:rPr lang="pt-BR" sz="2400" i="0" dirty="0" smtClean="0"/>
              <a:t>Moto</a:t>
            </a:r>
            <a:endParaRPr lang="pt-BR" sz="2400" i="0" dirty="0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>
            <a:off x="3419475" y="2511425"/>
            <a:ext cx="708025" cy="184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27688" y="2497138"/>
            <a:ext cx="649287" cy="1890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370055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04" y="1124744"/>
            <a:ext cx="8928992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6163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Herança é um mecanismo da OO que permite criar novas classes a partir  de classes já existentes, aproveitando-se das características já  definidas na classe;</a:t>
            </a:r>
          </a:p>
          <a:p>
            <a:pPr marL="1046163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 característica  permite  mecanismo o reuso e  reaproveitamento de código existente, diminuindo o tamanho do código e tornando a programação mais eficiente;</a:t>
            </a:r>
          </a:p>
          <a:p>
            <a:pPr marL="1046163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novas classes são chamadas de classes derivadas (subclasses) e herdam as características  da classes bases (superclasses);</a:t>
            </a:r>
          </a:p>
          <a:p>
            <a:pPr marL="1046163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 subclasse pode herdar: </a:t>
            </a:r>
            <a:r>
              <a:rPr lang="pt-BR" dirty="0"/>
              <a:t>Atributos, Métodos e Relacionamentos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45878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5000" y="1417638"/>
            <a:ext cx="7927975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endParaRPr lang="pt-BR" i="0" dirty="0">
              <a:latin typeface="Arial" panose="020B0604020202020204" pitchFamily="34" charset="0"/>
            </a:endParaRPr>
          </a:p>
          <a:p>
            <a:pPr algn="just"/>
            <a:r>
              <a:rPr lang="pt-BR" sz="2400" i="0" dirty="0">
                <a:latin typeface="Arial" panose="020B0604020202020204" pitchFamily="34" charset="0"/>
              </a:rPr>
              <a:t>Na herança as classes filhas passam a atender pelos mesmos métodos e atributos </a:t>
            </a:r>
            <a:r>
              <a:rPr lang="pt-BR" sz="2400" i="0" dirty="0" err="1">
                <a:latin typeface="Arial" panose="020B0604020202020204" pitchFamily="34" charset="0"/>
              </a:rPr>
              <a:t>public</a:t>
            </a:r>
            <a:r>
              <a:rPr lang="pt-BR" sz="2400" i="0" dirty="0">
                <a:latin typeface="Arial" panose="020B0604020202020204" pitchFamily="34" charset="0"/>
              </a:rPr>
              <a:t> da classe pai, as classes filhas podem acrescentar métodos, atributos e até redefinir métodos herdados. Os atributos encapsulados (</a:t>
            </a:r>
            <a:r>
              <a:rPr lang="pt-BR" sz="2400" i="0" dirty="0" err="1">
                <a:latin typeface="Arial" panose="020B0604020202020204" pitchFamily="34" charset="0"/>
              </a:rPr>
              <a:t>private</a:t>
            </a:r>
            <a:r>
              <a:rPr lang="pt-BR" sz="2400" i="0" dirty="0">
                <a:latin typeface="Arial" panose="020B0604020202020204" pitchFamily="34" charset="0"/>
              </a:rPr>
              <a:t>) da classe pai não são acessíveis diretamente na classe filha a não ser que sejam qualificados como </a:t>
            </a:r>
            <a:r>
              <a:rPr lang="pt-BR" sz="2400" i="0" dirty="0" err="1">
                <a:latin typeface="Arial" panose="020B0604020202020204" pitchFamily="34" charset="0"/>
              </a:rPr>
              <a:t>protected</a:t>
            </a:r>
            <a:r>
              <a:rPr lang="pt-BR" sz="2400" i="0" dirty="0">
                <a:latin typeface="Arial" panose="020B0604020202020204" pitchFamily="34" charset="0"/>
              </a:rPr>
              <a:t> ou public.</a:t>
            </a:r>
          </a:p>
        </p:txBody>
      </p:sp>
    </p:spTree>
    <p:extLst>
      <p:ext uri="{BB962C8B-B14F-4D97-AF65-F5344CB8AC3E}">
        <p14:creationId xmlns:p14="http://schemas.microsoft.com/office/powerpoint/2010/main" val="2764365553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38238" y="1370013"/>
            <a:ext cx="6811962" cy="4886325"/>
            <a:chOff x="1335" y="2865"/>
            <a:chExt cx="9630" cy="7695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035" y="2865"/>
              <a:ext cx="4500" cy="3465"/>
              <a:chOff x="3795" y="2865"/>
              <a:chExt cx="4305" cy="3465"/>
            </a:xfrm>
          </p:grpSpPr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795" y="2865"/>
                <a:ext cx="4305" cy="55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pt-BR" sz="1800" b="1" i="0"/>
                  <a:t>Pessoa</a:t>
                </a: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3795" y="3420"/>
                <a:ext cx="4305" cy="93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pt-BR" sz="1600" i="0" dirty="0" err="1"/>
                  <a:t>private</a:t>
                </a:r>
                <a:r>
                  <a:rPr lang="pt-BR" sz="1600" i="0" dirty="0"/>
                  <a:t> 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nome, </a:t>
                </a:r>
                <a:r>
                  <a:rPr lang="pt-BR" sz="1600" i="0" dirty="0" smtClean="0"/>
                  <a:t>origem;</a:t>
                </a:r>
                <a:endParaRPr lang="pt-BR" sz="1600" i="0" dirty="0"/>
              </a:p>
              <a:p>
                <a:pPr algn="l"/>
                <a:r>
                  <a:rPr lang="pt-BR" sz="1600" i="0" dirty="0" err="1"/>
                  <a:t>private</a:t>
                </a:r>
                <a:r>
                  <a:rPr lang="pt-BR" sz="1600" i="0" dirty="0"/>
                  <a:t> </a:t>
                </a:r>
                <a:r>
                  <a:rPr lang="pt-BR" sz="1600" i="0" dirty="0" err="1"/>
                  <a:t>int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poder;</a:t>
                </a:r>
                <a:endParaRPr lang="pt-BR" sz="1200" i="0" dirty="0"/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3795" y="4350"/>
                <a:ext cx="4305" cy="198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pt-BR" sz="1600" i="0" dirty="0"/>
                  <a:t>Pessoa (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n, 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o, </a:t>
                </a:r>
                <a:r>
                  <a:rPr lang="pt-BR" sz="1600" i="0" dirty="0" err="1"/>
                  <a:t>int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p)</a:t>
                </a:r>
                <a:endParaRPr lang="pt-BR" sz="1600" i="0" dirty="0"/>
              </a:p>
              <a:p>
                <a:pPr algn="l"/>
                <a:r>
                  <a:rPr lang="pt-BR" sz="1600" i="0" dirty="0" err="1"/>
                  <a:t>void</a:t>
                </a:r>
                <a:r>
                  <a:rPr lang="pt-BR" sz="1600" i="0" dirty="0"/>
                  <a:t> </a:t>
                </a:r>
                <a:r>
                  <a:rPr lang="pt-BR" sz="1600" i="0" dirty="0" err="1" smtClean="0"/>
                  <a:t>aumentopoder</a:t>
                </a:r>
                <a:r>
                  <a:rPr lang="pt-BR" sz="1600" i="0" dirty="0" smtClean="0"/>
                  <a:t>()</a:t>
                </a:r>
                <a:endParaRPr lang="pt-BR" sz="1600" i="0" dirty="0"/>
              </a:p>
              <a:p>
                <a:pPr algn="l"/>
                <a:r>
                  <a:rPr lang="pt-BR" sz="1600" i="0" dirty="0" err="1"/>
                  <a:t>void</a:t>
                </a:r>
                <a:r>
                  <a:rPr lang="pt-BR" sz="1600" i="0" dirty="0"/>
                  <a:t> </a:t>
                </a:r>
                <a:r>
                  <a:rPr lang="pt-BR" sz="1600" i="0" dirty="0" err="1"/>
                  <a:t>novo_fone</a:t>
                </a:r>
                <a:r>
                  <a:rPr lang="pt-BR" sz="1600" i="0" dirty="0"/>
                  <a:t>(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f)</a:t>
                </a:r>
              </a:p>
              <a:p>
                <a:pPr algn="l"/>
                <a:r>
                  <a:rPr lang="pt-BR" sz="1600" i="0" dirty="0" err="1"/>
                  <a:t>String</a:t>
                </a:r>
                <a:r>
                  <a:rPr lang="pt-BR" sz="1600" i="0" dirty="0"/>
                  <a:t> </a:t>
                </a:r>
                <a:r>
                  <a:rPr lang="pt-BR" sz="1600" i="0" dirty="0" err="1"/>
                  <a:t>nro_fone</a:t>
                </a:r>
                <a:r>
                  <a:rPr lang="pt-BR" sz="1600" i="0" dirty="0"/>
                  <a:t>()</a:t>
                </a: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335" y="7620"/>
              <a:ext cx="4260" cy="2940"/>
              <a:chOff x="1695" y="6510"/>
              <a:chExt cx="4395" cy="2940"/>
            </a:xfrm>
          </p:grpSpPr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1695" y="6510"/>
                <a:ext cx="4395" cy="55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pt-BR" sz="1800" b="1" i="0" dirty="0" err="1" smtClean="0"/>
                  <a:t>SuperHeroi</a:t>
                </a:r>
                <a:endParaRPr lang="pt-BR" sz="1800" b="1" i="0" dirty="0"/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1695" y="7065"/>
                <a:ext cx="4395" cy="103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pt-BR" sz="1600" i="0" dirty="0" err="1"/>
                  <a:t>private</a:t>
                </a:r>
                <a:r>
                  <a:rPr lang="pt-BR" sz="1600" i="0" dirty="0"/>
                  <a:t> 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</a:t>
                </a:r>
                <a:r>
                  <a:rPr lang="pt-BR" sz="1600" i="0" dirty="0" err="1" smtClean="0"/>
                  <a:t>Alterego</a:t>
                </a:r>
                <a:r>
                  <a:rPr lang="pt-BR" sz="1600" i="0" dirty="0" smtClean="0"/>
                  <a:t>;</a:t>
                </a:r>
                <a:endParaRPr lang="pt-BR" sz="1600" i="0" dirty="0"/>
              </a:p>
              <a:p>
                <a:pPr algn="l"/>
                <a:r>
                  <a:rPr lang="pt-BR" sz="1600" i="0" dirty="0" err="1"/>
                  <a:t>private</a:t>
                </a:r>
                <a:r>
                  <a:rPr lang="pt-BR" sz="1600" i="0" dirty="0"/>
                  <a:t> </a:t>
                </a:r>
                <a:r>
                  <a:rPr lang="pt-BR" sz="1600" i="0" dirty="0" err="1"/>
                  <a:t>int</a:t>
                </a:r>
                <a:r>
                  <a:rPr lang="pt-BR" sz="1600" i="0" dirty="0"/>
                  <a:t> </a:t>
                </a:r>
                <a:r>
                  <a:rPr lang="pt-BR" sz="1600" i="0" dirty="0" err="1" smtClean="0"/>
                  <a:t>GrauAumento</a:t>
                </a:r>
                <a:r>
                  <a:rPr lang="pt-BR" sz="1600" i="0" dirty="0" smtClean="0"/>
                  <a:t>;</a:t>
                </a:r>
                <a:endParaRPr lang="pt-BR" sz="1600" i="0" dirty="0"/>
              </a:p>
            </p:txBody>
          </p:sp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1695" y="8100"/>
                <a:ext cx="4395" cy="135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pt-BR" sz="1600" i="0" dirty="0" err="1" smtClean="0"/>
                  <a:t>SuperHeroi</a:t>
                </a:r>
                <a:r>
                  <a:rPr lang="pt-BR" sz="1600" i="0" dirty="0" smtClean="0"/>
                  <a:t> </a:t>
                </a:r>
                <a:r>
                  <a:rPr lang="pt-BR" sz="1600" i="0" dirty="0"/>
                  <a:t>(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a, </a:t>
                </a:r>
                <a:r>
                  <a:rPr lang="pt-BR" sz="1600" i="0" dirty="0" err="1"/>
                  <a:t>int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g, </a:t>
                </a:r>
                <a:r>
                  <a:rPr lang="pt-BR" sz="1600" i="0" dirty="0"/>
                  <a:t/>
                </a:r>
                <a:br>
                  <a:rPr lang="pt-BR" sz="1600" i="0" dirty="0"/>
                </a:br>
                <a:r>
                  <a:rPr lang="pt-BR" sz="1600" i="0" dirty="0"/>
                  <a:t>            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n, 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o, </a:t>
                </a:r>
                <a:r>
                  <a:rPr lang="pt-BR" sz="1600" i="0" dirty="0" err="1"/>
                  <a:t>int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p)</a:t>
                </a:r>
                <a:endParaRPr lang="pt-BR" sz="1600" i="0" dirty="0"/>
              </a:p>
              <a:p>
                <a:pPr algn="l"/>
                <a:r>
                  <a:rPr lang="pt-BR" sz="1600" i="0" dirty="0" err="1"/>
                  <a:t>void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ataque()</a:t>
                </a:r>
              </a:p>
              <a:p>
                <a:pPr algn="l"/>
                <a:endParaRPr lang="pt-BR" sz="1600" i="0" dirty="0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6705" y="7620"/>
              <a:ext cx="4260" cy="2940"/>
              <a:chOff x="6705" y="6510"/>
              <a:chExt cx="4260" cy="2940"/>
            </a:xfrm>
          </p:grpSpPr>
          <p:sp>
            <p:nvSpPr>
              <p:cNvPr id="11" name="Text Box 21"/>
              <p:cNvSpPr txBox="1">
                <a:spLocks noChangeArrowheads="1"/>
              </p:cNvSpPr>
              <p:nvPr/>
            </p:nvSpPr>
            <p:spPr bwMode="auto">
              <a:xfrm>
                <a:off x="6705" y="6510"/>
                <a:ext cx="4260" cy="55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pt-BR" sz="1800" b="1" i="0" dirty="0" err="1" smtClean="0"/>
                  <a:t>SuperVilao</a:t>
                </a:r>
                <a:endParaRPr lang="pt-BR" sz="1800" b="1" i="0" dirty="0"/>
              </a:p>
            </p:txBody>
          </p:sp>
          <p:sp>
            <p:nvSpPr>
              <p:cNvPr id="12" name="Text Box 22"/>
              <p:cNvSpPr txBox="1">
                <a:spLocks noChangeArrowheads="1"/>
              </p:cNvSpPr>
              <p:nvPr/>
            </p:nvSpPr>
            <p:spPr bwMode="auto">
              <a:xfrm>
                <a:off x="6705" y="7065"/>
                <a:ext cx="4260" cy="96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pt-BR" sz="1600" i="0" dirty="0" err="1"/>
                  <a:t>private</a:t>
                </a:r>
                <a:r>
                  <a:rPr lang="pt-BR" sz="1600" i="0" dirty="0"/>
                  <a:t> 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Ajudante;</a:t>
                </a:r>
                <a:endParaRPr lang="pt-BR" sz="1600" i="0" dirty="0"/>
              </a:p>
              <a:p>
                <a:pPr algn="l"/>
                <a:r>
                  <a:rPr lang="pt-BR" sz="1600" i="0" dirty="0" err="1"/>
                  <a:t>private</a:t>
                </a:r>
                <a:r>
                  <a:rPr lang="pt-BR" sz="1600" i="0" dirty="0"/>
                  <a:t> </a:t>
                </a:r>
                <a:r>
                  <a:rPr lang="pt-BR" sz="1600" i="0" dirty="0" err="1" smtClean="0"/>
                  <a:t>String</a:t>
                </a:r>
                <a:r>
                  <a:rPr lang="pt-BR" sz="1600" i="0" dirty="0" smtClean="0"/>
                  <a:t> </a:t>
                </a:r>
                <a:r>
                  <a:rPr lang="pt-BR" sz="1600" i="0" dirty="0" err="1" smtClean="0"/>
                  <a:t>SuperArma</a:t>
                </a:r>
                <a:r>
                  <a:rPr lang="pt-BR" sz="1600" i="0" dirty="0" smtClean="0"/>
                  <a:t>;</a:t>
                </a:r>
                <a:endParaRPr lang="pt-BR" sz="1600" i="0" dirty="0"/>
              </a:p>
            </p:txBody>
          </p:sp>
          <p:sp>
            <p:nvSpPr>
              <p:cNvPr id="13" name="Text Box 23"/>
              <p:cNvSpPr txBox="1">
                <a:spLocks noChangeArrowheads="1"/>
              </p:cNvSpPr>
              <p:nvPr/>
            </p:nvSpPr>
            <p:spPr bwMode="auto">
              <a:xfrm>
                <a:off x="6705" y="8025"/>
                <a:ext cx="4260" cy="142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pt-BR" sz="1600" i="0" dirty="0" err="1" smtClean="0"/>
                  <a:t>SuperVilao</a:t>
                </a:r>
                <a:r>
                  <a:rPr lang="pt-BR" sz="1600" i="0" dirty="0" smtClean="0"/>
                  <a:t> </a:t>
                </a:r>
                <a:r>
                  <a:rPr lang="pt-BR" sz="1600" i="0" dirty="0"/>
                  <a:t>(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a, </a:t>
                </a:r>
                <a:r>
                  <a:rPr lang="pt-BR" sz="1600" i="0" dirty="0" err="1" smtClean="0"/>
                  <a:t>string</a:t>
                </a:r>
                <a:r>
                  <a:rPr lang="pt-BR" sz="1600" i="0" dirty="0"/>
                  <a:t/>
                </a:r>
                <a:br>
                  <a:rPr lang="pt-BR" sz="1600" i="0" dirty="0"/>
                </a:br>
                <a:r>
                  <a:rPr lang="pt-BR" sz="1600" i="0" dirty="0"/>
                  <a:t>      </a:t>
                </a:r>
                <a:r>
                  <a:rPr lang="pt-BR" sz="1600" i="0" dirty="0" smtClean="0"/>
                  <a:t>s, 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n, </a:t>
                </a:r>
                <a:r>
                  <a:rPr lang="pt-BR" sz="1600" i="0" dirty="0" err="1"/>
                  <a:t>String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o, </a:t>
                </a:r>
                <a:r>
                  <a:rPr lang="pt-BR" sz="1600" i="0" dirty="0" err="1"/>
                  <a:t>int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i)</a:t>
                </a:r>
                <a:endParaRPr lang="pt-BR" sz="1600" i="0" dirty="0"/>
              </a:p>
              <a:p>
                <a:pPr algn="l"/>
                <a:r>
                  <a:rPr lang="pt-BR" sz="1600" i="0" dirty="0" err="1"/>
                  <a:t>void</a:t>
                </a:r>
                <a:r>
                  <a:rPr lang="pt-BR" sz="1600" i="0" dirty="0"/>
                  <a:t> </a:t>
                </a:r>
                <a:r>
                  <a:rPr lang="pt-BR" sz="1600" i="0" dirty="0" smtClean="0"/>
                  <a:t>malvadeza()</a:t>
                </a:r>
                <a:endParaRPr lang="pt-BR" sz="1600" i="0" dirty="0"/>
              </a:p>
            </p:txBody>
          </p:sp>
        </p:grp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3360" y="6330"/>
              <a:ext cx="2100" cy="12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H="1" flipV="1">
              <a:off x="7140" y="6330"/>
              <a:ext cx="1770" cy="12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88681667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7638"/>
            <a:ext cx="8534400" cy="4983162"/>
          </a:xfrm>
        </p:spPr>
        <p:txBody>
          <a:bodyPr/>
          <a:lstStyle/>
          <a:p>
            <a:pPr marL="1046163" lvl="2" indent="-342900">
              <a:lnSpc>
                <a:spcPct val="90000"/>
              </a:lnSpc>
              <a:buClrTx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subclasses são mais especializadas do  que as suas superclasses que são mais genéricas. </a:t>
            </a:r>
          </a:p>
          <a:p>
            <a:pPr marL="1046163" lvl="2" indent="-342900">
              <a:lnSpc>
                <a:spcPct val="90000"/>
              </a:lnSpc>
              <a:buClrTx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Dizemos também que a  subclasse é uma extensão da superclasse;</a:t>
            </a:r>
          </a:p>
          <a:p>
            <a:pPr marL="1046163" lvl="2" indent="-342900">
              <a:lnSpc>
                <a:spcPct val="90000"/>
              </a:lnSpc>
              <a:buClrTx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Razões para estender classes:</a:t>
            </a:r>
          </a:p>
          <a:p>
            <a:pPr lvl="4">
              <a:lnSpc>
                <a:spcPct val="90000"/>
              </a:lnSpc>
              <a:buClrTx/>
            </a:pP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alterar classes já existentes e adicionar propriedades ou comportamentos para representar outra classe de objetos;</a:t>
            </a:r>
          </a:p>
          <a:p>
            <a:pPr lvl="4">
              <a:lnSpc>
                <a:spcPct val="90000"/>
              </a:lnSpc>
              <a:buClrTx/>
            </a:pP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criar uma hierarquia de classes que “herdam” propriedades e comportamentos de outra classe e definem novas propriedades e comportamentos.</a:t>
            </a:r>
          </a:p>
        </p:txBody>
      </p:sp>
    </p:spTree>
    <p:extLst>
      <p:ext uri="{BB962C8B-B14F-4D97-AF65-F5344CB8AC3E}">
        <p14:creationId xmlns:p14="http://schemas.microsoft.com/office/powerpoint/2010/main" val="97453610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533400" y="1484784"/>
            <a:ext cx="7893050" cy="4114800"/>
            <a:chOff x="624" y="1466"/>
            <a:chExt cx="4972" cy="2592"/>
          </a:xfrm>
        </p:grpSpPr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2880" y="1584"/>
              <a:ext cx="528" cy="624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120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2976" y="2400"/>
              <a:ext cx="288" cy="240"/>
            </a:xfrm>
            <a:custGeom>
              <a:avLst/>
              <a:gdLst>
                <a:gd name="G0" fmla="+- 9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00"/>
                <a:gd name="G18" fmla="*/ 9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9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9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950 w 21600"/>
                <a:gd name="T15" fmla="*/ 10800 h 21600"/>
                <a:gd name="T16" fmla="*/ 10800 w 21600"/>
                <a:gd name="T17" fmla="*/ 9900 h 21600"/>
                <a:gd name="T18" fmla="*/ 1665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9900" y="10800"/>
                  </a:moveTo>
                  <a:cubicBezTo>
                    <a:pt x="9900" y="10302"/>
                    <a:pt x="10302" y="9900"/>
                    <a:pt x="10800" y="9900"/>
                  </a:cubicBezTo>
                  <a:cubicBezTo>
                    <a:pt x="11297" y="9899"/>
                    <a:pt x="11699" y="10302"/>
                    <a:pt x="117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2112" y="254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272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>
              <a:off x="1872" y="2688"/>
              <a:ext cx="528" cy="624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auto">
            <a:xfrm>
              <a:off x="4032" y="2688"/>
              <a:ext cx="528" cy="624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1296" y="1872"/>
              <a:ext cx="144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624" y="1776"/>
              <a:ext cx="9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>
                  <a:latin typeface="Times New Roman" panose="02020603050405020304" pitchFamily="18" charset="0"/>
                </a:rPr>
                <a:t>superclasse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2496" y="3360"/>
              <a:ext cx="76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V="1">
              <a:off x="3264" y="3312"/>
              <a:ext cx="67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2726" y="3770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>
                  <a:latin typeface="Times New Roman" panose="02020603050405020304" pitchFamily="18" charset="0"/>
                </a:rPr>
                <a:t>subclasses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3782" y="1466"/>
              <a:ext cx="181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>
                  <a:latin typeface="Times New Roman" panose="02020603050405020304" pitchFamily="18" charset="0"/>
                </a:rPr>
                <a:t>Representação gráfica</a:t>
              </a:r>
            </a:p>
            <a:p>
              <a:r>
                <a:rPr lang="pt-BR">
                  <a:latin typeface="Times New Roman" panose="02020603050405020304" pitchFamily="18" charset="0"/>
                </a:rPr>
                <a:t>para a Herança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4800" y="2256"/>
              <a:ext cx="0" cy="129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4176" y="3552"/>
              <a:ext cx="1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>
                  <a:latin typeface="Times New Roman" panose="02020603050405020304" pitchFamily="18" charset="0"/>
                </a:rPr>
                <a:t>Especialização</a:t>
              </a:r>
              <a:endParaRPr 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Line 21"/>
          <p:cNvSpPr>
            <a:spLocks noChangeShapeType="1"/>
          </p:cNvSpPr>
          <p:nvPr/>
        </p:nvSpPr>
        <p:spPr bwMode="auto">
          <a:xfrm flipV="1">
            <a:off x="7924800" y="2599209"/>
            <a:ext cx="0" cy="219551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6919913" y="2251547"/>
            <a:ext cx="204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Generalização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46358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2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98" y="1927448"/>
            <a:ext cx="634206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367034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15449</TotalTime>
  <Words>635</Words>
  <Application>Microsoft Office PowerPoint</Application>
  <PresentationFormat>Apresentação na tela (4:3)</PresentationFormat>
  <Paragraphs>120</Paragraphs>
  <Slides>17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Clip</vt:lpstr>
      <vt:lpstr>Apresentação do PowerPoint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</vt:vector>
  </TitlesOfParts>
  <Company>zxcvb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asdfg</dc:creator>
  <cp:lastModifiedBy>Usuário do Windows</cp:lastModifiedBy>
  <cp:revision>308</cp:revision>
  <dcterms:created xsi:type="dcterms:W3CDTF">2002-03-20T03:15:26Z</dcterms:created>
  <dcterms:modified xsi:type="dcterms:W3CDTF">2018-04-17T19:22:53Z</dcterms:modified>
</cp:coreProperties>
</file>