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25A4B1-980B-4283-B7E7-F34BE2EF70D3}">
  <a:tblStyle styleId="{8725A4B1-980B-4283-B7E7-F34BE2EF70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f5f5effe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f5f5effe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f5f5effe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ef5f5effe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f5f5effe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ef5f5effe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f5f5effe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1ef5f5effe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ef5f5effe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1ef5f5effe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ONENOTE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f5f5effea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1ef5f5effea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ef5f5effea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ef5f5effea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proposed model presents t(n + 1) binary decision variables, t + 1 continuous decision variables, and n + 4t + nt + 1 integer linear constraints.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f5f5effea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f5f5effea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ef5f5effea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ef5f5effea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ef5f5effea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ef5f5effea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ef5f5effe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ef5f5effe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ef5f5effea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ef5f5effea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ef5f5effea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ef5f5effea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ONENOTE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b1b4ee11d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b1b4ee11d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função objetivo do modelo calcula o makespan correto (16 nesse caso)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 </a:t>
            </a:r>
            <a:r>
              <a:rPr lang="en"/>
              <a:t>sequência</a:t>
            </a:r>
            <a:r>
              <a:rPr lang="en"/>
              <a:t> dos </a:t>
            </a:r>
            <a:r>
              <a:rPr lang="en"/>
              <a:t>períodos</a:t>
            </a:r>
            <a:r>
              <a:rPr lang="en"/>
              <a:t> </a:t>
            </a:r>
            <a:r>
              <a:rPr lang="en"/>
              <a:t>não</a:t>
            </a:r>
            <a:r>
              <a:rPr lang="en"/>
              <a:t> é a melhor (makespan ficaria 18 nesse caso)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Deve-se ordenar os períodos do menor tempo ocioso para o maior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Isso se </a:t>
            </a:r>
            <a:r>
              <a:rPr lang="en"/>
              <a:t>dá</a:t>
            </a:r>
            <a:r>
              <a:rPr lang="en"/>
              <a:t> pelo fato do modelo </a:t>
            </a:r>
            <a:r>
              <a:rPr lang="en"/>
              <a:t>não</a:t>
            </a:r>
            <a:r>
              <a:rPr lang="en"/>
              <a:t> garantir que a </a:t>
            </a:r>
            <a:r>
              <a:rPr lang="en"/>
              <a:t>período</a:t>
            </a:r>
            <a:r>
              <a:rPr lang="en"/>
              <a:t> com maior tempo </a:t>
            </a:r>
            <a:r>
              <a:rPr lang="en"/>
              <a:t>ocioso</a:t>
            </a:r>
            <a:r>
              <a:rPr lang="en"/>
              <a:t> (wi) seja o ultimo, isso deve ser feito depois de rodar o modelo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ef5f5effe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1ef5f5effe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Received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15 July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Accepted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21 June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 July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Issue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July 2021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en"/>
            </a:br>
            <a:br>
              <a:rPr lang="en"/>
            </a:br>
            <a:r>
              <a:rPr lang="en"/>
              <a:t>Publico 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Apresenta </a:t>
            </a:r>
            <a:r>
              <a:rPr lang="en"/>
              <a:t>não</a:t>
            </a:r>
            <a:r>
              <a:rPr lang="en"/>
              <a:t> somente o modelo de programação linear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Metaheurística de busca local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Heuristica construtiva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Propõe uma Metaheurística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f5f5effe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f5f5eff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f5f5effe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ef5f5effe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1"/>
          <p:cNvSpPr txBox="1"/>
          <p:nvPr>
            <p:ph idx="2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3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1"/>
          <p:cNvSpPr txBox="1"/>
          <p:nvPr>
            <p:ph idx="4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5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1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3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3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1" name="Google Shape;91;p13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3" name="Google Shape;93;p13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5" name="Google Shape;95;p13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4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7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17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9" name="Google Shape;119;p17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1" name="Google Shape;121;p17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Arial"/>
              <a:buAutoNum type="arabicPeriod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lphaLcPeriod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romanLcPeriod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lphaLcPeriod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romanLcPeriod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lphaLcPeriod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rial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Flaticon</a:t>
            </a: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Freepik</a:t>
            </a: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Please keep this slide for attribution.</a:t>
            </a:r>
            <a:endParaRPr b="1" i="0" sz="9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722375" y="1447800"/>
            <a:ext cx="35892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832400" y="1447800"/>
            <a:ext cx="35892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25"/>
          <p:cNvSpPr txBox="1"/>
          <p:nvPr>
            <p:ph idx="3" type="subTitle"/>
          </p:nvPr>
        </p:nvSpPr>
        <p:spPr>
          <a:xfrm>
            <a:off x="723900" y="952500"/>
            <a:ext cx="7699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hasCustomPrompt="1" type="title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690446" y="5802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" name="Google Shape;21;p4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4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4"/>
          <p:cNvSpPr txBox="1"/>
          <p:nvPr>
            <p:ph idx="15" type="subTitle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4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4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4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4"/>
          <p:cNvSpPr txBox="1"/>
          <p:nvPr>
            <p:ph idx="21" type="subTitle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9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0"/>
          <p:cNvSpPr txBox="1"/>
          <p:nvPr>
            <p:ph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0"/>
          <p:cNvSpPr txBox="1"/>
          <p:nvPr>
            <p:ph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0"/>
          <p:cNvSpPr txBox="1"/>
          <p:nvPr>
            <p:ph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4343"/>
                </a:solidFill>
              </a:defRPr>
            </a:lvl1pPr>
            <a:lvl2pPr lvl="1" algn="r">
              <a:buNone/>
              <a:defRPr sz="1300">
                <a:solidFill>
                  <a:srgbClr val="434343"/>
                </a:solidFill>
              </a:defRPr>
            </a:lvl2pPr>
            <a:lvl3pPr lvl="2" algn="r">
              <a:buNone/>
              <a:defRPr sz="1300">
                <a:solidFill>
                  <a:srgbClr val="434343"/>
                </a:solidFill>
              </a:defRPr>
            </a:lvl3pPr>
            <a:lvl4pPr lvl="3" algn="r">
              <a:buNone/>
              <a:defRPr sz="1300">
                <a:solidFill>
                  <a:srgbClr val="434343"/>
                </a:solidFill>
              </a:defRPr>
            </a:lvl4pPr>
            <a:lvl5pPr lvl="4" algn="r">
              <a:buNone/>
              <a:defRPr sz="1300">
                <a:solidFill>
                  <a:srgbClr val="434343"/>
                </a:solidFill>
              </a:defRPr>
            </a:lvl5pPr>
            <a:lvl6pPr lvl="5" algn="r">
              <a:buNone/>
              <a:defRPr sz="1300">
                <a:solidFill>
                  <a:srgbClr val="434343"/>
                </a:solidFill>
              </a:defRPr>
            </a:lvl6pPr>
            <a:lvl7pPr lvl="6" algn="r">
              <a:buNone/>
              <a:defRPr sz="1300">
                <a:solidFill>
                  <a:srgbClr val="434343"/>
                </a:solidFill>
              </a:defRPr>
            </a:lvl7pPr>
            <a:lvl8pPr lvl="7" algn="r">
              <a:buNone/>
              <a:defRPr sz="1300">
                <a:solidFill>
                  <a:srgbClr val="434343"/>
                </a:solidFill>
              </a:defRPr>
            </a:lvl8pPr>
            <a:lvl9pPr lvl="8" algn="r">
              <a:buNone/>
              <a:defRPr sz="13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52.png"/><Relationship Id="rId5" Type="http://schemas.openxmlformats.org/officeDocument/2006/relationships/image" Target="../media/image37.png"/><Relationship Id="rId6" Type="http://schemas.openxmlformats.org/officeDocument/2006/relationships/image" Target="../media/image50.png"/><Relationship Id="rId7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48.png"/><Relationship Id="rId5" Type="http://schemas.openxmlformats.org/officeDocument/2006/relationships/image" Target="../media/image31.png"/><Relationship Id="rId6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8.xml"/><Relationship Id="rId4" Type="http://schemas.openxmlformats.org/officeDocument/2006/relationships/slide" Target="/ppt/slides/slide3.xml"/><Relationship Id="rId5" Type="http://schemas.openxmlformats.org/officeDocument/2006/relationships/slide" Target="/ppt/slides/slide5.xml"/><Relationship Id="rId6" Type="http://schemas.openxmlformats.org/officeDocument/2006/relationships/slide" Target="/ppt/slides/slide11.xml"/><Relationship Id="rId7" Type="http://schemas.openxmlformats.org/officeDocument/2006/relationships/slide" Target="/ppt/slides/slide15.xml"/><Relationship Id="rId8" Type="http://schemas.openxmlformats.org/officeDocument/2006/relationships/slide" Target="/ppt/slides/slide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46.png"/><Relationship Id="rId5" Type="http://schemas.openxmlformats.org/officeDocument/2006/relationships/image" Target="../media/image38.png"/><Relationship Id="rId6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Relationship Id="rId4" Type="http://schemas.openxmlformats.org/officeDocument/2006/relationships/image" Target="../media/image5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6.png"/><Relationship Id="rId4" Type="http://schemas.openxmlformats.org/officeDocument/2006/relationships/image" Target="../media/image55.png"/><Relationship Id="rId5" Type="http://schemas.openxmlformats.org/officeDocument/2006/relationships/image" Target="../media/image57.png"/><Relationship Id="rId6" Type="http://schemas.openxmlformats.org/officeDocument/2006/relationships/image" Target="../media/image5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1007/s11750-020-00574-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1135975" y="771525"/>
            <a:ext cx="68868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Heuristic methods for the single‑machine scheduling</a:t>
            </a:r>
            <a:endParaRPr sz="3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problem with periodical resource constraints</a:t>
            </a:r>
            <a:endParaRPr sz="3700"/>
          </a:p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1507147" y="3317700"/>
            <a:ext cx="65226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Mateus Filipe Moreira Silva - 21.1.4156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Guilherme Salim Monteiro de Castro Paes - 21.1.4109</a:t>
            </a:r>
            <a:endParaRPr/>
          </a:p>
        </p:txBody>
      </p:sp>
      <p:cxnSp>
        <p:nvCxnSpPr>
          <p:cNvPr id="173" name="Google Shape;173;p29"/>
          <p:cNvCxnSpPr/>
          <p:nvPr/>
        </p:nvCxnSpPr>
        <p:spPr>
          <a:xfrm>
            <a:off x="6684000" y="3317700"/>
            <a:ext cx="2460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- Solução</a:t>
            </a:r>
            <a:endParaRPr/>
          </a:p>
        </p:txBody>
      </p:sp>
      <p:sp>
        <p:nvSpPr>
          <p:cNvPr id="294" name="Google Shape;29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" name="Google Shape;295;p38"/>
          <p:cNvGrpSpPr/>
          <p:nvPr/>
        </p:nvGrpSpPr>
        <p:grpSpPr>
          <a:xfrm>
            <a:off x="268175" y="1982913"/>
            <a:ext cx="8607650" cy="1177675"/>
            <a:chOff x="268175" y="1982913"/>
            <a:chExt cx="8607650" cy="1177675"/>
          </a:xfrm>
        </p:grpSpPr>
        <p:sp>
          <p:nvSpPr>
            <p:cNvPr id="296" name="Google Shape;296;p38"/>
            <p:cNvSpPr/>
            <p:nvPr/>
          </p:nvSpPr>
          <p:spPr>
            <a:xfrm>
              <a:off x="568100" y="2334963"/>
              <a:ext cx="964500" cy="393600"/>
            </a:xfrm>
            <a:prstGeom prst="rect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J1</a:t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1532600" y="2334963"/>
              <a:ext cx="1461900" cy="393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J5</a:t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2994500" y="2334963"/>
              <a:ext cx="512700" cy="3936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J2</a:t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507200" y="2334963"/>
              <a:ext cx="1944300" cy="3936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J4</a:t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5451500" y="2334963"/>
              <a:ext cx="2456700" cy="393600"/>
            </a:xfrm>
            <a:prstGeom prst="rect">
              <a:avLst/>
            </a:prstGeom>
            <a:solidFill>
              <a:srgbClr val="674EA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J3</a:t>
              </a:r>
              <a:endParaRPr/>
            </a:p>
          </p:txBody>
        </p:sp>
        <p:cxnSp>
          <p:nvCxnSpPr>
            <p:cNvPr id="301" name="Google Shape;301;p38"/>
            <p:cNvCxnSpPr/>
            <p:nvPr/>
          </p:nvCxnSpPr>
          <p:spPr>
            <a:xfrm flipH="1" rot="10800000">
              <a:off x="565575" y="2733038"/>
              <a:ext cx="7911300" cy="4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38"/>
            <p:cNvCxnSpPr/>
            <p:nvPr/>
          </p:nvCxnSpPr>
          <p:spPr>
            <a:xfrm flipH="1" rot="10800000">
              <a:off x="563425" y="2123688"/>
              <a:ext cx="2100" cy="618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38"/>
            <p:cNvCxnSpPr/>
            <p:nvPr/>
          </p:nvCxnSpPr>
          <p:spPr>
            <a:xfrm flipH="1" rot="10800000">
              <a:off x="2994500" y="2123688"/>
              <a:ext cx="2100" cy="6186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38"/>
            <p:cNvCxnSpPr/>
            <p:nvPr/>
          </p:nvCxnSpPr>
          <p:spPr>
            <a:xfrm flipH="1" rot="10800000">
              <a:off x="5451500" y="2123688"/>
              <a:ext cx="2100" cy="6186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5" name="Google Shape;305;p38"/>
            <p:cNvSpPr txBox="1"/>
            <p:nvPr/>
          </p:nvSpPr>
          <p:spPr>
            <a:xfrm>
              <a:off x="916150" y="1982913"/>
              <a:ext cx="17277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Rest. De Recurso = 4</a:t>
              </a:r>
              <a:endParaRPr sz="1200">
                <a:solidFill>
                  <a:srgbClr val="CC0000"/>
                </a:solidFill>
              </a:endParaRPr>
            </a:p>
          </p:txBody>
        </p:sp>
        <p:sp>
          <p:nvSpPr>
            <p:cNvPr id="306" name="Google Shape;306;p38"/>
            <p:cNvSpPr txBox="1"/>
            <p:nvPr/>
          </p:nvSpPr>
          <p:spPr>
            <a:xfrm>
              <a:off x="3360200" y="1982913"/>
              <a:ext cx="17277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Rest. </a:t>
              </a:r>
              <a:r>
                <a:rPr lang="en" sz="1200">
                  <a:solidFill>
                    <a:srgbClr val="CC0000"/>
                  </a:solidFill>
                </a:rPr>
                <a:t>De</a:t>
              </a:r>
              <a:r>
                <a:rPr lang="en" sz="1200">
                  <a:solidFill>
                    <a:srgbClr val="CC0000"/>
                  </a:solidFill>
                </a:rPr>
                <a:t> Recurso = 4</a:t>
              </a:r>
              <a:endParaRPr sz="1200">
                <a:solidFill>
                  <a:srgbClr val="CC0000"/>
                </a:solidFill>
              </a:endParaRPr>
            </a:p>
          </p:txBody>
        </p:sp>
        <p:sp>
          <p:nvSpPr>
            <p:cNvPr id="307" name="Google Shape;307;p38"/>
            <p:cNvSpPr txBox="1"/>
            <p:nvPr/>
          </p:nvSpPr>
          <p:spPr>
            <a:xfrm>
              <a:off x="5817200" y="1982913"/>
              <a:ext cx="17277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Rest. </a:t>
              </a:r>
              <a:r>
                <a:rPr lang="en" sz="1200">
                  <a:solidFill>
                    <a:srgbClr val="CC0000"/>
                  </a:solidFill>
                </a:rPr>
                <a:t>De</a:t>
              </a:r>
              <a:r>
                <a:rPr lang="en" sz="1200">
                  <a:solidFill>
                    <a:srgbClr val="CC0000"/>
                  </a:solidFill>
                </a:rPr>
                <a:t> Recurso = 4</a:t>
              </a:r>
              <a:endParaRPr sz="1200">
                <a:solidFill>
                  <a:srgbClr val="CC0000"/>
                </a:solidFill>
              </a:endParaRPr>
            </a:p>
          </p:txBody>
        </p:sp>
        <p:cxnSp>
          <p:nvCxnSpPr>
            <p:cNvPr id="308" name="Google Shape;308;p38"/>
            <p:cNvCxnSpPr/>
            <p:nvPr/>
          </p:nvCxnSpPr>
          <p:spPr>
            <a:xfrm flipH="1" rot="10800000">
              <a:off x="7908500" y="2123688"/>
              <a:ext cx="2100" cy="6186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" name="Google Shape;309;p38"/>
            <p:cNvSpPr txBox="1"/>
            <p:nvPr/>
          </p:nvSpPr>
          <p:spPr>
            <a:xfrm>
              <a:off x="1599075" y="2755488"/>
              <a:ext cx="348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P</a:t>
              </a:r>
              <a:r>
                <a:rPr baseline="-25000" lang="en" sz="1200">
                  <a:solidFill>
                    <a:schemeClr val="dk1"/>
                  </a:solidFill>
                </a:rPr>
                <a:t>1</a:t>
              </a:r>
              <a:endParaRPr baseline="-25000" sz="1200"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38"/>
            <p:cNvSpPr txBox="1"/>
            <p:nvPr/>
          </p:nvSpPr>
          <p:spPr>
            <a:xfrm>
              <a:off x="4043125" y="2755488"/>
              <a:ext cx="348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P</a:t>
              </a:r>
              <a:r>
                <a:rPr baseline="-25000" lang="en" sz="1200">
                  <a:solidFill>
                    <a:schemeClr val="dk1"/>
                  </a:solidFill>
                </a:rPr>
                <a:t>2</a:t>
              </a:r>
              <a:endParaRPr baseline="-25000" sz="1200"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38"/>
            <p:cNvSpPr txBox="1"/>
            <p:nvPr/>
          </p:nvSpPr>
          <p:spPr>
            <a:xfrm>
              <a:off x="6500125" y="2733038"/>
              <a:ext cx="348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P</a:t>
              </a:r>
              <a:r>
                <a:rPr baseline="-25000" lang="en" sz="1200">
                  <a:solidFill>
                    <a:schemeClr val="dk1"/>
                  </a:solidFill>
                </a:rPr>
                <a:t>3</a:t>
              </a:r>
              <a:endParaRPr baseline="-25000" sz="1200"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38"/>
            <p:cNvSpPr txBox="1"/>
            <p:nvPr/>
          </p:nvSpPr>
          <p:spPr>
            <a:xfrm>
              <a:off x="7469125" y="2791288"/>
              <a:ext cx="140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Makespan = 15</a:t>
              </a:r>
              <a:endParaRPr baseline="-25000" sz="1200"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38"/>
            <p:cNvSpPr txBox="1"/>
            <p:nvPr/>
          </p:nvSpPr>
          <p:spPr>
            <a:xfrm>
              <a:off x="268175" y="2386188"/>
              <a:ext cx="29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P</a:t>
              </a:r>
              <a:endParaRPr baseline="-25000" sz="1200">
                <a:solidFill>
                  <a:schemeClr val="dk1"/>
                </a:solidFill>
              </a:endParaRPr>
            </a:p>
          </p:txBody>
        </p:sp>
      </p:grpSp>
      <p:sp>
        <p:nvSpPr>
          <p:cNvPr id="314" name="Google Shape;314;p38"/>
          <p:cNvSpPr txBox="1"/>
          <p:nvPr/>
        </p:nvSpPr>
        <p:spPr>
          <a:xfrm>
            <a:off x="268175" y="3300525"/>
            <a:ext cx="22152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Sequência = {1,5,2,4,3}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>
            <a:hlinkClick action="ppaction://hlinksldjump" r:id="rId3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9D9D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9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Índices</a:t>
            </a:r>
            <a:r>
              <a:rPr lang="en"/>
              <a:t> e </a:t>
            </a:r>
            <a:r>
              <a:rPr lang="en"/>
              <a:t>Parâmetros</a:t>
            </a:r>
            <a:r>
              <a:rPr lang="en"/>
              <a:t> </a:t>
            </a:r>
            <a:endParaRPr/>
          </a:p>
        </p:txBody>
      </p:sp>
      <p:sp>
        <p:nvSpPr>
          <p:cNvPr id="321" name="Google Shape;321;p39"/>
          <p:cNvSpPr txBox="1"/>
          <p:nvPr>
            <p:ph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2" name="Google Shape;322;p39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323" name="Google Shape;323;p39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4" name="Google Shape;324;p39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325" name="Google Shape;325;p39"/>
            <p:cNvSpPr/>
            <p:nvPr/>
          </p:nvSpPr>
          <p:spPr>
            <a:xfrm>
              <a:off x="7847475" y="2698600"/>
              <a:ext cx="355625" cy="339825"/>
            </a:xfrm>
            <a:custGeom>
              <a:rect b="b" l="l" r="r" t="t"/>
              <a:pathLst>
                <a:path extrusionOk="0" h="13593" w="14225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7703675" y="26592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7910650" y="2776925"/>
              <a:ext cx="116375" cy="87175"/>
            </a:xfrm>
            <a:custGeom>
              <a:rect b="b" l="l" r="r" t="t"/>
              <a:pathLst>
                <a:path extrusionOk="0" h="3487" w="4655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7703675" y="2776925"/>
              <a:ext cx="132925" cy="87175"/>
            </a:xfrm>
            <a:custGeom>
              <a:rect b="b" l="l" r="r" t="t"/>
              <a:pathLst>
                <a:path extrusionOk="0" h="3487" w="531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7703675" y="25411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Índices</a:t>
            </a:r>
            <a:endParaRPr/>
          </a:p>
        </p:txBody>
      </p:sp>
      <p:sp>
        <p:nvSpPr>
          <p:cNvPr id="336" name="Google Shape;336;p40"/>
          <p:cNvSpPr txBox="1"/>
          <p:nvPr>
            <p:ph idx="2" type="ctrTitle"/>
          </p:nvPr>
        </p:nvSpPr>
        <p:spPr>
          <a:xfrm>
            <a:off x="2285750" y="1459150"/>
            <a:ext cx="3699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/>
              <a:t>Índices para os períodos</a:t>
            </a:r>
            <a:endParaRPr sz="2000"/>
          </a:p>
        </p:txBody>
      </p:sp>
      <p:cxnSp>
        <p:nvCxnSpPr>
          <p:cNvPr id="337" name="Google Shape;337;p40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40"/>
          <p:cNvCxnSpPr/>
          <p:nvPr/>
        </p:nvCxnSpPr>
        <p:spPr>
          <a:xfrm>
            <a:off x="6916600" y="4522975"/>
            <a:ext cx="0" cy="62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40"/>
          <p:cNvSpPr txBox="1"/>
          <p:nvPr>
            <p:ph idx="2" type="ctrTitle"/>
          </p:nvPr>
        </p:nvSpPr>
        <p:spPr>
          <a:xfrm>
            <a:off x="2285750" y="3103850"/>
            <a:ext cx="3699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Índices para as tarefas</a:t>
            </a:r>
            <a:endParaRPr sz="2000"/>
          </a:p>
        </p:txBody>
      </p:sp>
      <p:sp>
        <p:nvSpPr>
          <p:cNvPr id="340" name="Google Shape;34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775" y="1946350"/>
            <a:ext cx="1205350" cy="3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775" y="3591050"/>
            <a:ext cx="1205349" cy="3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488" y="1459150"/>
            <a:ext cx="4286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7988" y="2912050"/>
            <a:ext cx="471661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type="ctrTitle"/>
          </p:nvPr>
        </p:nvSpPr>
        <p:spPr>
          <a:xfrm>
            <a:off x="1964850" y="352850"/>
            <a:ext cx="5214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NUMERO DE PERÍODOS</a:t>
            </a:r>
            <a:endParaRPr/>
          </a:p>
        </p:txBody>
      </p:sp>
      <p:sp>
        <p:nvSpPr>
          <p:cNvPr id="350" name="Google Shape;350;p41"/>
          <p:cNvSpPr txBox="1"/>
          <p:nvPr/>
        </p:nvSpPr>
        <p:spPr>
          <a:xfrm>
            <a:off x="442175" y="1703525"/>
            <a:ext cx="8499900" cy="23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/>
              <a:t>Limite superior </a:t>
            </a:r>
            <a:r>
              <a:rPr lang="en" sz="1700"/>
              <a:t>para número</a:t>
            </a:r>
            <a:r>
              <a:rPr lang="en" sz="1700"/>
              <a:t> de </a:t>
            </a:r>
            <a:r>
              <a:rPr lang="en" sz="1700"/>
              <a:t>períodos</a:t>
            </a:r>
            <a:r>
              <a:rPr lang="en" sz="1700"/>
              <a:t> </a:t>
            </a:r>
            <a:r>
              <a:rPr lang="en" sz="1700"/>
              <a:t>necessários</a:t>
            </a:r>
            <a:r>
              <a:rPr lang="en" sz="1700"/>
              <a:t>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/>
              <a:t>Não é calculado pelo modelo, </a:t>
            </a:r>
            <a:r>
              <a:rPr lang="en" sz="1700"/>
              <a:t>já</a:t>
            </a:r>
            <a:r>
              <a:rPr lang="en" sz="1700"/>
              <a:t> é um dado calculado anteriormente.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NF</a:t>
            </a:r>
            <a:r>
              <a:rPr baseline="-25000" lang="en" sz="1700"/>
              <a:t>T</a:t>
            </a:r>
            <a:r>
              <a:rPr lang="en" sz="1700"/>
              <a:t>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/>
              <a:t>Número de períodos levando em consideração apenas os tempos de processamento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NF</a:t>
            </a:r>
            <a:r>
              <a:rPr baseline="-25000" lang="en" sz="1700">
                <a:solidFill>
                  <a:schemeClr val="dk1"/>
                </a:solidFill>
              </a:rPr>
              <a:t>R</a:t>
            </a:r>
            <a:r>
              <a:rPr lang="en" sz="1700">
                <a:solidFill>
                  <a:schemeClr val="dk1"/>
                </a:solidFill>
              </a:rPr>
              <a:t> 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Número de períodos considerando apenas o consumo de recursos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442184" y="937644"/>
            <a:ext cx="1920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</a:rPr>
              <a:t>Upper Bound</a:t>
            </a:r>
            <a:endParaRPr b="1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41"/>
          <p:cNvCxnSpPr/>
          <p:nvPr/>
        </p:nvCxnSpPr>
        <p:spPr>
          <a:xfrm>
            <a:off x="442172" y="1574925"/>
            <a:ext cx="2093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3" name="Google Shape;3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75" y="4214838"/>
            <a:ext cx="4092900" cy="5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Parâmetros</a:t>
            </a:r>
            <a:endParaRPr/>
          </a:p>
        </p:txBody>
      </p:sp>
      <p:sp>
        <p:nvSpPr>
          <p:cNvPr id="360" name="Google Shape;360;p42"/>
          <p:cNvSpPr txBox="1"/>
          <p:nvPr>
            <p:ph type="ctrTitle"/>
          </p:nvPr>
        </p:nvSpPr>
        <p:spPr>
          <a:xfrm>
            <a:off x="42250" y="2782252"/>
            <a:ext cx="1621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Tempo de processamento da tarefa</a:t>
            </a:r>
            <a:endParaRPr sz="1400"/>
          </a:p>
        </p:txBody>
      </p:sp>
      <p:sp>
        <p:nvSpPr>
          <p:cNvPr id="361" name="Google Shape;361;p42"/>
          <p:cNvSpPr txBox="1"/>
          <p:nvPr>
            <p:ph type="ctrTitle"/>
          </p:nvPr>
        </p:nvSpPr>
        <p:spPr>
          <a:xfrm>
            <a:off x="1762650" y="2782250"/>
            <a:ext cx="16218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Quantidade de Recurso necessário para a tarefa j.</a:t>
            </a:r>
            <a:endParaRPr sz="1400"/>
          </a:p>
        </p:txBody>
      </p:sp>
      <p:sp>
        <p:nvSpPr>
          <p:cNvPr id="362" name="Google Shape;362;p42"/>
          <p:cNvSpPr txBox="1"/>
          <p:nvPr>
            <p:ph type="ctrTitle"/>
          </p:nvPr>
        </p:nvSpPr>
        <p:spPr>
          <a:xfrm>
            <a:off x="3603350" y="2795197"/>
            <a:ext cx="16218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Duração máxima do período </a:t>
            </a:r>
            <a:endParaRPr sz="1400"/>
          </a:p>
        </p:txBody>
      </p:sp>
      <p:cxnSp>
        <p:nvCxnSpPr>
          <p:cNvPr id="363" name="Google Shape;363;p42"/>
          <p:cNvCxnSpPr/>
          <p:nvPr/>
        </p:nvCxnSpPr>
        <p:spPr>
          <a:xfrm>
            <a:off x="5344854" y="214760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42"/>
          <p:cNvSpPr txBox="1"/>
          <p:nvPr>
            <p:ph type="ctrTitle"/>
          </p:nvPr>
        </p:nvSpPr>
        <p:spPr>
          <a:xfrm>
            <a:off x="5502525" y="2782251"/>
            <a:ext cx="1621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Máximo de recurso para cada período </a:t>
            </a:r>
            <a:endParaRPr sz="1400"/>
          </a:p>
        </p:txBody>
      </p:sp>
      <p:cxnSp>
        <p:nvCxnSpPr>
          <p:cNvPr id="365" name="Google Shape;365;p42"/>
          <p:cNvCxnSpPr/>
          <p:nvPr/>
        </p:nvCxnSpPr>
        <p:spPr>
          <a:xfrm>
            <a:off x="12240450" y="2240638"/>
            <a:ext cx="0" cy="164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6" name="Google Shape;3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25" y="2087836"/>
            <a:ext cx="566950" cy="53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171" y="2026796"/>
            <a:ext cx="628733" cy="6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8562" y="2146964"/>
            <a:ext cx="472982" cy="5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8612" y="2087107"/>
            <a:ext cx="473000" cy="539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1800" y="2123213"/>
            <a:ext cx="726420" cy="5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2"/>
          <p:cNvSpPr txBox="1"/>
          <p:nvPr>
            <p:ph type="ctrTitle"/>
          </p:nvPr>
        </p:nvSpPr>
        <p:spPr>
          <a:xfrm>
            <a:off x="7439075" y="2795200"/>
            <a:ext cx="16218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Número Inteiro suficientemente Grande</a:t>
            </a:r>
            <a:endParaRPr sz="1400"/>
          </a:p>
        </p:txBody>
      </p:sp>
      <p:cxnSp>
        <p:nvCxnSpPr>
          <p:cNvPr id="372" name="Google Shape;372;p42"/>
          <p:cNvCxnSpPr/>
          <p:nvPr/>
        </p:nvCxnSpPr>
        <p:spPr>
          <a:xfrm>
            <a:off x="7281391" y="205555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42"/>
          <p:cNvCxnSpPr/>
          <p:nvPr/>
        </p:nvCxnSpPr>
        <p:spPr>
          <a:xfrm>
            <a:off x="1663441" y="202680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42"/>
          <p:cNvCxnSpPr/>
          <p:nvPr/>
        </p:nvCxnSpPr>
        <p:spPr>
          <a:xfrm>
            <a:off x="3483054" y="202680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>
            <a:hlinkClick action="ppaction://hlinksldjump" r:id="rId3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9D9D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3"/>
          <p:cNvSpPr txBox="1"/>
          <p:nvPr>
            <p:ph type="ctrTitle"/>
          </p:nvPr>
        </p:nvSpPr>
        <p:spPr>
          <a:xfrm flipH="1">
            <a:off x="2260224" y="2193800"/>
            <a:ext cx="59853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VARIÁVEIS DE </a:t>
            </a:r>
            <a:r>
              <a:rPr lang="en"/>
              <a:t>DECISÃO</a:t>
            </a:r>
            <a:endParaRPr/>
          </a:p>
        </p:txBody>
      </p:sp>
      <p:sp>
        <p:nvSpPr>
          <p:cNvPr id="382" name="Google Shape;382;p43"/>
          <p:cNvSpPr txBox="1"/>
          <p:nvPr>
            <p:ph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3" name="Google Shape;383;p43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384" name="Google Shape;384;p43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5" name="Google Shape;385;p43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386" name="Google Shape;386;p43"/>
            <p:cNvSpPr/>
            <p:nvPr/>
          </p:nvSpPr>
          <p:spPr>
            <a:xfrm>
              <a:off x="7847475" y="2698600"/>
              <a:ext cx="355625" cy="339825"/>
            </a:xfrm>
            <a:custGeom>
              <a:rect b="b" l="l" r="r" t="t"/>
              <a:pathLst>
                <a:path extrusionOk="0" h="13593" w="14225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7703675" y="26592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7910650" y="2776925"/>
              <a:ext cx="116375" cy="87175"/>
            </a:xfrm>
            <a:custGeom>
              <a:rect b="b" l="l" r="r" t="t"/>
              <a:pathLst>
                <a:path extrusionOk="0" h="3487" w="4655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7703675" y="2776925"/>
              <a:ext cx="132925" cy="87175"/>
            </a:xfrm>
            <a:custGeom>
              <a:rect b="b" l="l" r="r" t="t"/>
              <a:pathLst>
                <a:path extrusionOk="0" h="3487" w="531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7703675" y="25411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Variáveis de decisão</a:t>
            </a:r>
            <a:endParaRPr/>
          </a:p>
        </p:txBody>
      </p:sp>
      <p:sp>
        <p:nvSpPr>
          <p:cNvPr id="397" name="Google Shape;397;p44"/>
          <p:cNvSpPr txBox="1"/>
          <p:nvPr>
            <p:ph type="ctrTitle"/>
          </p:nvPr>
        </p:nvSpPr>
        <p:spPr>
          <a:xfrm>
            <a:off x="225300" y="2928750"/>
            <a:ext cx="22461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C0000"/>
                </a:solidFill>
              </a:rPr>
              <a:t>1</a:t>
            </a:r>
            <a:r>
              <a:rPr lang="en"/>
              <a:t> Se a tarefa j é processado no período 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C0000"/>
                </a:solidFill>
              </a:rPr>
              <a:t>0</a:t>
            </a:r>
            <a:r>
              <a:rPr lang="en"/>
              <a:t> Caso Contrário</a:t>
            </a:r>
            <a:endParaRPr/>
          </a:p>
        </p:txBody>
      </p:sp>
      <p:sp>
        <p:nvSpPr>
          <p:cNvPr id="398" name="Google Shape;398;p44"/>
          <p:cNvSpPr txBox="1"/>
          <p:nvPr>
            <p:ph type="ctrTitle"/>
          </p:nvPr>
        </p:nvSpPr>
        <p:spPr>
          <a:xfrm>
            <a:off x="2532525" y="2928750"/>
            <a:ext cx="20982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C0000"/>
                </a:solidFill>
              </a:rPr>
              <a:t>1</a:t>
            </a:r>
            <a:r>
              <a:rPr lang="en"/>
              <a:t> Se o </a:t>
            </a:r>
            <a:r>
              <a:rPr lang="en"/>
              <a:t>período</a:t>
            </a:r>
            <a:r>
              <a:rPr lang="en"/>
              <a:t> i é usado na solução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C0000"/>
                </a:solidFill>
              </a:rPr>
              <a:t>0</a:t>
            </a:r>
            <a:r>
              <a:rPr lang="en">
                <a:solidFill>
                  <a:schemeClr val="hlink"/>
                </a:solidFill>
              </a:rPr>
              <a:t> Caso Contrário</a:t>
            </a:r>
            <a:endParaRPr/>
          </a:p>
        </p:txBody>
      </p:sp>
      <p:sp>
        <p:nvSpPr>
          <p:cNvPr id="399" name="Google Shape;399;p44"/>
          <p:cNvSpPr txBox="1"/>
          <p:nvPr>
            <p:ph type="ctrTitle"/>
          </p:nvPr>
        </p:nvSpPr>
        <p:spPr>
          <a:xfrm>
            <a:off x="4691875" y="2928750"/>
            <a:ext cx="20409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C0000"/>
                </a:solidFill>
              </a:rPr>
              <a:t>1</a:t>
            </a:r>
            <a:r>
              <a:rPr lang="en"/>
              <a:t> Se esse é o período com maior tempo ocioso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CC0000"/>
                </a:solidFill>
              </a:rPr>
              <a:t>0</a:t>
            </a:r>
            <a:r>
              <a:rPr lang="en">
                <a:solidFill>
                  <a:schemeClr val="hlink"/>
                </a:solidFill>
              </a:rPr>
              <a:t> Caso Contrário</a:t>
            </a:r>
            <a:endParaRPr/>
          </a:p>
        </p:txBody>
      </p:sp>
      <p:cxnSp>
        <p:nvCxnSpPr>
          <p:cNvPr id="400" name="Google Shape;400;p44"/>
          <p:cNvCxnSpPr/>
          <p:nvPr/>
        </p:nvCxnSpPr>
        <p:spPr>
          <a:xfrm flipH="1">
            <a:off x="6792916" y="2129553"/>
            <a:ext cx="7800" cy="248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p44"/>
          <p:cNvSpPr txBox="1"/>
          <p:nvPr>
            <p:ph type="ctrTitle"/>
          </p:nvPr>
        </p:nvSpPr>
        <p:spPr>
          <a:xfrm>
            <a:off x="6869275" y="2928750"/>
            <a:ext cx="2098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Computa tempo ocioso no último período </a:t>
            </a:r>
            <a:endParaRPr/>
          </a:p>
        </p:txBody>
      </p:sp>
      <p:cxnSp>
        <p:nvCxnSpPr>
          <p:cNvPr id="402" name="Google Shape;402;p44"/>
          <p:cNvCxnSpPr/>
          <p:nvPr/>
        </p:nvCxnSpPr>
        <p:spPr>
          <a:xfrm>
            <a:off x="12240450" y="2240638"/>
            <a:ext cx="0" cy="164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44"/>
          <p:cNvCxnSpPr/>
          <p:nvPr/>
        </p:nvCxnSpPr>
        <p:spPr>
          <a:xfrm flipH="1">
            <a:off x="2466304" y="1995153"/>
            <a:ext cx="4500" cy="270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4640741" y="1995153"/>
            <a:ext cx="3600" cy="2597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5" name="Google Shape;4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175" y="1991616"/>
            <a:ext cx="851666" cy="6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350" y="1991625"/>
            <a:ext cx="714897" cy="6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635" y="1985251"/>
            <a:ext cx="851675" cy="67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0300" y="1991625"/>
            <a:ext cx="479524" cy="6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FUNÇÃO OBJETIVO</a:t>
            </a:r>
            <a:endParaRPr/>
          </a:p>
        </p:txBody>
      </p:sp>
      <p:sp>
        <p:nvSpPr>
          <p:cNvPr id="415" name="Google Shape;415;p45"/>
          <p:cNvSpPr txBox="1"/>
          <p:nvPr>
            <p:ph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16" name="Google Shape;416;p45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417" name="Google Shape;417;p45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8" name="Google Shape;418;p45"/>
          <p:cNvGrpSpPr/>
          <p:nvPr/>
        </p:nvGrpSpPr>
        <p:grpSpPr>
          <a:xfrm>
            <a:off x="8089933" y="561324"/>
            <a:ext cx="423413" cy="421569"/>
            <a:chOff x="7703675" y="2541175"/>
            <a:chExt cx="499425" cy="497250"/>
          </a:xfrm>
        </p:grpSpPr>
        <p:sp>
          <p:nvSpPr>
            <p:cNvPr id="419" name="Google Shape;419;p45"/>
            <p:cNvSpPr/>
            <p:nvPr/>
          </p:nvSpPr>
          <p:spPr>
            <a:xfrm>
              <a:off x="7847475" y="2698600"/>
              <a:ext cx="355625" cy="339825"/>
            </a:xfrm>
            <a:custGeom>
              <a:rect b="b" l="l" r="r" t="t"/>
              <a:pathLst>
                <a:path extrusionOk="0" h="13593" w="14225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7703675" y="26592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7910650" y="2776925"/>
              <a:ext cx="116375" cy="87175"/>
            </a:xfrm>
            <a:custGeom>
              <a:rect b="b" l="l" r="r" t="t"/>
              <a:pathLst>
                <a:path extrusionOk="0" h="3487" w="4655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7703675" y="2776925"/>
              <a:ext cx="132925" cy="87175"/>
            </a:xfrm>
            <a:custGeom>
              <a:rect b="b" l="l" r="r" t="t"/>
              <a:pathLst>
                <a:path extrusionOk="0" h="3487" w="531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7703675" y="25411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45">
            <a:hlinkClick action="ppaction://hlinksldjump" r:id="rId3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 txBox="1"/>
          <p:nvPr>
            <p:ph type="ctrTitle"/>
          </p:nvPr>
        </p:nvSpPr>
        <p:spPr>
          <a:xfrm>
            <a:off x="2638350" y="955361"/>
            <a:ext cx="38673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Função Objetivo</a:t>
            </a:r>
            <a:endParaRPr/>
          </a:p>
        </p:txBody>
      </p:sp>
      <p:cxnSp>
        <p:nvCxnSpPr>
          <p:cNvPr id="431" name="Google Shape;431;p46"/>
          <p:cNvCxnSpPr/>
          <p:nvPr/>
        </p:nvCxnSpPr>
        <p:spPr>
          <a:xfrm>
            <a:off x="4574400" y="760850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46"/>
          <p:cNvCxnSpPr/>
          <p:nvPr/>
        </p:nvCxnSpPr>
        <p:spPr>
          <a:xfrm>
            <a:off x="0" y="4749850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3" name="Google Shape;4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050" y="1799875"/>
            <a:ext cx="3415900" cy="18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 txBox="1"/>
          <p:nvPr/>
        </p:nvSpPr>
        <p:spPr>
          <a:xfrm>
            <a:off x="849125" y="2469050"/>
            <a:ext cx="1675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</a:rPr>
              <a:t>Minimizar</a:t>
            </a:r>
            <a:endParaRPr sz="23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</a:rPr>
              <a:t>Makespan</a:t>
            </a:r>
            <a:endParaRPr sz="2300">
              <a:solidFill>
                <a:srgbClr val="434343"/>
              </a:solidFill>
            </a:endParaRPr>
          </a:p>
        </p:txBody>
      </p:sp>
      <p:sp>
        <p:nvSpPr>
          <p:cNvPr id="435" name="Google Shape;43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6" name="Google Shape;436;p46"/>
          <p:cNvGrpSpPr/>
          <p:nvPr/>
        </p:nvGrpSpPr>
        <p:grpSpPr>
          <a:xfrm>
            <a:off x="3675050" y="3090125"/>
            <a:ext cx="1587300" cy="1571950"/>
            <a:chOff x="3675050" y="3090125"/>
            <a:chExt cx="1587300" cy="1571950"/>
          </a:xfrm>
        </p:grpSpPr>
        <p:sp>
          <p:nvSpPr>
            <p:cNvPr id="437" name="Google Shape;437;p46"/>
            <p:cNvSpPr txBox="1"/>
            <p:nvPr/>
          </p:nvSpPr>
          <p:spPr>
            <a:xfrm>
              <a:off x="3675050" y="3980175"/>
              <a:ext cx="15873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Quantidade de períodos usados na </a:t>
              </a:r>
              <a:r>
                <a:rPr lang="en" sz="1200">
                  <a:solidFill>
                    <a:srgbClr val="434343"/>
                  </a:solidFill>
                </a:rPr>
                <a:t>solução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438" name="Google Shape;438;p46"/>
            <p:cNvCxnSpPr>
              <a:stCxn id="437" idx="0"/>
              <a:endCxn id="439" idx="1"/>
            </p:cNvCxnSpPr>
            <p:nvPr/>
          </p:nvCxnSpPr>
          <p:spPr>
            <a:xfrm rot="10800000">
              <a:off x="4468700" y="3779775"/>
              <a:ext cx="0" cy="20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9" name="Google Shape;439;p46"/>
            <p:cNvSpPr/>
            <p:nvPr/>
          </p:nvSpPr>
          <p:spPr>
            <a:xfrm rot="-5400000">
              <a:off x="4123850" y="2713775"/>
              <a:ext cx="689700" cy="14424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46"/>
          <p:cNvGrpSpPr/>
          <p:nvPr/>
        </p:nvGrpSpPr>
        <p:grpSpPr>
          <a:xfrm>
            <a:off x="2540600" y="2857625"/>
            <a:ext cx="957000" cy="1816338"/>
            <a:chOff x="2540600" y="2857625"/>
            <a:chExt cx="957000" cy="1816338"/>
          </a:xfrm>
        </p:grpSpPr>
        <p:sp>
          <p:nvSpPr>
            <p:cNvPr id="441" name="Google Shape;441;p46"/>
            <p:cNvSpPr txBox="1"/>
            <p:nvPr/>
          </p:nvSpPr>
          <p:spPr>
            <a:xfrm>
              <a:off x="2540600" y="3992063"/>
              <a:ext cx="9570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Duração do período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442" name="Google Shape;442;p46"/>
            <p:cNvCxnSpPr>
              <a:stCxn id="441" idx="0"/>
              <a:endCxn id="443" idx="1"/>
            </p:cNvCxnSpPr>
            <p:nvPr/>
          </p:nvCxnSpPr>
          <p:spPr>
            <a:xfrm flipH="1" rot="10800000">
              <a:off x="3019100" y="2995763"/>
              <a:ext cx="15900" cy="99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3" name="Google Shape;443;p46"/>
            <p:cNvSpPr/>
            <p:nvPr/>
          </p:nvSpPr>
          <p:spPr>
            <a:xfrm rot="-5400000">
              <a:off x="2966125" y="2695775"/>
              <a:ext cx="138000" cy="4617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46"/>
          <p:cNvGrpSpPr/>
          <p:nvPr/>
        </p:nvGrpSpPr>
        <p:grpSpPr>
          <a:xfrm>
            <a:off x="5221375" y="2857625"/>
            <a:ext cx="1587300" cy="1804450"/>
            <a:chOff x="5221375" y="2857625"/>
            <a:chExt cx="1587300" cy="1804450"/>
          </a:xfrm>
        </p:grpSpPr>
        <p:sp>
          <p:nvSpPr>
            <p:cNvPr id="445" name="Google Shape;445;p46"/>
            <p:cNvSpPr txBox="1"/>
            <p:nvPr/>
          </p:nvSpPr>
          <p:spPr>
            <a:xfrm>
              <a:off x="5221375" y="3980175"/>
              <a:ext cx="15873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Tempo não utilizado no último período 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446" name="Google Shape;446;p46"/>
            <p:cNvCxnSpPr>
              <a:stCxn id="445" idx="0"/>
              <a:endCxn id="447" idx="1"/>
            </p:cNvCxnSpPr>
            <p:nvPr/>
          </p:nvCxnSpPr>
          <p:spPr>
            <a:xfrm rot="10800000">
              <a:off x="6015025" y="2995575"/>
              <a:ext cx="0" cy="98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7" name="Google Shape;447;p46"/>
            <p:cNvSpPr/>
            <p:nvPr/>
          </p:nvSpPr>
          <p:spPr>
            <a:xfrm rot="-5400000">
              <a:off x="5946025" y="2695775"/>
              <a:ext cx="138000" cy="4617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>
            <a:hlinkClick action="ppaction://hlinksldjump" r:id="rId3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9D9D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7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RESTRIÇÕES</a:t>
            </a:r>
            <a:endParaRPr/>
          </a:p>
        </p:txBody>
      </p:sp>
      <p:sp>
        <p:nvSpPr>
          <p:cNvPr id="454" name="Google Shape;454;p47"/>
          <p:cNvSpPr txBox="1"/>
          <p:nvPr>
            <p:ph idx="2" type="title"/>
          </p:nvPr>
        </p:nvSpPr>
        <p:spPr>
          <a:xfrm flipH="1">
            <a:off x="1180000" y="834303"/>
            <a:ext cx="29793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55" name="Google Shape;455;p47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456" name="Google Shape;456;p47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7" name="Google Shape;457;p47"/>
          <p:cNvGrpSpPr/>
          <p:nvPr/>
        </p:nvGrpSpPr>
        <p:grpSpPr>
          <a:xfrm>
            <a:off x="8089933" y="561324"/>
            <a:ext cx="423413" cy="421569"/>
            <a:chOff x="7703675" y="2541175"/>
            <a:chExt cx="499425" cy="497250"/>
          </a:xfrm>
        </p:grpSpPr>
        <p:sp>
          <p:nvSpPr>
            <p:cNvPr id="458" name="Google Shape;458;p47"/>
            <p:cNvSpPr/>
            <p:nvPr/>
          </p:nvSpPr>
          <p:spPr>
            <a:xfrm>
              <a:off x="7847475" y="2698600"/>
              <a:ext cx="355625" cy="339825"/>
            </a:xfrm>
            <a:custGeom>
              <a:rect b="b" l="l" r="r" t="t"/>
              <a:pathLst>
                <a:path extrusionOk="0" h="13593" w="14225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7"/>
            <p:cNvSpPr/>
            <p:nvPr/>
          </p:nvSpPr>
          <p:spPr>
            <a:xfrm>
              <a:off x="7703675" y="26592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7"/>
            <p:cNvSpPr/>
            <p:nvPr/>
          </p:nvSpPr>
          <p:spPr>
            <a:xfrm>
              <a:off x="7910650" y="2776925"/>
              <a:ext cx="116375" cy="87175"/>
            </a:xfrm>
            <a:custGeom>
              <a:rect b="b" l="l" r="r" t="t"/>
              <a:pathLst>
                <a:path extrusionOk="0" h="3487" w="4655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7"/>
            <p:cNvSpPr/>
            <p:nvPr/>
          </p:nvSpPr>
          <p:spPr>
            <a:xfrm>
              <a:off x="7703675" y="2776925"/>
              <a:ext cx="132925" cy="87175"/>
            </a:xfrm>
            <a:custGeom>
              <a:rect b="b" l="l" r="r" t="t"/>
              <a:pathLst>
                <a:path extrusionOk="0" h="3487" w="531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7"/>
            <p:cNvSpPr/>
            <p:nvPr/>
          </p:nvSpPr>
          <p:spPr>
            <a:xfrm>
              <a:off x="7703675" y="25411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180" name="Google Shape;180;p30">
            <a:hlinkClick action="ppaction://hlinksldjump" r:id="rId3"/>
          </p:cNvPr>
          <p:cNvSpPr txBox="1"/>
          <p:nvPr>
            <p:ph idx="5" type="title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1" name="Google Shape;181;p30"/>
          <p:cNvSpPr txBox="1"/>
          <p:nvPr>
            <p:ph idx="2" type="ctrTitle"/>
          </p:nvPr>
        </p:nvSpPr>
        <p:spPr>
          <a:xfrm>
            <a:off x="472025" y="697451"/>
            <a:ext cx="19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ARTIGO</a:t>
            </a:r>
            <a:endParaRPr/>
          </a:p>
        </p:txBody>
      </p:sp>
      <p:sp>
        <p:nvSpPr>
          <p:cNvPr id="182" name="Google Shape;182;p30">
            <a:hlinkClick action="ppaction://hlinksldjump" r:id="rId4"/>
          </p:cNvPr>
          <p:cNvSpPr txBox="1"/>
          <p:nvPr>
            <p:ph idx="3" type="title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3" name="Google Shape;183;p30">
            <a:hlinkClick action="ppaction://hlinksldjump" r:id="rId5"/>
          </p:cNvPr>
          <p:cNvSpPr txBox="1"/>
          <p:nvPr>
            <p:ph idx="4" type="title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4" name="Google Shape;184;p30">
            <a:hlinkClick action="ppaction://hlinksldjump" r:id="rId6"/>
          </p:cNvPr>
          <p:cNvSpPr txBox="1"/>
          <p:nvPr>
            <p:ph idx="6" type="title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5" name="Google Shape;185;p30">
            <a:hlinkClick action="ppaction://hlinksldjump" r:id="rId7"/>
          </p:cNvPr>
          <p:cNvSpPr txBox="1"/>
          <p:nvPr>
            <p:ph idx="7" type="title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86" name="Google Shape;186;p30"/>
          <p:cNvSpPr txBox="1"/>
          <p:nvPr>
            <p:ph idx="8" type="title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87" name="Google Shape;187;p30"/>
          <p:cNvSpPr txBox="1"/>
          <p:nvPr>
            <p:ph idx="9" type="ctrTitle"/>
          </p:nvPr>
        </p:nvSpPr>
        <p:spPr>
          <a:xfrm>
            <a:off x="472025" y="1663651"/>
            <a:ext cx="19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188" name="Google Shape;188;p30"/>
          <p:cNvSpPr txBox="1"/>
          <p:nvPr>
            <p:ph idx="14" type="ctrTitle"/>
          </p:nvPr>
        </p:nvSpPr>
        <p:spPr>
          <a:xfrm>
            <a:off x="472025" y="2637128"/>
            <a:ext cx="19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89" name="Google Shape;189;p30"/>
          <p:cNvSpPr txBox="1"/>
          <p:nvPr>
            <p:ph idx="16" type="ctrTitle"/>
          </p:nvPr>
        </p:nvSpPr>
        <p:spPr>
          <a:xfrm>
            <a:off x="6783125" y="2203726"/>
            <a:ext cx="19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VARIÁVEIS</a:t>
            </a:r>
            <a:endParaRPr/>
          </a:p>
        </p:txBody>
      </p:sp>
      <p:sp>
        <p:nvSpPr>
          <p:cNvPr id="190" name="Google Shape;190;p30"/>
          <p:cNvSpPr txBox="1"/>
          <p:nvPr>
            <p:ph idx="18" type="ctrTitle"/>
          </p:nvPr>
        </p:nvSpPr>
        <p:spPr>
          <a:xfrm>
            <a:off x="6783125" y="3227648"/>
            <a:ext cx="19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FUNÇÃO</a:t>
            </a:r>
            <a:endParaRPr/>
          </a:p>
        </p:txBody>
      </p:sp>
      <p:sp>
        <p:nvSpPr>
          <p:cNvPr id="191" name="Google Shape;191;p30"/>
          <p:cNvSpPr txBox="1"/>
          <p:nvPr>
            <p:ph idx="20" type="ctrTitle"/>
          </p:nvPr>
        </p:nvSpPr>
        <p:spPr>
          <a:xfrm>
            <a:off x="6783125" y="4239901"/>
            <a:ext cx="19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RESTRIÇÕES</a:t>
            </a:r>
            <a:endParaRPr/>
          </a:p>
        </p:txBody>
      </p:sp>
      <p:cxnSp>
        <p:nvCxnSpPr>
          <p:cNvPr id="192" name="Google Shape;192;p30"/>
          <p:cNvCxnSpPr/>
          <p:nvPr/>
        </p:nvCxnSpPr>
        <p:spPr>
          <a:xfrm>
            <a:off x="3297225" y="0"/>
            <a:ext cx="900" cy="338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30">
            <a:hlinkClick action="ppaction://hlinksldjump" r:id="rId8"/>
          </p:cNvPr>
          <p:cNvSpPr txBox="1"/>
          <p:nvPr>
            <p:ph idx="5" type="title"/>
          </p:nvPr>
        </p:nvSpPr>
        <p:spPr>
          <a:xfrm>
            <a:off x="2105406" y="3583390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5" name="Google Shape;195;p30"/>
          <p:cNvSpPr txBox="1"/>
          <p:nvPr>
            <p:ph idx="14" type="ctrTitle"/>
          </p:nvPr>
        </p:nvSpPr>
        <p:spPr>
          <a:xfrm>
            <a:off x="472025" y="3706803"/>
            <a:ext cx="1974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ÍNDICE</a:t>
            </a:r>
            <a:r>
              <a:rPr lang="en"/>
              <a:t> E </a:t>
            </a:r>
            <a:r>
              <a:rPr lang="en"/>
              <a:t>PARÂMETROS</a:t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idx="1" type="subTitle"/>
          </p:nvPr>
        </p:nvSpPr>
        <p:spPr>
          <a:xfrm>
            <a:off x="1093800" y="3143725"/>
            <a:ext cx="6956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Garante </a:t>
            </a:r>
            <a:r>
              <a:rPr lang="en" sz="1800"/>
              <a:t>que um trabalho seja processado apenas no período i</a:t>
            </a:r>
            <a:endParaRPr sz="1800"/>
          </a:p>
        </p:txBody>
      </p:sp>
      <p:sp>
        <p:nvSpPr>
          <p:cNvPr id="469" name="Google Shape;469;p48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1</a:t>
            </a:r>
            <a:endParaRPr/>
          </a:p>
        </p:txBody>
      </p:sp>
      <p:pic>
        <p:nvPicPr>
          <p:cNvPr id="470" name="Google Shape;4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849" y="1457825"/>
            <a:ext cx="3146299" cy="15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idx="1" type="subTitle"/>
          </p:nvPr>
        </p:nvSpPr>
        <p:spPr>
          <a:xfrm>
            <a:off x="1093800" y="3143725"/>
            <a:ext cx="6956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Impõe a restrição de tempo de cada período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Para todo período a soma das tarefas vezes sua respectiva duração deve ser menor ou igual à duração máxima do período.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" name="Google Shape;477;p49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2</a:t>
            </a:r>
            <a:endParaRPr/>
          </a:p>
        </p:txBody>
      </p:sp>
      <p:pic>
        <p:nvPicPr>
          <p:cNvPr id="478" name="Google Shape;4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662" y="1299049"/>
            <a:ext cx="3522675" cy="15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idx="1" type="subTitle"/>
          </p:nvPr>
        </p:nvSpPr>
        <p:spPr>
          <a:xfrm>
            <a:off x="1093800" y="3143725"/>
            <a:ext cx="6956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Determina que as tarefas produzidos em um determinado período de produção não exceda o recurso disponível do período.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5" name="Google Shape;485;p50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3</a:t>
            </a:r>
            <a:endParaRPr/>
          </a:p>
        </p:txBody>
      </p:sp>
      <p:pic>
        <p:nvPicPr>
          <p:cNvPr id="486" name="Google Shape;4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38" y="1467112"/>
            <a:ext cx="3499525" cy="15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idx="1" type="subTitle"/>
          </p:nvPr>
        </p:nvSpPr>
        <p:spPr>
          <a:xfrm>
            <a:off x="1093800" y="3143725"/>
            <a:ext cx="6956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Determina que os trabalhos sejam produzidos apenas nos períodos selecionados.</a:t>
            </a:r>
            <a:endParaRPr sz="1800"/>
          </a:p>
        </p:txBody>
      </p:sp>
      <p:sp>
        <p:nvSpPr>
          <p:cNvPr id="493" name="Google Shape;493;p51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4</a:t>
            </a:r>
            <a:endParaRPr/>
          </a:p>
        </p:txBody>
      </p:sp>
      <p:pic>
        <p:nvPicPr>
          <p:cNvPr id="494" name="Google Shape;4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63" y="1719463"/>
            <a:ext cx="4158875" cy="10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2"/>
          <p:cNvSpPr txBox="1"/>
          <p:nvPr>
            <p:ph idx="1" type="subTitle"/>
          </p:nvPr>
        </p:nvSpPr>
        <p:spPr>
          <a:xfrm>
            <a:off x="1093800" y="3143725"/>
            <a:ext cx="6956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Afirma que apenas um determinado período fornece a folga máxima</a:t>
            </a:r>
            <a:endParaRPr sz="1800"/>
          </a:p>
        </p:txBody>
      </p:sp>
      <p:sp>
        <p:nvSpPr>
          <p:cNvPr id="501" name="Google Shape;501;p52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5</a:t>
            </a:r>
            <a:endParaRPr/>
          </a:p>
        </p:txBody>
      </p:sp>
      <p:pic>
        <p:nvPicPr>
          <p:cNvPr id="502" name="Google Shape;5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099" y="1215462"/>
            <a:ext cx="2471825" cy="17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 txBox="1"/>
          <p:nvPr>
            <p:ph idx="1" type="subTitle"/>
          </p:nvPr>
        </p:nvSpPr>
        <p:spPr>
          <a:xfrm>
            <a:off x="1093800" y="3143725"/>
            <a:ext cx="6956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Afirma que, se um período não for utilizado, ele não fornece a folga máxima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53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6</a:t>
            </a:r>
            <a:endParaRPr/>
          </a:p>
        </p:txBody>
      </p:sp>
      <p:pic>
        <p:nvPicPr>
          <p:cNvPr id="510" name="Google Shape;5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850" y="1690375"/>
            <a:ext cx="4098300" cy="10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4"/>
          <p:cNvPicPr preferRelativeResize="0"/>
          <p:nvPr/>
        </p:nvPicPr>
        <p:blipFill rotWithShape="1">
          <a:blip r:embed="rId3">
            <a:alphaModFix/>
          </a:blip>
          <a:srcRect b="0" l="31656" r="0" t="0"/>
          <a:stretch/>
        </p:blipFill>
        <p:spPr>
          <a:xfrm>
            <a:off x="4915525" y="2105175"/>
            <a:ext cx="587275" cy="13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575" y="2140703"/>
            <a:ext cx="2361775" cy="131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4"/>
          <p:cNvPicPr preferRelativeResize="0"/>
          <p:nvPr/>
        </p:nvPicPr>
        <p:blipFill rotWithShape="1">
          <a:blip r:embed="rId5">
            <a:alphaModFix/>
          </a:blip>
          <a:srcRect b="0" l="13911" r="0" t="0"/>
          <a:stretch/>
        </p:blipFill>
        <p:spPr>
          <a:xfrm>
            <a:off x="6379350" y="2120300"/>
            <a:ext cx="2177425" cy="12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>
            <p:ph idx="2" type="ctrTitle"/>
          </p:nvPr>
        </p:nvSpPr>
        <p:spPr>
          <a:xfrm>
            <a:off x="1964850" y="352850"/>
            <a:ext cx="52143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Restrição 7</a:t>
            </a:r>
            <a:endParaRPr/>
          </a:p>
        </p:txBody>
      </p:sp>
      <p:sp>
        <p:nvSpPr>
          <p:cNvPr id="520" name="Google Shape;520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1" name="Google Shape;521;p54"/>
          <p:cNvGrpSpPr/>
          <p:nvPr/>
        </p:nvGrpSpPr>
        <p:grpSpPr>
          <a:xfrm>
            <a:off x="1970475" y="1389588"/>
            <a:ext cx="1832400" cy="1222263"/>
            <a:chOff x="1970475" y="1389588"/>
            <a:chExt cx="1832400" cy="1222263"/>
          </a:xfrm>
        </p:grpSpPr>
        <p:sp>
          <p:nvSpPr>
            <p:cNvPr id="522" name="Google Shape;522;p54"/>
            <p:cNvSpPr txBox="1"/>
            <p:nvPr/>
          </p:nvSpPr>
          <p:spPr>
            <a:xfrm>
              <a:off x="1970475" y="1389588"/>
              <a:ext cx="1832400" cy="6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Apenas um período vai ser diferente de 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z ≤ M</a:t>
              </a:r>
              <a:endParaRPr sz="1200">
                <a:solidFill>
                  <a:srgbClr val="434343"/>
                </a:solidFill>
              </a:endParaRPr>
            </a:p>
          </p:txBody>
        </p:sp>
        <p:sp>
          <p:nvSpPr>
            <p:cNvPr id="523" name="Google Shape;523;p54"/>
            <p:cNvSpPr/>
            <p:nvPr/>
          </p:nvSpPr>
          <p:spPr>
            <a:xfrm rot="5400000">
              <a:off x="2774925" y="1651850"/>
              <a:ext cx="223500" cy="16965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4" name="Google Shape;524;p54"/>
            <p:cNvCxnSpPr>
              <a:stCxn id="522" idx="2"/>
              <a:endCxn id="523" idx="1"/>
            </p:cNvCxnSpPr>
            <p:nvPr/>
          </p:nvCxnSpPr>
          <p:spPr>
            <a:xfrm>
              <a:off x="2886675" y="2040888"/>
              <a:ext cx="0" cy="3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25" name="Google Shape;525;p54"/>
          <p:cNvGrpSpPr/>
          <p:nvPr/>
        </p:nvGrpSpPr>
        <p:grpSpPr>
          <a:xfrm>
            <a:off x="6133100" y="2890600"/>
            <a:ext cx="1985700" cy="2091375"/>
            <a:chOff x="6133100" y="2890600"/>
            <a:chExt cx="1985700" cy="2091375"/>
          </a:xfrm>
        </p:grpSpPr>
        <p:sp>
          <p:nvSpPr>
            <p:cNvPr id="526" name="Google Shape;526;p54"/>
            <p:cNvSpPr/>
            <p:nvPr/>
          </p:nvSpPr>
          <p:spPr>
            <a:xfrm rot="-5400000">
              <a:off x="6865250" y="2367100"/>
              <a:ext cx="521400" cy="15684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4"/>
            <p:cNvSpPr txBox="1"/>
            <p:nvPr/>
          </p:nvSpPr>
          <p:spPr>
            <a:xfrm>
              <a:off x="6133100" y="3789475"/>
              <a:ext cx="1985700" cy="11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Calcula o tempo gasto pelas tarefas desse determinado período i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Se y</a:t>
              </a:r>
              <a:r>
                <a:rPr baseline="-25000" lang="en" sz="1200">
                  <a:solidFill>
                    <a:srgbClr val="434343"/>
                  </a:solidFill>
                </a:rPr>
                <a:t>i</a:t>
              </a:r>
              <a:r>
                <a:rPr lang="en" sz="1200">
                  <a:solidFill>
                    <a:srgbClr val="434343"/>
                  </a:solidFill>
                </a:rPr>
                <a:t> for 0 esse somatório também será 0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528" name="Google Shape;528;p54"/>
            <p:cNvCxnSpPr>
              <a:stCxn id="527" idx="0"/>
              <a:endCxn id="526" idx="1"/>
            </p:cNvCxnSpPr>
            <p:nvPr/>
          </p:nvCxnSpPr>
          <p:spPr>
            <a:xfrm rot="10800000">
              <a:off x="7125950" y="3412075"/>
              <a:ext cx="0" cy="37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29" name="Google Shape;529;p54"/>
          <p:cNvGrpSpPr/>
          <p:nvPr/>
        </p:nvGrpSpPr>
        <p:grpSpPr>
          <a:xfrm>
            <a:off x="2377625" y="2886225"/>
            <a:ext cx="2091300" cy="2191725"/>
            <a:chOff x="2377625" y="2886225"/>
            <a:chExt cx="2091300" cy="2191725"/>
          </a:xfrm>
        </p:grpSpPr>
        <p:sp>
          <p:nvSpPr>
            <p:cNvPr id="530" name="Google Shape;530;p54"/>
            <p:cNvSpPr txBox="1"/>
            <p:nvPr/>
          </p:nvSpPr>
          <p:spPr>
            <a:xfrm>
              <a:off x="2377625" y="3790050"/>
              <a:ext cx="2091300" cy="12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Período</a:t>
              </a:r>
              <a:r>
                <a:rPr lang="en" sz="1200">
                  <a:solidFill>
                    <a:srgbClr val="434343"/>
                  </a:solidFill>
                </a:rPr>
                <a:t> com maior tempo ocioso 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Existe apenas 1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O resto não está na solução ou não é o Período com maior tempo ocioso 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531" name="Google Shape;531;p54"/>
            <p:cNvCxnSpPr>
              <a:stCxn id="530" idx="0"/>
              <a:endCxn id="532" idx="1"/>
            </p:cNvCxnSpPr>
            <p:nvPr/>
          </p:nvCxnSpPr>
          <p:spPr>
            <a:xfrm rot="10800000">
              <a:off x="3423275" y="3031350"/>
              <a:ext cx="0" cy="75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2" name="Google Shape;532;p54"/>
            <p:cNvSpPr/>
            <p:nvPr/>
          </p:nvSpPr>
          <p:spPr>
            <a:xfrm rot="-5400000">
              <a:off x="3350675" y="2675325"/>
              <a:ext cx="145200" cy="5670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54"/>
          <p:cNvGrpSpPr/>
          <p:nvPr/>
        </p:nvGrpSpPr>
        <p:grpSpPr>
          <a:xfrm>
            <a:off x="4374413" y="2790250"/>
            <a:ext cx="1669500" cy="1771950"/>
            <a:chOff x="4374413" y="2790250"/>
            <a:chExt cx="1669500" cy="1771950"/>
          </a:xfrm>
        </p:grpSpPr>
        <p:sp>
          <p:nvSpPr>
            <p:cNvPr id="534" name="Google Shape;534;p54"/>
            <p:cNvSpPr/>
            <p:nvPr/>
          </p:nvSpPr>
          <p:spPr>
            <a:xfrm rot="-5400000">
              <a:off x="5096325" y="2615800"/>
              <a:ext cx="223500" cy="5724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4"/>
            <p:cNvSpPr txBox="1"/>
            <p:nvPr/>
          </p:nvSpPr>
          <p:spPr>
            <a:xfrm>
              <a:off x="4374413" y="3717400"/>
              <a:ext cx="1669500" cy="8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Tempo fixo 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Caso</a:t>
              </a:r>
              <a:r>
                <a:rPr lang="en" sz="1200">
                  <a:solidFill>
                    <a:srgbClr val="434343"/>
                  </a:solidFill>
                </a:rPr>
                <a:t> o período seja usado na solução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536" name="Google Shape;536;p54"/>
            <p:cNvCxnSpPr>
              <a:stCxn id="535" idx="0"/>
              <a:endCxn id="534" idx="1"/>
            </p:cNvCxnSpPr>
            <p:nvPr/>
          </p:nvCxnSpPr>
          <p:spPr>
            <a:xfrm rot="10800000">
              <a:off x="5207963" y="3013900"/>
              <a:ext cx="1200" cy="70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37" name="Google Shape;537;p54"/>
          <p:cNvGrpSpPr/>
          <p:nvPr/>
        </p:nvGrpSpPr>
        <p:grpSpPr>
          <a:xfrm>
            <a:off x="4915550" y="1266425"/>
            <a:ext cx="3003300" cy="1353975"/>
            <a:chOff x="4915550" y="1266425"/>
            <a:chExt cx="3003300" cy="1353975"/>
          </a:xfrm>
        </p:grpSpPr>
        <p:sp>
          <p:nvSpPr>
            <p:cNvPr id="538" name="Google Shape;538;p54"/>
            <p:cNvSpPr/>
            <p:nvPr/>
          </p:nvSpPr>
          <p:spPr>
            <a:xfrm rot="5400000">
              <a:off x="6156500" y="858050"/>
              <a:ext cx="521400" cy="300330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4"/>
            <p:cNvSpPr txBox="1"/>
            <p:nvPr/>
          </p:nvSpPr>
          <p:spPr>
            <a:xfrm>
              <a:off x="5499025" y="1266425"/>
              <a:ext cx="18324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Calcula o tempo ocioso nesse período </a:t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540" name="Google Shape;540;p54"/>
            <p:cNvCxnSpPr>
              <a:stCxn id="539" idx="2"/>
              <a:endCxn id="538" idx="1"/>
            </p:cNvCxnSpPr>
            <p:nvPr/>
          </p:nvCxnSpPr>
          <p:spPr>
            <a:xfrm>
              <a:off x="6415225" y="1787825"/>
              <a:ext cx="2100" cy="31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541" name="Google Shape;541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2087" y="2137069"/>
            <a:ext cx="392625" cy="135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4"/>
          <p:cNvPicPr preferRelativeResize="0"/>
          <p:nvPr/>
        </p:nvPicPr>
        <p:blipFill rotWithShape="1">
          <a:blip r:embed="rId5">
            <a:alphaModFix/>
          </a:blip>
          <a:srcRect b="0" l="0" r="85574" t="0"/>
          <a:stretch/>
        </p:blipFill>
        <p:spPr>
          <a:xfrm>
            <a:off x="5723100" y="2168975"/>
            <a:ext cx="364875" cy="12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Pós-Processamento Necessário</a:t>
            </a:r>
            <a:endParaRPr/>
          </a:p>
        </p:txBody>
      </p:sp>
      <p:sp>
        <p:nvSpPr>
          <p:cNvPr id="548" name="Google Shape;54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9" name="Google Shape;549;p55"/>
          <p:cNvGrpSpPr/>
          <p:nvPr/>
        </p:nvGrpSpPr>
        <p:grpSpPr>
          <a:xfrm>
            <a:off x="268200" y="1075225"/>
            <a:ext cx="8607600" cy="1928971"/>
            <a:chOff x="268200" y="1075225"/>
            <a:chExt cx="8607600" cy="1928971"/>
          </a:xfrm>
        </p:grpSpPr>
        <p:grpSp>
          <p:nvGrpSpPr>
            <p:cNvPr id="550" name="Google Shape;550;p55"/>
            <p:cNvGrpSpPr/>
            <p:nvPr/>
          </p:nvGrpSpPr>
          <p:grpSpPr>
            <a:xfrm>
              <a:off x="268200" y="1075225"/>
              <a:ext cx="8607600" cy="1928971"/>
              <a:chOff x="268200" y="1075225"/>
              <a:chExt cx="8607600" cy="1928971"/>
            </a:xfrm>
          </p:grpSpPr>
          <p:grpSp>
            <p:nvGrpSpPr>
              <p:cNvPr id="551" name="Google Shape;551;p55"/>
              <p:cNvGrpSpPr/>
              <p:nvPr/>
            </p:nvGrpSpPr>
            <p:grpSpPr>
              <a:xfrm>
                <a:off x="1223164" y="1468816"/>
                <a:ext cx="7087190" cy="1535379"/>
                <a:chOff x="1160750" y="1622562"/>
                <a:chExt cx="6421301" cy="1036788"/>
              </a:xfrm>
            </p:grpSpPr>
            <p:pic>
              <p:nvPicPr>
                <p:cNvPr id="552" name="Google Shape;552;p5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345" l="10481" r="8579" t="75497"/>
                <a:stretch/>
              </p:blipFill>
              <p:spPr>
                <a:xfrm>
                  <a:off x="1160750" y="1622575"/>
                  <a:ext cx="6421301" cy="1036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3" name="Google Shape;553;p55"/>
                <p:cNvSpPr txBox="1"/>
                <p:nvPr/>
              </p:nvSpPr>
              <p:spPr>
                <a:xfrm>
                  <a:off x="1291950" y="1884483"/>
                  <a:ext cx="6729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</a:rPr>
                    <a:t>J2</a:t>
                  </a:r>
                  <a:endParaRPr sz="16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54" name="Google Shape;554;p55"/>
                <p:cNvSpPr txBox="1"/>
                <p:nvPr/>
              </p:nvSpPr>
              <p:spPr>
                <a:xfrm>
                  <a:off x="1911150" y="1884483"/>
                  <a:ext cx="6729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</a:rPr>
                    <a:t>J5</a:t>
                  </a:r>
                  <a:endParaRPr sz="16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55" name="Google Shape;555;p55"/>
                <p:cNvSpPr txBox="1"/>
                <p:nvPr/>
              </p:nvSpPr>
              <p:spPr>
                <a:xfrm>
                  <a:off x="4000075" y="1884483"/>
                  <a:ext cx="6729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</a:rPr>
                    <a:t>J3</a:t>
                  </a:r>
                  <a:endParaRPr sz="16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56" name="Google Shape;556;p55"/>
                <p:cNvSpPr txBox="1"/>
                <p:nvPr/>
              </p:nvSpPr>
              <p:spPr>
                <a:xfrm>
                  <a:off x="5313150" y="1884483"/>
                  <a:ext cx="6729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</a:rPr>
                    <a:t>J1</a:t>
                  </a:r>
                  <a:endParaRPr sz="16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57" name="Google Shape;557;p55"/>
                <p:cNvSpPr txBox="1"/>
                <p:nvPr/>
              </p:nvSpPr>
              <p:spPr>
                <a:xfrm>
                  <a:off x="6304500" y="1884483"/>
                  <a:ext cx="6729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</a:rPr>
                    <a:t>J4</a:t>
                  </a:r>
                  <a:endParaRPr sz="16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58" name="Google Shape;558;p55"/>
                <p:cNvSpPr txBox="1"/>
                <p:nvPr/>
              </p:nvSpPr>
              <p:spPr>
                <a:xfrm>
                  <a:off x="1291950" y="1622562"/>
                  <a:ext cx="3480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</a:rPr>
                    <a:t>1</a:t>
                  </a:r>
                  <a:endParaRPr sz="16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59" name="Google Shape;559;p55"/>
                <p:cNvSpPr txBox="1"/>
                <p:nvPr/>
              </p:nvSpPr>
              <p:spPr>
                <a:xfrm>
                  <a:off x="1911150" y="1622562"/>
                  <a:ext cx="3480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</a:rPr>
                    <a:t>3</a:t>
                  </a:r>
                  <a:endParaRPr sz="16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60" name="Google Shape;560;p55"/>
                <p:cNvSpPr txBox="1"/>
                <p:nvPr/>
              </p:nvSpPr>
              <p:spPr>
                <a:xfrm>
                  <a:off x="4000075" y="1622562"/>
                  <a:ext cx="3480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</a:rPr>
                    <a:t>5</a:t>
                  </a:r>
                  <a:endParaRPr sz="16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61" name="Google Shape;561;p55"/>
                <p:cNvSpPr txBox="1"/>
                <p:nvPr/>
              </p:nvSpPr>
              <p:spPr>
                <a:xfrm>
                  <a:off x="5313150" y="1622562"/>
                  <a:ext cx="3480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</a:rPr>
                    <a:t>2</a:t>
                  </a:r>
                  <a:endParaRPr sz="16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62" name="Google Shape;562;p55"/>
                <p:cNvSpPr txBox="1"/>
                <p:nvPr/>
              </p:nvSpPr>
              <p:spPr>
                <a:xfrm>
                  <a:off x="6304500" y="1622562"/>
                  <a:ext cx="3480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</a:rPr>
                    <a:t>4</a:t>
                  </a:r>
                  <a:endParaRPr sz="16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63" name="Google Shape;563;p55"/>
                <p:cNvSpPr txBox="1"/>
                <p:nvPr/>
              </p:nvSpPr>
              <p:spPr>
                <a:xfrm>
                  <a:off x="1964850" y="2330500"/>
                  <a:ext cx="411600" cy="29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CC0000"/>
                      </a:solidFill>
                    </a:rPr>
                    <a:t>P1</a:t>
                  </a:r>
                  <a:endParaRPr sz="120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564" name="Google Shape;564;p55"/>
                <p:cNvSpPr txBox="1"/>
                <p:nvPr/>
              </p:nvSpPr>
              <p:spPr>
                <a:xfrm>
                  <a:off x="4000075" y="2330500"/>
                  <a:ext cx="411600" cy="29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CC0000"/>
                      </a:solidFill>
                    </a:rPr>
                    <a:t>P2</a:t>
                  </a:r>
                  <a:endParaRPr sz="120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565" name="Google Shape;565;p55"/>
                <p:cNvSpPr txBox="1"/>
                <p:nvPr/>
              </p:nvSpPr>
              <p:spPr>
                <a:xfrm>
                  <a:off x="5986050" y="2330500"/>
                  <a:ext cx="411600" cy="29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CC0000"/>
                      </a:solidFill>
                    </a:rPr>
                    <a:t>P3</a:t>
                  </a:r>
                  <a:endParaRPr sz="1200">
                    <a:solidFill>
                      <a:srgbClr val="CC0000"/>
                    </a:solidFill>
                  </a:endParaRPr>
                </a:p>
              </p:txBody>
            </p:sp>
          </p:grpSp>
          <p:sp>
            <p:nvSpPr>
              <p:cNvPr id="566" name="Google Shape;566;p55"/>
              <p:cNvSpPr txBox="1"/>
              <p:nvPr/>
            </p:nvSpPr>
            <p:spPr>
              <a:xfrm>
                <a:off x="268200" y="1075225"/>
                <a:ext cx="86076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</a:rPr>
                  <a:t>S</a:t>
                </a:r>
                <a:r>
                  <a:rPr lang="en" sz="1200">
                    <a:solidFill>
                      <a:srgbClr val="434343"/>
                    </a:solidFill>
                  </a:rPr>
                  <a:t>equência das tarefas na saída original do modelo</a:t>
                </a:r>
                <a:endParaRPr sz="1200">
                  <a:solidFill>
                    <a:srgbClr val="434343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34343"/>
                  </a:solidFill>
                </a:endParaRPr>
              </a:p>
            </p:txBody>
          </p:sp>
        </p:grpSp>
        <p:cxnSp>
          <p:nvCxnSpPr>
            <p:cNvPr id="567" name="Google Shape;567;p55"/>
            <p:cNvCxnSpPr/>
            <p:nvPr/>
          </p:nvCxnSpPr>
          <p:spPr>
            <a:xfrm>
              <a:off x="3556750" y="1757600"/>
              <a:ext cx="1200" cy="744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55"/>
            <p:cNvCxnSpPr/>
            <p:nvPr/>
          </p:nvCxnSpPr>
          <p:spPr>
            <a:xfrm>
              <a:off x="5704875" y="1757600"/>
              <a:ext cx="1200" cy="744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55"/>
            <p:cNvCxnSpPr/>
            <p:nvPr/>
          </p:nvCxnSpPr>
          <p:spPr>
            <a:xfrm>
              <a:off x="1408625" y="1757600"/>
              <a:ext cx="1200" cy="744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55"/>
            <p:cNvCxnSpPr/>
            <p:nvPr/>
          </p:nvCxnSpPr>
          <p:spPr>
            <a:xfrm>
              <a:off x="7864900" y="1749363"/>
              <a:ext cx="1200" cy="744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1" name="Google Shape;571;p55"/>
          <p:cNvGrpSpPr/>
          <p:nvPr/>
        </p:nvGrpSpPr>
        <p:grpSpPr>
          <a:xfrm>
            <a:off x="268200" y="3179375"/>
            <a:ext cx="8607600" cy="1964069"/>
            <a:chOff x="268200" y="3179375"/>
            <a:chExt cx="8607600" cy="1964069"/>
          </a:xfrm>
        </p:grpSpPr>
        <p:grpSp>
          <p:nvGrpSpPr>
            <p:cNvPr id="572" name="Google Shape;572;p55"/>
            <p:cNvGrpSpPr/>
            <p:nvPr/>
          </p:nvGrpSpPr>
          <p:grpSpPr>
            <a:xfrm>
              <a:off x="1223231" y="3616974"/>
              <a:ext cx="7087081" cy="1526471"/>
              <a:chOff x="1291950" y="2675544"/>
              <a:chExt cx="6271198" cy="1062706"/>
            </a:xfrm>
          </p:grpSpPr>
          <p:pic>
            <p:nvPicPr>
              <p:cNvPr id="573" name="Google Shape;573;p55"/>
              <p:cNvPicPr preferRelativeResize="0"/>
              <p:nvPr/>
            </p:nvPicPr>
            <p:blipFill rotWithShape="1">
              <a:blip r:embed="rId4">
                <a:alphaModFix/>
              </a:blip>
              <a:srcRect b="0" l="1748" r="1107" t="0"/>
              <a:stretch/>
            </p:blipFill>
            <p:spPr>
              <a:xfrm>
                <a:off x="1291950" y="2792050"/>
                <a:ext cx="6271198" cy="94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4" name="Google Shape;574;p55"/>
              <p:cNvSpPr txBox="1"/>
              <p:nvPr/>
            </p:nvSpPr>
            <p:spPr>
              <a:xfrm>
                <a:off x="2123525" y="3389875"/>
                <a:ext cx="411600" cy="29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CC0000"/>
                    </a:solidFill>
                  </a:rPr>
                  <a:t>P3</a:t>
                </a:r>
                <a:endParaRPr sz="1200">
                  <a:solidFill>
                    <a:srgbClr val="CC0000"/>
                  </a:solidFill>
                </a:endParaRPr>
              </a:p>
            </p:txBody>
          </p:sp>
          <p:sp>
            <p:nvSpPr>
              <p:cNvPr id="575" name="Google Shape;575;p55"/>
              <p:cNvSpPr txBox="1"/>
              <p:nvPr/>
            </p:nvSpPr>
            <p:spPr>
              <a:xfrm>
                <a:off x="1371650" y="2922087"/>
                <a:ext cx="6729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J1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576" name="Google Shape;576;p55"/>
              <p:cNvSpPr txBox="1"/>
              <p:nvPr/>
            </p:nvSpPr>
            <p:spPr>
              <a:xfrm>
                <a:off x="2363000" y="2922087"/>
                <a:ext cx="6729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J4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577" name="Google Shape;577;p55"/>
              <p:cNvSpPr txBox="1"/>
              <p:nvPr/>
            </p:nvSpPr>
            <p:spPr>
              <a:xfrm>
                <a:off x="1371650" y="2675549"/>
                <a:ext cx="3480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2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578" name="Google Shape;578;p55"/>
              <p:cNvSpPr txBox="1"/>
              <p:nvPr/>
            </p:nvSpPr>
            <p:spPr>
              <a:xfrm>
                <a:off x="2363000" y="2675549"/>
                <a:ext cx="3480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4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579" name="Google Shape;579;p55"/>
              <p:cNvSpPr txBox="1"/>
              <p:nvPr/>
            </p:nvSpPr>
            <p:spPr>
              <a:xfrm>
                <a:off x="3947263" y="2914349"/>
                <a:ext cx="6729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J3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580" name="Google Shape;580;p55"/>
              <p:cNvSpPr txBox="1"/>
              <p:nvPr/>
            </p:nvSpPr>
            <p:spPr>
              <a:xfrm>
                <a:off x="3947263" y="3367663"/>
                <a:ext cx="411600" cy="29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CC0000"/>
                    </a:solidFill>
                  </a:rPr>
                  <a:t>P2</a:t>
                </a:r>
                <a:endParaRPr sz="1200">
                  <a:solidFill>
                    <a:srgbClr val="CC0000"/>
                  </a:solidFill>
                </a:endParaRPr>
              </a:p>
            </p:txBody>
          </p:sp>
          <p:sp>
            <p:nvSpPr>
              <p:cNvPr id="581" name="Google Shape;581;p55"/>
              <p:cNvSpPr txBox="1"/>
              <p:nvPr/>
            </p:nvSpPr>
            <p:spPr>
              <a:xfrm>
                <a:off x="5260675" y="2936562"/>
                <a:ext cx="6729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J2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582" name="Google Shape;582;p55"/>
              <p:cNvSpPr txBox="1"/>
              <p:nvPr/>
            </p:nvSpPr>
            <p:spPr>
              <a:xfrm>
                <a:off x="5879875" y="2936562"/>
                <a:ext cx="6729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J5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583" name="Google Shape;583;p55"/>
              <p:cNvSpPr txBox="1"/>
              <p:nvPr/>
            </p:nvSpPr>
            <p:spPr>
              <a:xfrm>
                <a:off x="5933575" y="3389875"/>
                <a:ext cx="411600" cy="29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CC0000"/>
                    </a:solidFill>
                  </a:rPr>
                  <a:t>P1</a:t>
                </a:r>
                <a:endParaRPr sz="1200">
                  <a:solidFill>
                    <a:srgbClr val="CC0000"/>
                  </a:solidFill>
                </a:endParaRPr>
              </a:p>
            </p:txBody>
          </p:sp>
          <p:sp>
            <p:nvSpPr>
              <p:cNvPr id="584" name="Google Shape;584;p55"/>
              <p:cNvSpPr txBox="1"/>
              <p:nvPr/>
            </p:nvSpPr>
            <p:spPr>
              <a:xfrm>
                <a:off x="5260675" y="2675544"/>
                <a:ext cx="3480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1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585" name="Google Shape;585;p55"/>
              <p:cNvSpPr txBox="1"/>
              <p:nvPr/>
            </p:nvSpPr>
            <p:spPr>
              <a:xfrm>
                <a:off x="5879875" y="2675544"/>
                <a:ext cx="3480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3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586" name="Google Shape;586;p55"/>
              <p:cNvSpPr txBox="1"/>
              <p:nvPr/>
            </p:nvSpPr>
            <p:spPr>
              <a:xfrm>
                <a:off x="3947253" y="2675544"/>
                <a:ext cx="3480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5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7" name="Google Shape;587;p55"/>
            <p:cNvSpPr txBox="1"/>
            <p:nvPr/>
          </p:nvSpPr>
          <p:spPr>
            <a:xfrm>
              <a:off x="268200" y="3179375"/>
              <a:ext cx="86076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Sequência de tarefas após ordenar os períodos do menor tempo ocioso para o maior</a:t>
              </a:r>
              <a:endParaRPr sz="12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</a:endParaRPr>
            </a:p>
          </p:txBody>
        </p:sp>
        <p:cxnSp>
          <p:nvCxnSpPr>
            <p:cNvPr id="588" name="Google Shape;588;p55"/>
            <p:cNvCxnSpPr/>
            <p:nvPr/>
          </p:nvCxnSpPr>
          <p:spPr>
            <a:xfrm>
              <a:off x="1300925" y="3836750"/>
              <a:ext cx="1200" cy="744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55"/>
            <p:cNvCxnSpPr/>
            <p:nvPr/>
          </p:nvCxnSpPr>
          <p:spPr>
            <a:xfrm>
              <a:off x="3493375" y="3836750"/>
              <a:ext cx="1200" cy="744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55"/>
            <p:cNvCxnSpPr/>
            <p:nvPr/>
          </p:nvCxnSpPr>
          <p:spPr>
            <a:xfrm>
              <a:off x="5704875" y="3836750"/>
              <a:ext cx="1200" cy="744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55"/>
            <p:cNvCxnSpPr/>
            <p:nvPr/>
          </p:nvCxnSpPr>
          <p:spPr>
            <a:xfrm>
              <a:off x="7170050" y="3836750"/>
              <a:ext cx="1200" cy="744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55"/>
            <p:cNvCxnSpPr/>
            <p:nvPr/>
          </p:nvCxnSpPr>
          <p:spPr>
            <a:xfrm>
              <a:off x="7900125" y="3836750"/>
              <a:ext cx="1200" cy="744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hlink"/>
                </a:solidFill>
              </a:rPr>
              <a:t>Domínio das Variáveis</a:t>
            </a:r>
            <a:endParaRPr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598" name="Google Shape;598;p56"/>
          <p:cNvCxnSpPr/>
          <p:nvPr/>
        </p:nvCxnSpPr>
        <p:spPr>
          <a:xfrm>
            <a:off x="6800716" y="212955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p56"/>
          <p:cNvCxnSpPr/>
          <p:nvPr/>
        </p:nvCxnSpPr>
        <p:spPr>
          <a:xfrm>
            <a:off x="12240450" y="2240638"/>
            <a:ext cx="0" cy="164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p56"/>
          <p:cNvCxnSpPr/>
          <p:nvPr/>
        </p:nvCxnSpPr>
        <p:spPr>
          <a:xfrm>
            <a:off x="2342854" y="199515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p56"/>
          <p:cNvCxnSpPr/>
          <p:nvPr/>
        </p:nvCxnSpPr>
        <p:spPr>
          <a:xfrm>
            <a:off x="4640741" y="1995153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2" name="Google Shape;6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75" y="2618962"/>
            <a:ext cx="143199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598" y="2630312"/>
            <a:ext cx="1971676" cy="37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398" y="2631377"/>
            <a:ext cx="1935300" cy="36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8025" y="2631350"/>
            <a:ext cx="869868" cy="3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56"/>
          <p:cNvSpPr txBox="1"/>
          <p:nvPr/>
        </p:nvSpPr>
        <p:spPr>
          <a:xfrm>
            <a:off x="242275" y="3226675"/>
            <a:ext cx="19716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O Fato da restrição 5 garantir que a soma dos W</a:t>
            </a:r>
            <a:r>
              <a:rPr baseline="-25000" lang="en" sz="1200">
                <a:solidFill>
                  <a:srgbClr val="434343"/>
                </a:solidFill>
              </a:rPr>
              <a:t>i</a:t>
            </a:r>
            <a:r>
              <a:rPr lang="en" sz="1200">
                <a:solidFill>
                  <a:srgbClr val="434343"/>
                </a:solidFill>
              </a:rPr>
              <a:t> seja 1 e W</a:t>
            </a:r>
            <a:r>
              <a:rPr baseline="-25000" lang="en" sz="1200">
                <a:solidFill>
                  <a:srgbClr val="434343"/>
                </a:solidFill>
              </a:rPr>
              <a:t>i</a:t>
            </a:r>
            <a:r>
              <a:rPr lang="en" sz="1200">
                <a:solidFill>
                  <a:srgbClr val="434343"/>
                </a:solidFill>
              </a:rPr>
              <a:t> ser binário.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Ocasiona no relaxamento do domínio de y</a:t>
            </a:r>
            <a:r>
              <a:rPr baseline="-25000" lang="en" sz="1200">
                <a:solidFill>
                  <a:srgbClr val="434343"/>
                </a:solidFill>
              </a:rPr>
              <a:t>i</a:t>
            </a:r>
            <a:endParaRPr baseline="-25000" sz="12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613" name="Google Shape;613;p57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/>
              <a:t>Perguntas</a:t>
            </a:r>
            <a:r>
              <a:rPr lang="en">
                <a:solidFill>
                  <a:srgbClr val="434343"/>
                </a:solidFill>
              </a:rPr>
              <a:t>?</a:t>
            </a:r>
            <a:endParaRPr/>
          </a:p>
        </p:txBody>
      </p:sp>
      <p:cxnSp>
        <p:nvCxnSpPr>
          <p:cNvPr id="614" name="Google Shape;614;p57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57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6" name="Google Shape;616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>
            <a:hlinkClick action="ppaction://hlinksldjump" r:id="rId3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Artigo</a:t>
            </a:r>
            <a:endParaRPr/>
          </a:p>
        </p:txBody>
      </p:sp>
      <p:sp>
        <p:nvSpPr>
          <p:cNvPr id="203" name="Google Shape;203;p31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205" name="Google Shape;205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6" name="Google Shape;206;p31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07" name="Google Shape;207;p31"/>
            <p:cNvSpPr/>
            <p:nvPr/>
          </p:nvSpPr>
          <p:spPr>
            <a:xfrm>
              <a:off x="7847475" y="2698600"/>
              <a:ext cx="355625" cy="339825"/>
            </a:xfrm>
            <a:custGeom>
              <a:rect b="b" l="l" r="r" t="t"/>
              <a:pathLst>
                <a:path extrusionOk="0" h="13593" w="14225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7703675" y="26592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7910650" y="2776925"/>
              <a:ext cx="116375" cy="87175"/>
            </a:xfrm>
            <a:custGeom>
              <a:rect b="b" l="l" r="r" t="t"/>
              <a:pathLst>
                <a:path extrusionOk="0" h="3487" w="4655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7703675" y="2776925"/>
              <a:ext cx="132925" cy="87175"/>
            </a:xfrm>
            <a:custGeom>
              <a:rect b="b" l="l" r="r" t="t"/>
              <a:pathLst>
                <a:path extrusionOk="0" h="3487" w="531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7703675" y="25411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" type="subTitle"/>
          </p:nvPr>
        </p:nvSpPr>
        <p:spPr>
          <a:xfrm>
            <a:off x="2580225" y="2314225"/>
            <a:ext cx="39834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Prata, B.A., de Abreu, L.R. &amp; Lima, J.Y.F. Heuristic methods for the single-machine scheduling problem with periodical resource constraints. TOP 29, 524–546 (2021).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https://doi.org/10.1007/s11750-020-00574-x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Dados do Artigo</a:t>
            </a:r>
            <a:endParaRPr/>
          </a:p>
        </p:txBody>
      </p:sp>
      <p:cxnSp>
        <p:nvCxnSpPr>
          <p:cNvPr id="219" name="Google Shape;219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2"/>
          <p:cNvCxnSpPr/>
          <p:nvPr/>
        </p:nvCxnSpPr>
        <p:spPr>
          <a:xfrm>
            <a:off x="0" y="3809850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Problema Abordado</a:t>
            </a:r>
            <a:endParaRPr/>
          </a:p>
        </p:txBody>
      </p:sp>
      <p:sp>
        <p:nvSpPr>
          <p:cNvPr id="227" name="Google Shape;227;p33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29" name="Google Shape;229;p33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0" name="Google Shape;230;p33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31" name="Google Shape;231;p33"/>
            <p:cNvSpPr/>
            <p:nvPr/>
          </p:nvSpPr>
          <p:spPr>
            <a:xfrm>
              <a:off x="7847475" y="2698600"/>
              <a:ext cx="355625" cy="339825"/>
            </a:xfrm>
            <a:custGeom>
              <a:rect b="b" l="l" r="r" t="t"/>
              <a:pathLst>
                <a:path extrusionOk="0" h="13593" w="14225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7703675" y="26592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7910650" y="2776925"/>
              <a:ext cx="116375" cy="87175"/>
            </a:xfrm>
            <a:custGeom>
              <a:rect b="b" l="l" r="r" t="t"/>
              <a:pathLst>
                <a:path extrusionOk="0" h="3487" w="4655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7703675" y="2776925"/>
              <a:ext cx="132925" cy="87175"/>
            </a:xfrm>
            <a:custGeom>
              <a:rect b="b" l="l" r="r" t="t"/>
              <a:pathLst>
                <a:path extrusionOk="0" h="3487" w="531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7703675" y="25411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33">
            <a:hlinkClick action="ppaction://hlinksldjump" r:id="rId3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Problema Abordado</a:t>
            </a:r>
            <a:endParaRPr/>
          </a:p>
        </p:txBody>
      </p:sp>
      <p:sp>
        <p:nvSpPr>
          <p:cNvPr id="243" name="Google Shape;243;p34"/>
          <p:cNvSpPr txBox="1"/>
          <p:nvPr>
            <p:ph type="ctrTitle"/>
          </p:nvPr>
        </p:nvSpPr>
        <p:spPr>
          <a:xfrm>
            <a:off x="1600725" y="2020650"/>
            <a:ext cx="2673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Versão do problema de  Programação de Máquinas</a:t>
            </a:r>
            <a:endParaRPr/>
          </a:p>
        </p:txBody>
      </p:sp>
      <p:cxnSp>
        <p:nvCxnSpPr>
          <p:cNvPr id="244" name="Google Shape;244;p34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0" l="16992" r="16992" t="0"/>
          <a:stretch/>
        </p:blipFill>
        <p:spPr>
          <a:xfrm>
            <a:off x="4527100" y="1386700"/>
            <a:ext cx="3182100" cy="32241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ctrTitle"/>
          </p:nvPr>
        </p:nvSpPr>
        <p:spPr>
          <a:xfrm>
            <a:off x="553975" y="2121577"/>
            <a:ext cx="26736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Única</a:t>
            </a:r>
            <a:endParaRPr/>
          </a:p>
        </p:txBody>
      </p:sp>
      <p:sp>
        <p:nvSpPr>
          <p:cNvPr id="252" name="Google Shape;252;p35"/>
          <p:cNvSpPr txBox="1"/>
          <p:nvPr>
            <p:ph idx="1" type="subTitle"/>
          </p:nvPr>
        </p:nvSpPr>
        <p:spPr>
          <a:xfrm>
            <a:off x="864775" y="283702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Uma única maquina para processar as tarefas </a:t>
            </a:r>
            <a:endParaRPr sz="1500"/>
          </a:p>
        </p:txBody>
      </p:sp>
      <p:sp>
        <p:nvSpPr>
          <p:cNvPr id="253" name="Google Shape;253;p35"/>
          <p:cNvSpPr txBox="1"/>
          <p:nvPr>
            <p:ph idx="2" type="ctrTitle"/>
          </p:nvPr>
        </p:nvSpPr>
        <p:spPr>
          <a:xfrm>
            <a:off x="3227525" y="2121575"/>
            <a:ext cx="26736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Minimização de Makespan </a:t>
            </a:r>
            <a:endParaRPr/>
          </a:p>
        </p:txBody>
      </p:sp>
      <p:sp>
        <p:nvSpPr>
          <p:cNvPr id="254" name="Google Shape;254;p35"/>
          <p:cNvSpPr txBox="1"/>
          <p:nvPr>
            <p:ph idx="3" type="subTitle"/>
          </p:nvPr>
        </p:nvSpPr>
        <p:spPr>
          <a:xfrm>
            <a:off x="3455225" y="2837025"/>
            <a:ext cx="22182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Fazer todas as tarefas o mais rápido possível.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Respeitando as restrições</a:t>
            </a:r>
            <a:endParaRPr sz="1500"/>
          </a:p>
        </p:txBody>
      </p:sp>
      <p:sp>
        <p:nvSpPr>
          <p:cNvPr id="255" name="Google Shape;255;p35"/>
          <p:cNvSpPr txBox="1"/>
          <p:nvPr>
            <p:ph idx="4" type="ctrTitle"/>
          </p:nvPr>
        </p:nvSpPr>
        <p:spPr>
          <a:xfrm>
            <a:off x="5901125" y="2121576"/>
            <a:ext cx="26736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sp>
        <p:nvSpPr>
          <p:cNvPr id="256" name="Google Shape;256;p35"/>
          <p:cNvSpPr txBox="1"/>
          <p:nvPr>
            <p:ph idx="5" type="subTitle"/>
          </p:nvPr>
        </p:nvSpPr>
        <p:spPr>
          <a:xfrm>
            <a:off x="6071725" y="2791175"/>
            <a:ext cx="2673600" cy="21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Cada Tarefa tem uma quantidade de recurso necessário para ser processada.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Cada Período tem uma quantidade de recurso disponível e um tempo máximo.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7" name="Google Shape;257;p35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Problema Abordado</a:t>
            </a:r>
            <a:endParaRPr/>
          </a:p>
        </p:txBody>
      </p:sp>
      <p:sp>
        <p:nvSpPr>
          <p:cNvPr id="258" name="Google Shape;25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9" name="Google Shape;259;p35"/>
          <p:cNvCxnSpPr/>
          <p:nvPr/>
        </p:nvCxnSpPr>
        <p:spPr>
          <a:xfrm>
            <a:off x="3193366" y="2121578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35"/>
          <p:cNvCxnSpPr/>
          <p:nvPr/>
        </p:nvCxnSpPr>
        <p:spPr>
          <a:xfrm>
            <a:off x="5879941" y="2121578"/>
            <a:ext cx="600" cy="201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266" name="Google Shape;266;p36"/>
          <p:cNvSpPr txBox="1"/>
          <p:nvPr>
            <p:ph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67" name="Google Shape;267;p36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8" name="Google Shape;268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69" name="Google Shape;269;p36"/>
            <p:cNvSpPr/>
            <p:nvPr/>
          </p:nvSpPr>
          <p:spPr>
            <a:xfrm>
              <a:off x="7847475" y="2698600"/>
              <a:ext cx="355625" cy="339825"/>
            </a:xfrm>
            <a:custGeom>
              <a:rect b="b" l="l" r="r" t="t"/>
              <a:pathLst>
                <a:path extrusionOk="0" h="13593" w="14225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7703675" y="26592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7910650" y="2776925"/>
              <a:ext cx="116375" cy="87175"/>
            </a:xfrm>
            <a:custGeom>
              <a:rect b="b" l="l" r="r" t="t"/>
              <a:pathLst>
                <a:path extrusionOk="0" h="3487" w="4655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7703675" y="2776925"/>
              <a:ext cx="132925" cy="87175"/>
            </a:xfrm>
            <a:custGeom>
              <a:rect b="b" l="l" r="r" t="t"/>
              <a:pathLst>
                <a:path extrusionOk="0" h="3487" w="531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7703675" y="2541175"/>
              <a:ext cx="323350" cy="87175"/>
            </a:xfrm>
            <a:custGeom>
              <a:rect b="b" l="l" r="r" t="t"/>
              <a:pathLst>
                <a:path extrusionOk="0" h="3487" w="12934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36">
            <a:hlinkClick action="ppaction://hlinksldjump" r:id="rId3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Exemplo - Entradas</a:t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1508225" y="1359425"/>
            <a:ext cx="6063000" cy="2924700"/>
          </a:xfrm>
          <a:prstGeom prst="snip2DiagRect">
            <a:avLst>
              <a:gd fmla="val 18257" name="adj1"/>
              <a:gd fmla="val 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p37"/>
          <p:cNvGraphicFramePr/>
          <p:nvPr/>
        </p:nvGraphicFramePr>
        <p:xfrm>
          <a:off x="1493475" y="134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{8725A4B1-980B-4283-B7E7-F34BE2EF70D3}</a:tableStyleId>
              </a:tblPr>
              <a:tblGrid>
                <a:gridCol w="2021000"/>
                <a:gridCol w="2021000"/>
                <a:gridCol w="2021000"/>
              </a:tblGrid>
              <a:tr h="4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TAREFA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RECURSO NECESSÁRIO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</a:rPr>
                        <a:t>TEMPO DE PROCESSAMENTO</a:t>
                      </a:r>
                      <a:endParaRPr b="1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3" name="Google Shape;283;p37"/>
          <p:cNvCxnSpPr/>
          <p:nvPr/>
        </p:nvCxnSpPr>
        <p:spPr>
          <a:xfrm>
            <a:off x="1554898" y="2416525"/>
            <a:ext cx="60231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37"/>
          <p:cNvCxnSpPr/>
          <p:nvPr/>
        </p:nvCxnSpPr>
        <p:spPr>
          <a:xfrm>
            <a:off x="1514975" y="2879700"/>
            <a:ext cx="60231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37"/>
          <p:cNvCxnSpPr/>
          <p:nvPr/>
        </p:nvCxnSpPr>
        <p:spPr>
          <a:xfrm>
            <a:off x="1514975" y="3349175"/>
            <a:ext cx="6023100" cy="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37"/>
          <p:cNvCxnSpPr/>
          <p:nvPr/>
        </p:nvCxnSpPr>
        <p:spPr>
          <a:xfrm>
            <a:off x="1514975" y="3813425"/>
            <a:ext cx="5937600" cy="1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37"/>
          <p:cNvSpPr txBox="1"/>
          <p:nvPr/>
        </p:nvSpPr>
        <p:spPr>
          <a:xfrm>
            <a:off x="405125" y="4401375"/>
            <a:ext cx="81573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Duração de cada período                        → 5 Unidades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Número Máximo de recurso por período </a:t>
            </a:r>
            <a:r>
              <a:rPr lang="en" sz="1800">
                <a:solidFill>
                  <a:schemeClr val="hlink"/>
                </a:solidFill>
              </a:rPr>
              <a:t>→</a:t>
            </a:r>
            <a:r>
              <a:rPr lang="en" sz="1800">
                <a:solidFill>
                  <a:srgbClr val="434343"/>
                </a:solidFill>
              </a:rPr>
              <a:t> 4 Unidades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  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