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702" r:id="rId4"/>
    <p:sldMasterId id="214748370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8C8A02E-3E43-4715-B563-670E4D1ACD88}">
  <a:tblStyle styleId="{48C8A02E-3E43-4715-B563-670E4D1ACD8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29F1E45E-FFF1-4E32-AAD5-D002D8FD84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ef5f5effea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g1ef5f5effea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b4a4bf416d_0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g2b4a4bf416d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b4a4bf416d_0_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g2b4a4bf416d_0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ef5f5effea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g1ef5f5effea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b4a4bf416d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" name="Google Shape;507;g2b4a4bf416d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ONENOTE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ef5f5effea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9" name="Google Shape;529;g1ef5f5effea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ONENOTE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b4a4bf416d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2b4a4bf416d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proposed model presents t(n + 1) binary decision variables, t + 1 continuous decision variables, and n + 4t + nt + 1 integer linear constraints.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b4a4bf416d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b4a4bf416d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b4a4bf416d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b4a4bf416d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b4a4bf416d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2b4a4bf416d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b4a4bf416d_0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2b4a4bf416d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b4a4bf416d_0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2b4a4bf416d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b4a4bf416d_0_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b4a4bf416d_0_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ONENOTE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ef5f5effea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ef5f5effea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proposed model presents t(n + 1) binary decision variables, t + 1 continuous decision variables, and n + 4t + nt + 1 integer linear constraints.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b3f7e1c9f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b3f7e1c9f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proposed model presents t(n + 1) binary decision variables, t + 1 continuous decision variables, and n + 4t + nt + 1 integer linear constraints.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efb7f72a4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1" name="Google Shape;631;g1efb7f72a4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efb7f72a4c_0_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7" name="Google Shape;647;g1efb7f72a4c_0_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efb7f72a4c_0_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efb7f72a4c_0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b3f7e1c9f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2b3f7e1c9f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efb7f72a4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8" name="Google Shape;698;g1efb7f72a4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2b3f7e1c9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4" name="Google Shape;714;g2b3f7e1c9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2b3f7e1c9f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5" name="Google Shape;725;g2b3f7e1c9f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efb7f72a4c_0_1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efb7f72a4c_0_1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efb7f72a4c_0_1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efb7f72a4c_0_1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2b3f7e1c9f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2b3f7e1c9f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2b3f7e1c9f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2" name="Google Shape;792;g2b3f7e1c9f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2b3f7e1c9f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2b3f7e1c9f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4" name="Google Shape;81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ef5f5effe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ef5f5effe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Pergunt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b4a4bf41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g2b4a4bf41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b4a4bf416d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g2b4a4bf416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9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3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ctrTitle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" type="subTitle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2" name="Google Shape;72;p11"/>
          <p:cNvSpPr txBox="1"/>
          <p:nvPr>
            <p:ph idx="2" type="ctrTitle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3" type="subTitle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4" name="Google Shape;74;p11"/>
          <p:cNvSpPr txBox="1"/>
          <p:nvPr>
            <p:ph idx="4" type="ctrTitle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5" type="subTitle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6" name="Google Shape;76;p11"/>
          <p:cNvSpPr txBox="1"/>
          <p:nvPr>
            <p:ph idx="6"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2" type="title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" type="subTitle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3"/>
          <p:cNvSpPr txBox="1"/>
          <p:nvPr>
            <p:ph idx="2" type="ctrTitle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16128" y="2100749"/>
            <a:ext cx="14772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7" name="Google Shape;87;p13"/>
          <p:cNvSpPr txBox="1"/>
          <p:nvPr>
            <p:ph idx="3" type="ctrTitle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4" type="subTitle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9" name="Google Shape;89;p13"/>
          <p:cNvSpPr txBox="1"/>
          <p:nvPr>
            <p:ph idx="5" type="ctrTitle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6" type="subTitle"/>
          </p:nvPr>
        </p:nvSpPr>
        <p:spPr>
          <a:xfrm>
            <a:off x="3842025" y="2100749"/>
            <a:ext cx="14772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1" name="Google Shape;91;p13"/>
          <p:cNvSpPr txBox="1"/>
          <p:nvPr>
            <p:ph idx="7" type="ctrTitle"/>
          </p:nvPr>
        </p:nvSpPr>
        <p:spPr>
          <a:xfrm>
            <a:off x="3707117" y="3549862"/>
            <a:ext cx="1780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8" type="subTitle"/>
          </p:nvPr>
        </p:nvSpPr>
        <p:spPr>
          <a:xfrm>
            <a:off x="3858772" y="3890201"/>
            <a:ext cx="14772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3" name="Google Shape;93;p13"/>
          <p:cNvSpPr txBox="1"/>
          <p:nvPr>
            <p:ph idx="9" type="ctrTitle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3" type="subTitle"/>
          </p:nvPr>
        </p:nvSpPr>
        <p:spPr>
          <a:xfrm>
            <a:off x="5500261" y="3890201"/>
            <a:ext cx="14772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5" name="Google Shape;95;p13"/>
          <p:cNvSpPr txBox="1"/>
          <p:nvPr>
            <p:ph idx="14" type="ctrTitle"/>
          </p:nvPr>
        </p:nvSpPr>
        <p:spPr>
          <a:xfrm>
            <a:off x="6979921" y="3549862"/>
            <a:ext cx="1780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5" type="subTitle"/>
          </p:nvPr>
        </p:nvSpPr>
        <p:spPr>
          <a:xfrm>
            <a:off x="7141750" y="3890201"/>
            <a:ext cx="14568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4"/>
          <p:cNvSpPr txBox="1"/>
          <p:nvPr>
            <p:ph idx="2" type="ctrTitle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14"/>
          <p:cNvSpPr txBox="1"/>
          <p:nvPr>
            <p:ph idx="1" type="subTitle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2" name="Google Shape;102;p14"/>
          <p:cNvSpPr txBox="1"/>
          <p:nvPr>
            <p:ph idx="3" type="ctrTitle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14"/>
          <p:cNvSpPr txBox="1"/>
          <p:nvPr>
            <p:ph idx="4" type="subTitle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4" name="Google Shape;104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idx="2" type="title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16"/>
          <p:cNvSpPr txBox="1"/>
          <p:nvPr>
            <p:ph idx="1" type="subTitle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17"/>
          <p:cNvSpPr txBox="1"/>
          <p:nvPr>
            <p:ph idx="2" type="ctrTitle"/>
          </p:nvPr>
        </p:nvSpPr>
        <p:spPr>
          <a:xfrm>
            <a:off x="2285760" y="1652042"/>
            <a:ext cx="17931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6" name="Google Shape;116;p17"/>
          <p:cNvSpPr txBox="1"/>
          <p:nvPr>
            <p:ph idx="1" type="subTitle"/>
          </p:nvPr>
        </p:nvSpPr>
        <p:spPr>
          <a:xfrm>
            <a:off x="2285760" y="1946292"/>
            <a:ext cx="17082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7" name="Google Shape;117;p17"/>
          <p:cNvSpPr txBox="1"/>
          <p:nvPr>
            <p:ph idx="3" type="ctrTitle"/>
          </p:nvPr>
        </p:nvSpPr>
        <p:spPr>
          <a:xfrm>
            <a:off x="2285760" y="3570573"/>
            <a:ext cx="17931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8" name="Google Shape;118;p17"/>
          <p:cNvSpPr txBox="1"/>
          <p:nvPr>
            <p:ph idx="4" type="subTitle"/>
          </p:nvPr>
        </p:nvSpPr>
        <p:spPr>
          <a:xfrm>
            <a:off x="2285760" y="3864823"/>
            <a:ext cx="17082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9" name="Google Shape;119;p17"/>
          <p:cNvSpPr txBox="1"/>
          <p:nvPr>
            <p:ph idx="5" type="ctrTitle"/>
          </p:nvPr>
        </p:nvSpPr>
        <p:spPr>
          <a:xfrm>
            <a:off x="5047297" y="1652042"/>
            <a:ext cx="17931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0" name="Google Shape;120;p17"/>
          <p:cNvSpPr txBox="1"/>
          <p:nvPr>
            <p:ph idx="6" type="subTitle"/>
          </p:nvPr>
        </p:nvSpPr>
        <p:spPr>
          <a:xfrm>
            <a:off x="5047299" y="1946292"/>
            <a:ext cx="17931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1" name="Google Shape;121;p17"/>
          <p:cNvSpPr txBox="1"/>
          <p:nvPr>
            <p:ph idx="7" type="ctrTitle"/>
          </p:nvPr>
        </p:nvSpPr>
        <p:spPr>
          <a:xfrm>
            <a:off x="5047297" y="3570573"/>
            <a:ext cx="17931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2" name="Google Shape;122;p17"/>
          <p:cNvSpPr txBox="1"/>
          <p:nvPr>
            <p:ph idx="8" type="subTitle"/>
          </p:nvPr>
        </p:nvSpPr>
        <p:spPr>
          <a:xfrm>
            <a:off x="5047299" y="3864823"/>
            <a:ext cx="17931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ctrTitle"/>
          </p:nvPr>
        </p:nvSpPr>
        <p:spPr>
          <a:xfrm flipH="1">
            <a:off x="1193529" y="1611150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1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9" name="Google Shape;129;p19"/>
          <p:cNvSpPr txBox="1"/>
          <p:nvPr>
            <p:ph idx="2" type="title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subTitle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body"/>
          </p:nvPr>
        </p:nvSpPr>
        <p:spPr>
          <a:xfrm>
            <a:off x="870650" y="1144200"/>
            <a:ext cx="69192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Arial"/>
              <a:buAutoNum type="arabicPeriod"/>
              <a:defRPr>
                <a:solidFill>
                  <a:srgbClr val="000000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AutoNum type="alphaLcPeriod"/>
              <a:defRPr>
                <a:solidFill>
                  <a:srgbClr val="000000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AutoNum type="romanLcPeriod"/>
              <a:defRPr>
                <a:solidFill>
                  <a:srgbClr val="000000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AutoNum type="arabicPeriod"/>
              <a:defRPr>
                <a:solidFill>
                  <a:srgbClr val="000000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AutoNum type="alphaLcPeriod"/>
              <a:defRPr>
                <a:solidFill>
                  <a:srgbClr val="000000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AutoNum type="romanLcPeriod"/>
              <a:defRPr>
                <a:solidFill>
                  <a:srgbClr val="000000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AutoNum type="arabicPeriod"/>
              <a:defRPr>
                <a:solidFill>
                  <a:srgbClr val="000000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AutoNum type="alphaLcPeriod"/>
              <a:defRPr>
                <a:solidFill>
                  <a:srgbClr val="000000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rial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1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2" type="title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22"/>
          <p:cNvSpPr txBox="1"/>
          <p:nvPr>
            <p:ph idx="1" type="subTitle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8" name="Google Shape;148;p24"/>
          <p:cNvSpPr txBox="1"/>
          <p:nvPr>
            <p:ph idx="1" type="subTitle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9" name="Google Shape;149;p24"/>
          <p:cNvSpPr txBox="1"/>
          <p:nvPr/>
        </p:nvSpPr>
        <p:spPr>
          <a:xfrm>
            <a:off x="625906" y="3722418"/>
            <a:ext cx="38301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CREDITS: This presentation template was created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Slidesgo</a:t>
            </a:r>
            <a:r>
              <a:rPr b="0" i="0" lang="en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, including icons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Flaticon</a:t>
            </a:r>
            <a:r>
              <a:rPr b="0" i="0" lang="en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, and infographics &amp; images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Freepik</a:t>
            </a:r>
            <a:r>
              <a:rPr b="0" i="0" lang="en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Please keep this slide for attribution.</a:t>
            </a:r>
            <a:endParaRPr b="1" i="0" sz="9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3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722375" y="1447800"/>
            <a:ext cx="3589200" cy="31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3" name="Google Shape;153;p25"/>
          <p:cNvSpPr txBox="1"/>
          <p:nvPr>
            <p:ph idx="2" type="body"/>
          </p:nvPr>
        </p:nvSpPr>
        <p:spPr>
          <a:xfrm>
            <a:off x="4832400" y="1447800"/>
            <a:ext cx="3589200" cy="31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25"/>
          <p:cNvSpPr txBox="1"/>
          <p:nvPr>
            <p:ph idx="3" type="subTitle"/>
          </p:nvPr>
        </p:nvSpPr>
        <p:spPr>
          <a:xfrm>
            <a:off x="723900" y="952500"/>
            <a:ext cx="76992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>
                <a:solidFill>
                  <a:schemeClr val="hlink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55" name="Google Shape;155;p25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ctrTitle"/>
          </p:nvPr>
        </p:nvSpPr>
        <p:spPr>
          <a:xfrm flipH="1">
            <a:off x="695425" y="1514475"/>
            <a:ext cx="35598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9" name="Google Shape;159;p26"/>
          <p:cNvSpPr txBox="1"/>
          <p:nvPr>
            <p:ph idx="1" type="subTitle"/>
          </p:nvPr>
        </p:nvSpPr>
        <p:spPr>
          <a:xfrm flipH="1">
            <a:off x="1581025" y="2559200"/>
            <a:ext cx="26742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hasCustomPrompt="1" type="title"/>
          </p:nvPr>
        </p:nvSpPr>
        <p:spPr>
          <a:xfrm>
            <a:off x="2250675" y="1001350"/>
            <a:ext cx="6191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2107950" y="2895050"/>
            <a:ext cx="61911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3" name="Google Shape;173;p30"/>
          <p:cNvSpPr txBox="1"/>
          <p:nvPr>
            <p:ph idx="1" type="subTitle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4" name="Google Shape;174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870650" y="1144200"/>
            <a:ext cx="69192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Arial"/>
              <a:buAutoNum type="arabicPeriod"/>
              <a:defRPr>
                <a:solidFill>
                  <a:srgbClr val="000000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AutoNum type="alphaLcPeriod"/>
              <a:defRPr>
                <a:solidFill>
                  <a:srgbClr val="000000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AutoNum type="romanLcPeriod"/>
              <a:defRPr>
                <a:solidFill>
                  <a:srgbClr val="000000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AutoNum type="arabicPeriod"/>
              <a:defRPr>
                <a:solidFill>
                  <a:srgbClr val="000000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AutoNum type="alphaLcPeriod"/>
              <a:defRPr>
                <a:solidFill>
                  <a:srgbClr val="000000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AutoNum type="romanLcPeriod"/>
              <a:defRPr>
                <a:solidFill>
                  <a:srgbClr val="000000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AutoNum type="arabicPeriod"/>
              <a:defRPr>
                <a:solidFill>
                  <a:srgbClr val="000000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AutoNum type="alphaLcPeriod"/>
              <a:defRPr>
                <a:solidFill>
                  <a:srgbClr val="000000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rial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77" name="Google Shape;177;p31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8" name="Google Shape;178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000000"/>
                </a:solidFill>
              </a:defRPr>
            </a:lvl1pPr>
            <a:lvl2pPr lvl="1" rtl="0">
              <a:buNone/>
              <a:defRPr>
                <a:solidFill>
                  <a:srgbClr val="000000"/>
                </a:solidFill>
              </a:defRPr>
            </a:lvl2pPr>
            <a:lvl3pPr lvl="2" rtl="0">
              <a:buNone/>
              <a:defRPr>
                <a:solidFill>
                  <a:srgbClr val="000000"/>
                </a:solidFill>
              </a:defRPr>
            </a:lvl3pPr>
            <a:lvl4pPr lvl="3" rtl="0">
              <a:buNone/>
              <a:defRPr>
                <a:solidFill>
                  <a:srgbClr val="000000"/>
                </a:solidFill>
              </a:defRPr>
            </a:lvl4pPr>
            <a:lvl5pPr lvl="4" rtl="0">
              <a:buNone/>
              <a:defRPr>
                <a:solidFill>
                  <a:srgbClr val="000000"/>
                </a:solidFill>
              </a:defRPr>
            </a:lvl5pPr>
            <a:lvl6pPr lvl="5" rtl="0">
              <a:buNone/>
              <a:defRPr>
                <a:solidFill>
                  <a:srgbClr val="000000"/>
                </a:solidFill>
              </a:defRPr>
            </a:lvl6pPr>
            <a:lvl7pPr lvl="6" rtl="0">
              <a:buNone/>
              <a:defRPr>
                <a:solidFill>
                  <a:srgbClr val="000000"/>
                </a:solidFill>
              </a:defRPr>
            </a:lvl7pPr>
            <a:lvl8pPr lvl="7" rtl="0">
              <a:buNone/>
              <a:defRPr>
                <a:solidFill>
                  <a:srgbClr val="000000"/>
                </a:solidFill>
              </a:defRPr>
            </a:lvl8pPr>
            <a:lvl9pPr lvl="8" rtl="0"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" name="Google Shape;19;p4"/>
          <p:cNvSpPr txBox="1"/>
          <p:nvPr>
            <p:ph idx="2" type="ctrTitle"/>
          </p:nvPr>
        </p:nvSpPr>
        <p:spPr>
          <a:xfrm>
            <a:off x="390296" y="201653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690446" y="580278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1" name="Google Shape;21;p4"/>
          <p:cNvSpPr txBox="1"/>
          <p:nvPr>
            <p:ph idx="3" type="title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4" type="title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5" type="title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6" type="title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7" type="title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8" type="title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9" type="ctrTitle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8" name="Google Shape;28;p4"/>
          <p:cNvSpPr txBox="1"/>
          <p:nvPr>
            <p:ph idx="13" type="subTitle"/>
          </p:nvPr>
        </p:nvSpPr>
        <p:spPr>
          <a:xfrm>
            <a:off x="690446" y="1546477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4"/>
          <p:cNvSpPr txBox="1"/>
          <p:nvPr>
            <p:ph idx="14" type="ctrTitle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0" name="Google Shape;30;p4"/>
          <p:cNvSpPr txBox="1"/>
          <p:nvPr>
            <p:ph idx="15" type="subTitle"/>
          </p:nvPr>
        </p:nvSpPr>
        <p:spPr>
          <a:xfrm>
            <a:off x="690446" y="2519956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1" name="Google Shape;31;p4"/>
          <p:cNvSpPr txBox="1"/>
          <p:nvPr>
            <p:ph idx="16" type="ctrTitle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2" name="Google Shape;32;p4"/>
          <p:cNvSpPr txBox="1"/>
          <p:nvPr>
            <p:ph idx="17" type="subTitle"/>
          </p:nvPr>
        </p:nvSpPr>
        <p:spPr>
          <a:xfrm>
            <a:off x="6811558" y="2153805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3" name="Google Shape;33;p4"/>
          <p:cNvSpPr txBox="1"/>
          <p:nvPr>
            <p:ph idx="18" type="ctrTitle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4" name="Google Shape;34;p4"/>
          <p:cNvSpPr txBox="1"/>
          <p:nvPr>
            <p:ph idx="19" type="subTitle"/>
          </p:nvPr>
        </p:nvSpPr>
        <p:spPr>
          <a:xfrm>
            <a:off x="6811558" y="3177717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5" name="Google Shape;35;p4"/>
          <p:cNvSpPr txBox="1"/>
          <p:nvPr>
            <p:ph idx="20" type="ctrTitle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6" name="Google Shape;36;p4"/>
          <p:cNvSpPr txBox="1"/>
          <p:nvPr>
            <p:ph idx="21" type="subTitle"/>
          </p:nvPr>
        </p:nvSpPr>
        <p:spPr>
          <a:xfrm>
            <a:off x="6811558" y="4189973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1" name="Google Shape;181;p32"/>
          <p:cNvSpPr txBox="1"/>
          <p:nvPr>
            <p:ph idx="2" type="ctrTitle"/>
          </p:nvPr>
        </p:nvSpPr>
        <p:spPr>
          <a:xfrm>
            <a:off x="390296" y="201653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82" name="Google Shape;182;p32"/>
          <p:cNvSpPr txBox="1"/>
          <p:nvPr>
            <p:ph idx="1" type="subTitle"/>
          </p:nvPr>
        </p:nvSpPr>
        <p:spPr>
          <a:xfrm>
            <a:off x="690446" y="580278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83" name="Google Shape;183;p32"/>
          <p:cNvSpPr txBox="1"/>
          <p:nvPr>
            <p:ph idx="3" type="title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4" name="Google Shape;184;p32"/>
          <p:cNvSpPr txBox="1"/>
          <p:nvPr>
            <p:ph idx="4" type="title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5" name="Google Shape;185;p32"/>
          <p:cNvSpPr txBox="1"/>
          <p:nvPr>
            <p:ph idx="5" type="title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" name="Google Shape;186;p32"/>
          <p:cNvSpPr txBox="1"/>
          <p:nvPr>
            <p:ph idx="6" type="title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Google Shape;187;p32"/>
          <p:cNvSpPr txBox="1"/>
          <p:nvPr>
            <p:ph idx="7" type="title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" name="Google Shape;188;p32"/>
          <p:cNvSpPr txBox="1"/>
          <p:nvPr>
            <p:ph idx="8" type="title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Google Shape;189;p32"/>
          <p:cNvSpPr txBox="1"/>
          <p:nvPr>
            <p:ph idx="9" type="ctrTitle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90" name="Google Shape;190;p32"/>
          <p:cNvSpPr txBox="1"/>
          <p:nvPr>
            <p:ph idx="13" type="subTitle"/>
          </p:nvPr>
        </p:nvSpPr>
        <p:spPr>
          <a:xfrm>
            <a:off x="690446" y="1546477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91" name="Google Shape;191;p32"/>
          <p:cNvSpPr txBox="1"/>
          <p:nvPr>
            <p:ph idx="14" type="ctrTitle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92" name="Google Shape;192;p32"/>
          <p:cNvSpPr txBox="1"/>
          <p:nvPr>
            <p:ph idx="15" type="subTitle"/>
          </p:nvPr>
        </p:nvSpPr>
        <p:spPr>
          <a:xfrm>
            <a:off x="690446" y="2519956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93" name="Google Shape;193;p32"/>
          <p:cNvSpPr txBox="1"/>
          <p:nvPr>
            <p:ph idx="16" type="ctrTitle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94" name="Google Shape;194;p32"/>
          <p:cNvSpPr txBox="1"/>
          <p:nvPr>
            <p:ph idx="17" type="subTitle"/>
          </p:nvPr>
        </p:nvSpPr>
        <p:spPr>
          <a:xfrm>
            <a:off x="6811558" y="2153805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95" name="Google Shape;195;p32"/>
          <p:cNvSpPr txBox="1"/>
          <p:nvPr>
            <p:ph idx="18" type="ctrTitle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96" name="Google Shape;196;p32"/>
          <p:cNvSpPr txBox="1"/>
          <p:nvPr>
            <p:ph idx="19" type="subTitle"/>
          </p:nvPr>
        </p:nvSpPr>
        <p:spPr>
          <a:xfrm>
            <a:off x="6811558" y="3177717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97" name="Google Shape;197;p32"/>
          <p:cNvSpPr txBox="1"/>
          <p:nvPr>
            <p:ph idx="20" type="ctrTitle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98" name="Google Shape;198;p32"/>
          <p:cNvSpPr txBox="1"/>
          <p:nvPr>
            <p:ph idx="21" type="subTitle"/>
          </p:nvPr>
        </p:nvSpPr>
        <p:spPr>
          <a:xfrm>
            <a:off x="6811558" y="4189973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99" name="Google Shape;199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2" name="Google Shape;202;p33"/>
          <p:cNvSpPr txBox="1"/>
          <p:nvPr>
            <p:ph idx="2" type="title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" name="Google Shape;203;p33"/>
          <p:cNvSpPr txBox="1"/>
          <p:nvPr>
            <p:ph idx="1" type="subTitle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4" name="Google Shape;20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7" name="Google Shape;207;p34"/>
          <p:cNvSpPr txBox="1"/>
          <p:nvPr>
            <p:ph idx="1" type="subTitle"/>
          </p:nvPr>
        </p:nvSpPr>
        <p:spPr>
          <a:xfrm>
            <a:off x="2580225" y="2314225"/>
            <a:ext cx="3983400" cy="1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8" name="Google Shape;208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1" name="Google Shape;211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4" name="Google Shape;214;p36"/>
          <p:cNvSpPr txBox="1"/>
          <p:nvPr>
            <p:ph idx="2" type="title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" name="Google Shape;215;p36"/>
          <p:cNvSpPr txBox="1"/>
          <p:nvPr>
            <p:ph idx="1" type="subTitle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6" name="Google Shape;216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9" name="Google Shape;219;p37"/>
          <p:cNvSpPr txBox="1"/>
          <p:nvPr>
            <p:ph idx="1" type="subTitle"/>
          </p:nvPr>
        </p:nvSpPr>
        <p:spPr>
          <a:xfrm>
            <a:off x="1665825" y="3058425"/>
            <a:ext cx="26085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20" name="Google Shape;220;p37"/>
          <p:cNvSpPr txBox="1"/>
          <p:nvPr>
            <p:ph idx="2" type="ctrTitle"/>
          </p:nvPr>
        </p:nvSpPr>
        <p:spPr>
          <a:xfrm>
            <a:off x="1964850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1" name="Google Shape;221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4" name="Google Shape;224;p38"/>
          <p:cNvSpPr txBox="1"/>
          <p:nvPr>
            <p:ph idx="2" type="title"/>
          </p:nvPr>
        </p:nvSpPr>
        <p:spPr>
          <a:xfrm>
            <a:off x="1086651" y="1475125"/>
            <a:ext cx="17952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" name="Google Shape;225;p38"/>
          <p:cNvSpPr txBox="1"/>
          <p:nvPr>
            <p:ph idx="1" type="subTitle"/>
          </p:nvPr>
        </p:nvSpPr>
        <p:spPr>
          <a:xfrm flipH="1">
            <a:off x="3481677" y="1666454"/>
            <a:ext cx="32649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26" name="Google Shape;226;p38"/>
          <p:cNvSpPr txBox="1"/>
          <p:nvPr>
            <p:ph idx="3" type="title"/>
          </p:nvPr>
        </p:nvSpPr>
        <p:spPr>
          <a:xfrm>
            <a:off x="2298451" y="2475350"/>
            <a:ext cx="17637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7" name="Google Shape;227;p38"/>
          <p:cNvSpPr txBox="1"/>
          <p:nvPr>
            <p:ph idx="4" type="subTitle"/>
          </p:nvPr>
        </p:nvSpPr>
        <p:spPr>
          <a:xfrm flipH="1">
            <a:off x="4568051" y="2688425"/>
            <a:ext cx="32649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28" name="Google Shape;228;p38"/>
          <p:cNvSpPr txBox="1"/>
          <p:nvPr>
            <p:ph idx="5" type="title"/>
          </p:nvPr>
        </p:nvSpPr>
        <p:spPr>
          <a:xfrm>
            <a:off x="3353176" y="3513625"/>
            <a:ext cx="17952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9" name="Google Shape;229;p38"/>
          <p:cNvSpPr txBox="1"/>
          <p:nvPr>
            <p:ph idx="6" type="subTitle"/>
          </p:nvPr>
        </p:nvSpPr>
        <p:spPr>
          <a:xfrm flipH="1">
            <a:off x="5671490" y="3709941"/>
            <a:ext cx="32649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30" name="Google Shape;230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>
            <p:ph type="ctrTitle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33" name="Google Shape;233;p39"/>
          <p:cNvSpPr txBox="1"/>
          <p:nvPr>
            <p:ph idx="1" type="subTitle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34" name="Google Shape;234;p39"/>
          <p:cNvSpPr txBox="1"/>
          <p:nvPr>
            <p:ph idx="2" type="ctrTitle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35" name="Google Shape;235;p39"/>
          <p:cNvSpPr txBox="1"/>
          <p:nvPr>
            <p:ph idx="3" type="subTitle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36" name="Google Shape;236;p39"/>
          <p:cNvSpPr txBox="1"/>
          <p:nvPr>
            <p:ph idx="4" type="ctrTitle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37" name="Google Shape;237;p39"/>
          <p:cNvSpPr txBox="1"/>
          <p:nvPr>
            <p:ph idx="5" type="subTitle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38" name="Google Shape;238;p39"/>
          <p:cNvSpPr txBox="1"/>
          <p:nvPr>
            <p:ph idx="6"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9" name="Google Shape;239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/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2" name="Google Shape;242;p40"/>
          <p:cNvSpPr txBox="1"/>
          <p:nvPr>
            <p:ph idx="2" type="title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3" name="Google Shape;243;p40"/>
          <p:cNvSpPr txBox="1"/>
          <p:nvPr>
            <p:ph idx="1" type="subTitle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4" name="Google Shape;244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7" name="Google Shape;247;p41"/>
          <p:cNvSpPr txBox="1"/>
          <p:nvPr>
            <p:ph idx="2" type="ctrTitle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48" name="Google Shape;248;p41"/>
          <p:cNvSpPr txBox="1"/>
          <p:nvPr>
            <p:ph idx="1" type="subTitle"/>
          </p:nvPr>
        </p:nvSpPr>
        <p:spPr>
          <a:xfrm>
            <a:off x="616128" y="2100749"/>
            <a:ext cx="14772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49" name="Google Shape;249;p41"/>
          <p:cNvSpPr txBox="1"/>
          <p:nvPr>
            <p:ph idx="3" type="ctrTitle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0" name="Google Shape;250;p41"/>
          <p:cNvSpPr txBox="1"/>
          <p:nvPr>
            <p:ph idx="4" type="subTitle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51" name="Google Shape;251;p41"/>
          <p:cNvSpPr txBox="1"/>
          <p:nvPr>
            <p:ph idx="5" type="ctrTitle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2" name="Google Shape;252;p41"/>
          <p:cNvSpPr txBox="1"/>
          <p:nvPr>
            <p:ph idx="6" type="subTitle"/>
          </p:nvPr>
        </p:nvSpPr>
        <p:spPr>
          <a:xfrm>
            <a:off x="3842025" y="2100749"/>
            <a:ext cx="14772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53" name="Google Shape;253;p41"/>
          <p:cNvSpPr txBox="1"/>
          <p:nvPr>
            <p:ph idx="7" type="ctrTitle"/>
          </p:nvPr>
        </p:nvSpPr>
        <p:spPr>
          <a:xfrm>
            <a:off x="3707117" y="3549862"/>
            <a:ext cx="1780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4" name="Google Shape;254;p41"/>
          <p:cNvSpPr txBox="1"/>
          <p:nvPr>
            <p:ph idx="8" type="subTitle"/>
          </p:nvPr>
        </p:nvSpPr>
        <p:spPr>
          <a:xfrm>
            <a:off x="3858772" y="3890201"/>
            <a:ext cx="14772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55" name="Google Shape;255;p41"/>
          <p:cNvSpPr txBox="1"/>
          <p:nvPr>
            <p:ph idx="9" type="ctrTitle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6" name="Google Shape;256;p41"/>
          <p:cNvSpPr txBox="1"/>
          <p:nvPr>
            <p:ph idx="13" type="subTitle"/>
          </p:nvPr>
        </p:nvSpPr>
        <p:spPr>
          <a:xfrm>
            <a:off x="5500261" y="3890201"/>
            <a:ext cx="14772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57" name="Google Shape;257;p41"/>
          <p:cNvSpPr txBox="1"/>
          <p:nvPr>
            <p:ph idx="14" type="ctrTitle"/>
          </p:nvPr>
        </p:nvSpPr>
        <p:spPr>
          <a:xfrm>
            <a:off x="6979921" y="3549862"/>
            <a:ext cx="1780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41"/>
          <p:cNvSpPr txBox="1"/>
          <p:nvPr>
            <p:ph idx="15" type="subTitle"/>
          </p:nvPr>
        </p:nvSpPr>
        <p:spPr>
          <a:xfrm>
            <a:off x="7141750" y="3890201"/>
            <a:ext cx="14568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59" name="Google Shape;259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2" type="title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" type="subTitle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2" name="Google Shape;262;p42"/>
          <p:cNvSpPr txBox="1"/>
          <p:nvPr>
            <p:ph idx="2" type="ctrTitle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3" name="Google Shape;263;p42"/>
          <p:cNvSpPr txBox="1"/>
          <p:nvPr>
            <p:ph idx="1" type="subTitle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64" name="Google Shape;264;p42"/>
          <p:cNvSpPr txBox="1"/>
          <p:nvPr>
            <p:ph idx="3" type="ctrTitle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5" name="Google Shape;265;p42"/>
          <p:cNvSpPr txBox="1"/>
          <p:nvPr>
            <p:ph idx="4" type="subTitle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66" name="Google Shape;266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9" name="Google Shape;269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/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72" name="Google Shape;272;p44"/>
          <p:cNvSpPr txBox="1"/>
          <p:nvPr>
            <p:ph idx="2" type="title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3" name="Google Shape;273;p44"/>
          <p:cNvSpPr txBox="1"/>
          <p:nvPr>
            <p:ph idx="1" type="subTitle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4" name="Google Shape;274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7" name="Google Shape;277;p45"/>
          <p:cNvSpPr txBox="1"/>
          <p:nvPr>
            <p:ph idx="2" type="ctrTitle"/>
          </p:nvPr>
        </p:nvSpPr>
        <p:spPr>
          <a:xfrm>
            <a:off x="2285760" y="1652042"/>
            <a:ext cx="17931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8" name="Google Shape;278;p45"/>
          <p:cNvSpPr txBox="1"/>
          <p:nvPr>
            <p:ph idx="1" type="subTitle"/>
          </p:nvPr>
        </p:nvSpPr>
        <p:spPr>
          <a:xfrm>
            <a:off x="2285760" y="1946292"/>
            <a:ext cx="17082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79" name="Google Shape;279;p45"/>
          <p:cNvSpPr txBox="1"/>
          <p:nvPr>
            <p:ph idx="3" type="ctrTitle"/>
          </p:nvPr>
        </p:nvSpPr>
        <p:spPr>
          <a:xfrm>
            <a:off x="2285760" y="3570573"/>
            <a:ext cx="17931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0" name="Google Shape;280;p45"/>
          <p:cNvSpPr txBox="1"/>
          <p:nvPr>
            <p:ph idx="4" type="subTitle"/>
          </p:nvPr>
        </p:nvSpPr>
        <p:spPr>
          <a:xfrm>
            <a:off x="2285760" y="3864823"/>
            <a:ext cx="17082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81" name="Google Shape;281;p45"/>
          <p:cNvSpPr txBox="1"/>
          <p:nvPr>
            <p:ph idx="5" type="ctrTitle"/>
          </p:nvPr>
        </p:nvSpPr>
        <p:spPr>
          <a:xfrm>
            <a:off x="5047297" y="1652042"/>
            <a:ext cx="17931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2" name="Google Shape;282;p45"/>
          <p:cNvSpPr txBox="1"/>
          <p:nvPr>
            <p:ph idx="6" type="subTitle"/>
          </p:nvPr>
        </p:nvSpPr>
        <p:spPr>
          <a:xfrm>
            <a:off x="5047299" y="1946292"/>
            <a:ext cx="17931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83" name="Google Shape;283;p45"/>
          <p:cNvSpPr txBox="1"/>
          <p:nvPr>
            <p:ph idx="7" type="ctrTitle"/>
          </p:nvPr>
        </p:nvSpPr>
        <p:spPr>
          <a:xfrm>
            <a:off x="5047297" y="3570573"/>
            <a:ext cx="17931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4" name="Google Shape;284;p45"/>
          <p:cNvSpPr txBox="1"/>
          <p:nvPr>
            <p:ph idx="8" type="subTitle"/>
          </p:nvPr>
        </p:nvSpPr>
        <p:spPr>
          <a:xfrm>
            <a:off x="5047299" y="3864823"/>
            <a:ext cx="17931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85" name="Google Shape;285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>
            <p:ph type="ctrTitle"/>
          </p:nvPr>
        </p:nvSpPr>
        <p:spPr>
          <a:xfrm flipH="1">
            <a:off x="1193529" y="1611150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  <p:sp>
        <p:nvSpPr>
          <p:cNvPr id="288" name="Google Shape;288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1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91" name="Google Shape;291;p47"/>
          <p:cNvSpPr txBox="1"/>
          <p:nvPr>
            <p:ph idx="2" type="title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2" name="Google Shape;292;p47"/>
          <p:cNvSpPr txBox="1"/>
          <p:nvPr>
            <p:ph idx="1" type="subTitle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3" name="Google Shape;293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8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6" name="Google Shape;296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9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9" name="Google Shape;299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1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0"/>
          <p:cNvSpPr txBox="1"/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02" name="Google Shape;302;p50"/>
          <p:cNvSpPr txBox="1"/>
          <p:nvPr>
            <p:ph idx="2" type="title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3" name="Google Shape;303;p50"/>
          <p:cNvSpPr txBox="1"/>
          <p:nvPr>
            <p:ph idx="1" type="subTitle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4" name="Google Shape;304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1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7" name="Google Shape;307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2580225" y="2314225"/>
            <a:ext cx="3983400" cy="1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2"/>
          <p:cNvSpPr txBox="1"/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10" name="Google Shape;310;p52"/>
          <p:cNvSpPr txBox="1"/>
          <p:nvPr>
            <p:ph idx="1" type="subTitle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1" name="Google Shape;311;p52"/>
          <p:cNvSpPr txBox="1"/>
          <p:nvPr/>
        </p:nvSpPr>
        <p:spPr>
          <a:xfrm>
            <a:off x="625906" y="3722418"/>
            <a:ext cx="38301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CREDITS: This presentation template was created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Slidesgo</a:t>
            </a:r>
            <a:r>
              <a:rPr b="0" i="0" lang="en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, including icons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Flaticon</a:t>
            </a:r>
            <a:r>
              <a:rPr b="0" i="0" lang="en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, and infographics &amp; images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Freepik</a:t>
            </a:r>
            <a:r>
              <a:rPr b="0" i="0" lang="en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Please keep this slide for attribution.</a:t>
            </a:r>
            <a:endParaRPr b="1" i="0" sz="9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3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3"/>
          <p:cNvSpPr txBox="1"/>
          <p:nvPr>
            <p:ph idx="1" type="body"/>
          </p:nvPr>
        </p:nvSpPr>
        <p:spPr>
          <a:xfrm>
            <a:off x="722375" y="1447800"/>
            <a:ext cx="3589200" cy="31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5" name="Google Shape;315;p53"/>
          <p:cNvSpPr txBox="1"/>
          <p:nvPr>
            <p:ph idx="2" type="body"/>
          </p:nvPr>
        </p:nvSpPr>
        <p:spPr>
          <a:xfrm>
            <a:off x="4832400" y="1447800"/>
            <a:ext cx="3589200" cy="31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6" name="Google Shape;316;p53"/>
          <p:cNvSpPr txBox="1"/>
          <p:nvPr>
            <p:ph idx="3" type="subTitle"/>
          </p:nvPr>
        </p:nvSpPr>
        <p:spPr>
          <a:xfrm>
            <a:off x="723900" y="952500"/>
            <a:ext cx="76992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>
                <a:solidFill>
                  <a:schemeClr val="hlink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17" name="Google Shape;317;p53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8" name="Google Shape;318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/>
          <p:nvPr>
            <p:ph type="ctrTitle"/>
          </p:nvPr>
        </p:nvSpPr>
        <p:spPr>
          <a:xfrm flipH="1">
            <a:off x="695425" y="1514475"/>
            <a:ext cx="35598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21" name="Google Shape;321;p54"/>
          <p:cNvSpPr txBox="1"/>
          <p:nvPr>
            <p:ph idx="1" type="subTitle"/>
          </p:nvPr>
        </p:nvSpPr>
        <p:spPr>
          <a:xfrm flipH="1">
            <a:off x="1581025" y="2559200"/>
            <a:ext cx="26742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22" name="Google Shape;322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5"/>
          <p:cNvSpPr txBox="1"/>
          <p:nvPr>
            <p:ph hasCustomPrompt="1" type="title"/>
          </p:nvPr>
        </p:nvSpPr>
        <p:spPr>
          <a:xfrm>
            <a:off x="2250675" y="1001350"/>
            <a:ext cx="6191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5" name="Google Shape;325;p55"/>
          <p:cNvSpPr txBox="1"/>
          <p:nvPr>
            <p:ph idx="1" type="body"/>
          </p:nvPr>
        </p:nvSpPr>
        <p:spPr>
          <a:xfrm>
            <a:off x="2107950" y="2895050"/>
            <a:ext cx="61911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6" name="Google Shape;326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2" type="title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" type="subTitle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1665825" y="3058425"/>
            <a:ext cx="26085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8" name="Google Shape;58;p9"/>
          <p:cNvSpPr txBox="1"/>
          <p:nvPr>
            <p:ph idx="2" type="ctrTitle"/>
          </p:nvPr>
        </p:nvSpPr>
        <p:spPr>
          <a:xfrm>
            <a:off x="1964850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10"/>
          <p:cNvSpPr txBox="1"/>
          <p:nvPr>
            <p:ph idx="2" type="title"/>
          </p:nvPr>
        </p:nvSpPr>
        <p:spPr>
          <a:xfrm>
            <a:off x="1086651" y="1475125"/>
            <a:ext cx="17952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" type="subTitle"/>
          </p:nvPr>
        </p:nvSpPr>
        <p:spPr>
          <a:xfrm flipH="1">
            <a:off x="3481677" y="1666454"/>
            <a:ext cx="32649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4" name="Google Shape;64;p10"/>
          <p:cNvSpPr txBox="1"/>
          <p:nvPr>
            <p:ph idx="3" type="title"/>
          </p:nvPr>
        </p:nvSpPr>
        <p:spPr>
          <a:xfrm>
            <a:off x="2298451" y="2475350"/>
            <a:ext cx="17637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4" type="subTitle"/>
          </p:nvPr>
        </p:nvSpPr>
        <p:spPr>
          <a:xfrm flipH="1">
            <a:off x="4568051" y="2688425"/>
            <a:ext cx="32649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6" name="Google Shape;66;p10"/>
          <p:cNvSpPr txBox="1"/>
          <p:nvPr>
            <p:ph idx="5" type="title"/>
          </p:nvPr>
        </p:nvSpPr>
        <p:spPr>
          <a:xfrm>
            <a:off x="3353176" y="3513625"/>
            <a:ext cx="17952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6" type="subTitle"/>
          </p:nvPr>
        </p:nvSpPr>
        <p:spPr>
          <a:xfrm flipH="1">
            <a:off x="5671490" y="3709941"/>
            <a:ext cx="32649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48.xml"/><Relationship Id="rId24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0.xml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52.xml"/><Relationship Id="rId28" Type="http://schemas.openxmlformats.org/officeDocument/2006/relationships/theme" Target="../theme/theme3.xml"/><Relationship Id="rId27" Type="http://schemas.openxmlformats.org/officeDocument/2006/relationships/slideLayout" Target="../slideLayouts/slideLayout54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434343"/>
                </a:solidFill>
              </a:defRPr>
            </a:lvl1pPr>
            <a:lvl2pPr lvl="1" algn="r">
              <a:buNone/>
              <a:defRPr sz="1300">
                <a:solidFill>
                  <a:srgbClr val="434343"/>
                </a:solidFill>
              </a:defRPr>
            </a:lvl2pPr>
            <a:lvl3pPr lvl="2" algn="r">
              <a:buNone/>
              <a:defRPr sz="1300">
                <a:solidFill>
                  <a:srgbClr val="434343"/>
                </a:solidFill>
              </a:defRPr>
            </a:lvl3pPr>
            <a:lvl4pPr lvl="3" algn="r">
              <a:buNone/>
              <a:defRPr sz="1300">
                <a:solidFill>
                  <a:srgbClr val="434343"/>
                </a:solidFill>
              </a:defRPr>
            </a:lvl4pPr>
            <a:lvl5pPr lvl="4" algn="r">
              <a:buNone/>
              <a:defRPr sz="1300">
                <a:solidFill>
                  <a:srgbClr val="434343"/>
                </a:solidFill>
              </a:defRPr>
            </a:lvl5pPr>
            <a:lvl6pPr lvl="5" algn="r">
              <a:buNone/>
              <a:defRPr sz="1300">
                <a:solidFill>
                  <a:srgbClr val="434343"/>
                </a:solidFill>
              </a:defRPr>
            </a:lvl6pPr>
            <a:lvl7pPr lvl="6" algn="r">
              <a:buNone/>
              <a:defRPr sz="1300">
                <a:solidFill>
                  <a:srgbClr val="434343"/>
                </a:solidFill>
              </a:defRPr>
            </a:lvl7pPr>
            <a:lvl8pPr lvl="7" algn="r">
              <a:buNone/>
              <a:defRPr sz="1300">
                <a:solidFill>
                  <a:srgbClr val="434343"/>
                </a:solidFill>
              </a:defRPr>
            </a:lvl8pPr>
            <a:lvl9pPr lvl="8" algn="r">
              <a:buNone/>
              <a:defRPr sz="1300"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434343"/>
                </a:solidFill>
              </a:defRPr>
            </a:lvl1pPr>
            <a:lvl2pPr lvl="1" rtl="0" algn="r">
              <a:buNone/>
              <a:defRPr sz="1300">
                <a:solidFill>
                  <a:srgbClr val="434343"/>
                </a:solidFill>
              </a:defRPr>
            </a:lvl2pPr>
            <a:lvl3pPr lvl="2" rtl="0" algn="r">
              <a:buNone/>
              <a:defRPr sz="1300">
                <a:solidFill>
                  <a:srgbClr val="434343"/>
                </a:solidFill>
              </a:defRPr>
            </a:lvl3pPr>
            <a:lvl4pPr lvl="3" rtl="0" algn="r">
              <a:buNone/>
              <a:defRPr sz="1300">
                <a:solidFill>
                  <a:srgbClr val="434343"/>
                </a:solidFill>
              </a:defRPr>
            </a:lvl4pPr>
            <a:lvl5pPr lvl="4" rtl="0" algn="r">
              <a:buNone/>
              <a:defRPr sz="1300">
                <a:solidFill>
                  <a:srgbClr val="434343"/>
                </a:solidFill>
              </a:defRPr>
            </a:lvl5pPr>
            <a:lvl6pPr lvl="5" rtl="0" algn="r">
              <a:buNone/>
              <a:defRPr sz="1300">
                <a:solidFill>
                  <a:srgbClr val="434343"/>
                </a:solidFill>
              </a:defRPr>
            </a:lvl6pPr>
            <a:lvl7pPr lvl="6" rtl="0" algn="r">
              <a:buNone/>
              <a:defRPr sz="1300">
                <a:solidFill>
                  <a:srgbClr val="434343"/>
                </a:solidFill>
              </a:defRPr>
            </a:lvl7pPr>
            <a:lvl8pPr lvl="7" rtl="0" algn="r">
              <a:buNone/>
              <a:defRPr sz="1300">
                <a:solidFill>
                  <a:srgbClr val="434343"/>
                </a:solidFill>
              </a:defRPr>
            </a:lvl8pPr>
            <a:lvl9pPr lvl="8" rtl="0" algn="r">
              <a:buNone/>
              <a:defRPr sz="1300"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7.png"/><Relationship Id="rId4" Type="http://schemas.openxmlformats.org/officeDocument/2006/relationships/image" Target="../media/image8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8.png"/><Relationship Id="rId4" Type="http://schemas.openxmlformats.org/officeDocument/2006/relationships/image" Target="../media/image56.png"/><Relationship Id="rId5" Type="http://schemas.openxmlformats.org/officeDocument/2006/relationships/image" Target="../media/image52.png"/><Relationship Id="rId6" Type="http://schemas.openxmlformats.org/officeDocument/2006/relationships/image" Target="../media/image7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4.png"/><Relationship Id="rId4" Type="http://schemas.openxmlformats.org/officeDocument/2006/relationships/image" Target="../media/image72.png"/><Relationship Id="rId5" Type="http://schemas.openxmlformats.org/officeDocument/2006/relationships/image" Target="../media/image63.png"/><Relationship Id="rId6" Type="http://schemas.openxmlformats.org/officeDocument/2006/relationships/image" Target="../media/image7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6.xml"/><Relationship Id="rId5" Type="http://schemas.openxmlformats.org/officeDocument/2006/relationships/slide" Target="/ppt/slides/slide6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0.png"/><Relationship Id="rId4" Type="http://schemas.openxmlformats.org/officeDocument/2006/relationships/image" Target="../media/image83.png"/><Relationship Id="rId5" Type="http://schemas.openxmlformats.org/officeDocument/2006/relationships/image" Target="../media/image69.png"/><Relationship Id="rId6" Type="http://schemas.openxmlformats.org/officeDocument/2006/relationships/image" Target="../media/image8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slide" Target="/ppt/slides/slide2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9.png"/><Relationship Id="rId4" Type="http://schemas.openxmlformats.org/officeDocument/2006/relationships/image" Target="../media/image9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slide" Target="/ppt/slides/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2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3.png"/><Relationship Id="rId4" Type="http://schemas.openxmlformats.org/officeDocument/2006/relationships/image" Target="../media/image91.png"/><Relationship Id="rId5" Type="http://schemas.openxmlformats.org/officeDocument/2006/relationships/image" Target="../media/image8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4.png"/><Relationship Id="rId4" Type="http://schemas.openxmlformats.org/officeDocument/2006/relationships/image" Target="../media/image9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Relationship Id="rId3" Type="http://schemas.openxmlformats.org/officeDocument/2006/relationships/slide" Target="/ppt/slides/slide2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0.png"/><Relationship Id="rId4" Type="http://schemas.openxmlformats.org/officeDocument/2006/relationships/image" Target="../media/image79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1.png"/><Relationship Id="rId4" Type="http://schemas.openxmlformats.org/officeDocument/2006/relationships/image" Target="../media/image60.png"/><Relationship Id="rId5" Type="http://schemas.openxmlformats.org/officeDocument/2006/relationships/image" Target="../media/image57.png"/><Relationship Id="rId6" Type="http://schemas.openxmlformats.org/officeDocument/2006/relationships/image" Target="../media/image73.png"/><Relationship Id="rId7" Type="http://schemas.openxmlformats.org/officeDocument/2006/relationships/image" Target="../media/image5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2.png"/><Relationship Id="rId4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7"/>
          <p:cNvSpPr txBox="1"/>
          <p:nvPr>
            <p:ph type="ctrTitle"/>
          </p:nvPr>
        </p:nvSpPr>
        <p:spPr>
          <a:xfrm>
            <a:off x="1135975" y="771525"/>
            <a:ext cx="6886800" cy="240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/>
              <a:t>Heuristic methods for the single‑machine scheduling</a:t>
            </a:r>
            <a:endParaRPr sz="3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/>
              <a:t>problem with periodical resource constraints</a:t>
            </a:r>
            <a:endParaRPr sz="3700"/>
          </a:p>
        </p:txBody>
      </p:sp>
      <p:sp>
        <p:nvSpPr>
          <p:cNvPr id="334" name="Google Shape;334;p57"/>
          <p:cNvSpPr txBox="1"/>
          <p:nvPr>
            <p:ph idx="1" type="subTitle"/>
          </p:nvPr>
        </p:nvSpPr>
        <p:spPr>
          <a:xfrm>
            <a:off x="1507147" y="3317700"/>
            <a:ext cx="65226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Mateus Filipe Moreira Silva - 21.1.4156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Guilherme Salim Monteiro de Castro Paes - 21.1.4109</a:t>
            </a:r>
            <a:endParaRPr/>
          </a:p>
        </p:txBody>
      </p:sp>
      <p:cxnSp>
        <p:nvCxnSpPr>
          <p:cNvPr id="335" name="Google Shape;335;p57"/>
          <p:cNvCxnSpPr/>
          <p:nvPr/>
        </p:nvCxnSpPr>
        <p:spPr>
          <a:xfrm>
            <a:off x="6684000" y="3317700"/>
            <a:ext cx="24600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6" name="Google Shape;336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6"/>
          <p:cNvSpPr txBox="1"/>
          <p:nvPr>
            <p:ph idx="6"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Exemplo de entrada de parâmetros</a:t>
            </a:r>
            <a:endParaRPr/>
          </a:p>
        </p:txBody>
      </p:sp>
      <p:cxnSp>
        <p:nvCxnSpPr>
          <p:cNvPr id="460" name="Google Shape;460;p66"/>
          <p:cNvCxnSpPr/>
          <p:nvPr/>
        </p:nvCxnSpPr>
        <p:spPr>
          <a:xfrm>
            <a:off x="12240450" y="2240638"/>
            <a:ext cx="0" cy="1647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1" name="Google Shape;461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2" name="Google Shape;462;p66"/>
          <p:cNvPicPr preferRelativeResize="0"/>
          <p:nvPr/>
        </p:nvPicPr>
        <p:blipFill rotWithShape="1">
          <a:blip r:embed="rId3">
            <a:alphaModFix/>
          </a:blip>
          <a:srcRect b="0" l="0" r="69286" t="0"/>
          <a:stretch/>
        </p:blipFill>
        <p:spPr>
          <a:xfrm>
            <a:off x="988275" y="1653600"/>
            <a:ext cx="3143291" cy="29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66"/>
          <p:cNvPicPr preferRelativeResize="0"/>
          <p:nvPr/>
        </p:nvPicPr>
        <p:blipFill rotWithShape="1">
          <a:blip r:embed="rId4">
            <a:alphaModFix/>
          </a:blip>
          <a:srcRect b="0" l="0" r="68822" t="0"/>
          <a:stretch/>
        </p:blipFill>
        <p:spPr>
          <a:xfrm>
            <a:off x="4748325" y="1476325"/>
            <a:ext cx="3191691" cy="33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7"/>
          <p:cNvSpPr txBox="1"/>
          <p:nvPr>
            <p:ph idx="6"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Variáveis de decisão</a:t>
            </a:r>
            <a:endParaRPr/>
          </a:p>
        </p:txBody>
      </p:sp>
      <p:sp>
        <p:nvSpPr>
          <p:cNvPr id="469" name="Google Shape;469;p67"/>
          <p:cNvSpPr txBox="1"/>
          <p:nvPr>
            <p:ph type="ctrTitle"/>
          </p:nvPr>
        </p:nvSpPr>
        <p:spPr>
          <a:xfrm>
            <a:off x="225300" y="2928750"/>
            <a:ext cx="2246100" cy="15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CC0000"/>
                </a:solidFill>
              </a:rPr>
              <a:t>1</a:t>
            </a:r>
            <a:r>
              <a:rPr lang="en"/>
              <a:t> Se a tarefa j é processado no período 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CC0000"/>
                </a:solidFill>
              </a:rPr>
              <a:t>0</a:t>
            </a:r>
            <a:r>
              <a:rPr lang="en"/>
              <a:t> Caso Contrário</a:t>
            </a:r>
            <a:endParaRPr/>
          </a:p>
        </p:txBody>
      </p:sp>
      <p:sp>
        <p:nvSpPr>
          <p:cNvPr id="470" name="Google Shape;470;p67"/>
          <p:cNvSpPr txBox="1"/>
          <p:nvPr>
            <p:ph type="ctrTitle"/>
          </p:nvPr>
        </p:nvSpPr>
        <p:spPr>
          <a:xfrm>
            <a:off x="2532525" y="2928750"/>
            <a:ext cx="2098200" cy="151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CC0000"/>
                </a:solidFill>
              </a:rPr>
              <a:t>1</a:t>
            </a:r>
            <a:r>
              <a:rPr lang="en"/>
              <a:t> Se o período i é usado na solução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CC0000"/>
                </a:solidFill>
              </a:rPr>
              <a:t>0</a:t>
            </a:r>
            <a:r>
              <a:rPr lang="en">
                <a:solidFill>
                  <a:schemeClr val="hlink"/>
                </a:solidFill>
              </a:rPr>
              <a:t> Caso Contrário</a:t>
            </a:r>
            <a:endParaRPr/>
          </a:p>
        </p:txBody>
      </p:sp>
      <p:sp>
        <p:nvSpPr>
          <p:cNvPr id="471" name="Google Shape;471;p67"/>
          <p:cNvSpPr txBox="1"/>
          <p:nvPr>
            <p:ph type="ctrTitle"/>
          </p:nvPr>
        </p:nvSpPr>
        <p:spPr>
          <a:xfrm>
            <a:off x="4691875" y="2928750"/>
            <a:ext cx="2040900" cy="17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CC0000"/>
                </a:solidFill>
              </a:rPr>
              <a:t>1</a:t>
            </a:r>
            <a:r>
              <a:rPr lang="en"/>
              <a:t> Se esse é o período com maior tempo ocioso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CC0000"/>
                </a:solidFill>
              </a:rPr>
              <a:t>0</a:t>
            </a:r>
            <a:r>
              <a:rPr lang="en">
                <a:solidFill>
                  <a:schemeClr val="hlink"/>
                </a:solidFill>
              </a:rPr>
              <a:t> Caso Contrário</a:t>
            </a:r>
            <a:endParaRPr/>
          </a:p>
        </p:txBody>
      </p:sp>
      <p:cxnSp>
        <p:nvCxnSpPr>
          <p:cNvPr id="472" name="Google Shape;472;p67"/>
          <p:cNvCxnSpPr/>
          <p:nvPr/>
        </p:nvCxnSpPr>
        <p:spPr>
          <a:xfrm flipH="1">
            <a:off x="6792916" y="2129553"/>
            <a:ext cx="7800" cy="2485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3" name="Google Shape;473;p67"/>
          <p:cNvSpPr txBox="1"/>
          <p:nvPr>
            <p:ph type="ctrTitle"/>
          </p:nvPr>
        </p:nvSpPr>
        <p:spPr>
          <a:xfrm>
            <a:off x="6869275" y="2928750"/>
            <a:ext cx="20982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Computa tempo ocioso no último período </a:t>
            </a:r>
            <a:endParaRPr/>
          </a:p>
        </p:txBody>
      </p:sp>
      <p:cxnSp>
        <p:nvCxnSpPr>
          <p:cNvPr id="474" name="Google Shape;474;p67"/>
          <p:cNvCxnSpPr/>
          <p:nvPr/>
        </p:nvCxnSpPr>
        <p:spPr>
          <a:xfrm>
            <a:off x="12240450" y="2240638"/>
            <a:ext cx="0" cy="1647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5" name="Google Shape;475;p67"/>
          <p:cNvCxnSpPr/>
          <p:nvPr/>
        </p:nvCxnSpPr>
        <p:spPr>
          <a:xfrm flipH="1">
            <a:off x="2466304" y="1995153"/>
            <a:ext cx="4500" cy="270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6" name="Google Shape;476;p67"/>
          <p:cNvCxnSpPr/>
          <p:nvPr/>
        </p:nvCxnSpPr>
        <p:spPr>
          <a:xfrm>
            <a:off x="4640741" y="1995153"/>
            <a:ext cx="3600" cy="2597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77" name="Google Shape;47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175" y="1991616"/>
            <a:ext cx="851666" cy="66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8350" y="1991625"/>
            <a:ext cx="714897" cy="66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5635" y="1985251"/>
            <a:ext cx="851675" cy="673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50300" y="1991625"/>
            <a:ext cx="479524" cy="660525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8"/>
          <p:cNvSpPr txBox="1"/>
          <p:nvPr>
            <p:ph idx="6"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hlink"/>
                </a:solidFill>
              </a:rPr>
              <a:t>Domínio das Variáveis</a:t>
            </a:r>
            <a:endParaRPr>
              <a:solidFill>
                <a:schemeClr val="hlink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487" name="Google Shape;487;p68"/>
          <p:cNvCxnSpPr/>
          <p:nvPr/>
        </p:nvCxnSpPr>
        <p:spPr>
          <a:xfrm>
            <a:off x="6800716" y="2129553"/>
            <a:ext cx="600" cy="201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8" name="Google Shape;488;p68"/>
          <p:cNvCxnSpPr/>
          <p:nvPr/>
        </p:nvCxnSpPr>
        <p:spPr>
          <a:xfrm>
            <a:off x="12240450" y="2240638"/>
            <a:ext cx="0" cy="1647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9" name="Google Shape;489;p68"/>
          <p:cNvCxnSpPr/>
          <p:nvPr/>
        </p:nvCxnSpPr>
        <p:spPr>
          <a:xfrm>
            <a:off x="2342854" y="1995153"/>
            <a:ext cx="600" cy="201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0" name="Google Shape;490;p68"/>
          <p:cNvCxnSpPr/>
          <p:nvPr/>
        </p:nvCxnSpPr>
        <p:spPr>
          <a:xfrm>
            <a:off x="4640741" y="1995153"/>
            <a:ext cx="600" cy="201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91" name="Google Shape;49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075" y="2618962"/>
            <a:ext cx="143199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2598" y="2630312"/>
            <a:ext cx="1971676" cy="370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3398" y="2631377"/>
            <a:ext cx="1935300" cy="368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38025" y="2631350"/>
            <a:ext cx="869868" cy="368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6" name="Google Shape;496;p68"/>
          <p:cNvSpPr txBox="1"/>
          <p:nvPr/>
        </p:nvSpPr>
        <p:spPr>
          <a:xfrm>
            <a:off x="242275" y="3226675"/>
            <a:ext cx="19716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Foi Mudada para Binária</a:t>
            </a:r>
            <a:endParaRPr baseline="-25000" sz="120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9"/>
          <p:cNvSpPr txBox="1"/>
          <p:nvPr>
            <p:ph idx="6"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Variáveis de decisão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 Restrições de </a:t>
            </a:r>
            <a:r>
              <a:rPr lang="en"/>
              <a:t>domínio</a:t>
            </a:r>
            <a:r>
              <a:rPr lang="en"/>
              <a:t> </a:t>
            </a:r>
            <a:endParaRPr/>
          </a:p>
        </p:txBody>
      </p:sp>
      <p:cxnSp>
        <p:nvCxnSpPr>
          <p:cNvPr id="502" name="Google Shape;502;p69"/>
          <p:cNvCxnSpPr/>
          <p:nvPr/>
        </p:nvCxnSpPr>
        <p:spPr>
          <a:xfrm>
            <a:off x="12240450" y="2240638"/>
            <a:ext cx="0" cy="1647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3" name="Google Shape;503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4" name="Google Shape;50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89863"/>
            <a:ext cx="8839200" cy="96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0"/>
          <p:cNvSpPr txBox="1"/>
          <p:nvPr>
            <p:ph type="ctrTitle"/>
          </p:nvPr>
        </p:nvSpPr>
        <p:spPr>
          <a:xfrm>
            <a:off x="2638350" y="955361"/>
            <a:ext cx="38673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Função Objetivo</a:t>
            </a:r>
            <a:endParaRPr/>
          </a:p>
        </p:txBody>
      </p:sp>
      <p:cxnSp>
        <p:nvCxnSpPr>
          <p:cNvPr id="510" name="Google Shape;510;p70"/>
          <p:cNvCxnSpPr/>
          <p:nvPr/>
        </p:nvCxnSpPr>
        <p:spPr>
          <a:xfrm>
            <a:off x="4574400" y="760850"/>
            <a:ext cx="45744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1" name="Google Shape;511;p70"/>
          <p:cNvCxnSpPr/>
          <p:nvPr/>
        </p:nvCxnSpPr>
        <p:spPr>
          <a:xfrm>
            <a:off x="0" y="4749850"/>
            <a:ext cx="45744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12" name="Google Shape;512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4050" y="1799875"/>
            <a:ext cx="3415900" cy="18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70"/>
          <p:cNvSpPr txBox="1"/>
          <p:nvPr/>
        </p:nvSpPr>
        <p:spPr>
          <a:xfrm>
            <a:off x="849125" y="2469050"/>
            <a:ext cx="16755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434343"/>
                </a:solidFill>
              </a:rPr>
              <a:t>Minimizar</a:t>
            </a:r>
            <a:endParaRPr sz="23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434343"/>
                </a:solidFill>
              </a:rPr>
              <a:t>Makespan</a:t>
            </a:r>
            <a:endParaRPr sz="2300">
              <a:solidFill>
                <a:srgbClr val="434343"/>
              </a:solidFill>
            </a:endParaRPr>
          </a:p>
        </p:txBody>
      </p:sp>
      <p:sp>
        <p:nvSpPr>
          <p:cNvPr id="514" name="Google Shape;514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5" name="Google Shape;515;p70"/>
          <p:cNvGrpSpPr/>
          <p:nvPr/>
        </p:nvGrpSpPr>
        <p:grpSpPr>
          <a:xfrm>
            <a:off x="3675050" y="3090125"/>
            <a:ext cx="1587300" cy="1571950"/>
            <a:chOff x="3675050" y="3090125"/>
            <a:chExt cx="1587300" cy="1571950"/>
          </a:xfrm>
        </p:grpSpPr>
        <p:sp>
          <p:nvSpPr>
            <p:cNvPr id="516" name="Google Shape;516;p70"/>
            <p:cNvSpPr txBox="1"/>
            <p:nvPr/>
          </p:nvSpPr>
          <p:spPr>
            <a:xfrm>
              <a:off x="3675050" y="3980175"/>
              <a:ext cx="1587300" cy="6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</a:rPr>
                <a:t>Quantidade de períodos usados na solução</a:t>
              </a:r>
              <a:endParaRPr sz="1200">
                <a:solidFill>
                  <a:srgbClr val="434343"/>
                </a:solidFill>
              </a:endParaRPr>
            </a:p>
          </p:txBody>
        </p:sp>
        <p:cxnSp>
          <p:nvCxnSpPr>
            <p:cNvPr id="517" name="Google Shape;517;p70"/>
            <p:cNvCxnSpPr>
              <a:stCxn id="516" idx="0"/>
              <a:endCxn id="518" idx="1"/>
            </p:cNvCxnSpPr>
            <p:nvPr/>
          </p:nvCxnSpPr>
          <p:spPr>
            <a:xfrm rot="10800000">
              <a:off x="4468700" y="3779775"/>
              <a:ext cx="0" cy="20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18" name="Google Shape;518;p70"/>
            <p:cNvSpPr/>
            <p:nvPr/>
          </p:nvSpPr>
          <p:spPr>
            <a:xfrm rot="-5400000">
              <a:off x="4123850" y="2713775"/>
              <a:ext cx="689700" cy="1442400"/>
            </a:xfrm>
            <a:prstGeom prst="leftBracket">
              <a:avLst>
                <a:gd fmla="val 8333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Google Shape;519;p70"/>
          <p:cNvGrpSpPr/>
          <p:nvPr/>
        </p:nvGrpSpPr>
        <p:grpSpPr>
          <a:xfrm>
            <a:off x="2540600" y="2857625"/>
            <a:ext cx="957000" cy="1816338"/>
            <a:chOff x="2540600" y="2857625"/>
            <a:chExt cx="957000" cy="1816338"/>
          </a:xfrm>
        </p:grpSpPr>
        <p:sp>
          <p:nvSpPr>
            <p:cNvPr id="520" name="Google Shape;520;p70"/>
            <p:cNvSpPr txBox="1"/>
            <p:nvPr/>
          </p:nvSpPr>
          <p:spPr>
            <a:xfrm>
              <a:off x="2540600" y="3992063"/>
              <a:ext cx="957000" cy="6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</a:rPr>
                <a:t>Duração do período</a:t>
              </a:r>
              <a:endParaRPr sz="1200">
                <a:solidFill>
                  <a:srgbClr val="434343"/>
                </a:solidFill>
              </a:endParaRPr>
            </a:p>
          </p:txBody>
        </p:sp>
        <p:cxnSp>
          <p:nvCxnSpPr>
            <p:cNvPr id="521" name="Google Shape;521;p70"/>
            <p:cNvCxnSpPr>
              <a:stCxn id="520" idx="0"/>
              <a:endCxn id="522" idx="1"/>
            </p:cNvCxnSpPr>
            <p:nvPr/>
          </p:nvCxnSpPr>
          <p:spPr>
            <a:xfrm flipH="1" rot="10800000">
              <a:off x="3019100" y="2995763"/>
              <a:ext cx="15900" cy="99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22" name="Google Shape;522;p70"/>
            <p:cNvSpPr/>
            <p:nvPr/>
          </p:nvSpPr>
          <p:spPr>
            <a:xfrm rot="-5400000">
              <a:off x="2966125" y="2695775"/>
              <a:ext cx="138000" cy="461700"/>
            </a:xfrm>
            <a:prstGeom prst="leftBracket">
              <a:avLst>
                <a:gd fmla="val 8333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Google Shape;523;p70"/>
          <p:cNvGrpSpPr/>
          <p:nvPr/>
        </p:nvGrpSpPr>
        <p:grpSpPr>
          <a:xfrm>
            <a:off x="5221375" y="2857625"/>
            <a:ext cx="1587300" cy="1804450"/>
            <a:chOff x="5221375" y="2857625"/>
            <a:chExt cx="1587300" cy="1804450"/>
          </a:xfrm>
        </p:grpSpPr>
        <p:sp>
          <p:nvSpPr>
            <p:cNvPr id="524" name="Google Shape;524;p70"/>
            <p:cNvSpPr txBox="1"/>
            <p:nvPr/>
          </p:nvSpPr>
          <p:spPr>
            <a:xfrm>
              <a:off x="5221375" y="3980175"/>
              <a:ext cx="1587300" cy="6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</a:rPr>
                <a:t>Tempo não utilizado no último período </a:t>
              </a:r>
              <a:endParaRPr sz="1200">
                <a:solidFill>
                  <a:srgbClr val="434343"/>
                </a:solidFill>
              </a:endParaRPr>
            </a:p>
          </p:txBody>
        </p:sp>
        <p:cxnSp>
          <p:nvCxnSpPr>
            <p:cNvPr id="525" name="Google Shape;525;p70"/>
            <p:cNvCxnSpPr>
              <a:stCxn id="524" idx="0"/>
              <a:endCxn id="526" idx="1"/>
            </p:cNvCxnSpPr>
            <p:nvPr/>
          </p:nvCxnSpPr>
          <p:spPr>
            <a:xfrm rot="10800000">
              <a:off x="6015025" y="2995575"/>
              <a:ext cx="0" cy="984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26" name="Google Shape;526;p70"/>
            <p:cNvSpPr/>
            <p:nvPr/>
          </p:nvSpPr>
          <p:spPr>
            <a:xfrm rot="-5400000">
              <a:off x="5946025" y="2695775"/>
              <a:ext cx="138000" cy="461700"/>
            </a:xfrm>
            <a:prstGeom prst="leftBracket">
              <a:avLst>
                <a:gd fmla="val 8333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1"/>
          <p:cNvSpPr txBox="1"/>
          <p:nvPr>
            <p:ph type="ctrTitle"/>
          </p:nvPr>
        </p:nvSpPr>
        <p:spPr>
          <a:xfrm>
            <a:off x="2638350" y="955361"/>
            <a:ext cx="38673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Função Objetivo</a:t>
            </a:r>
            <a:endParaRPr/>
          </a:p>
        </p:txBody>
      </p:sp>
      <p:cxnSp>
        <p:nvCxnSpPr>
          <p:cNvPr id="532" name="Google Shape;532;p71"/>
          <p:cNvCxnSpPr/>
          <p:nvPr/>
        </p:nvCxnSpPr>
        <p:spPr>
          <a:xfrm>
            <a:off x="4574400" y="760850"/>
            <a:ext cx="45744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3" name="Google Shape;533;p71"/>
          <p:cNvCxnSpPr/>
          <p:nvPr/>
        </p:nvCxnSpPr>
        <p:spPr>
          <a:xfrm>
            <a:off x="0" y="4749850"/>
            <a:ext cx="45744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4" name="Google Shape;534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5" name="Google Shape;535;p71"/>
          <p:cNvPicPr preferRelativeResize="0"/>
          <p:nvPr/>
        </p:nvPicPr>
        <p:blipFill rotWithShape="1">
          <a:blip r:embed="rId3">
            <a:alphaModFix/>
          </a:blip>
          <a:srcRect b="0" l="0" r="57919" t="0"/>
          <a:stretch/>
        </p:blipFill>
        <p:spPr>
          <a:xfrm>
            <a:off x="711350" y="2441400"/>
            <a:ext cx="7721299" cy="10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2"/>
          <p:cNvSpPr txBox="1"/>
          <p:nvPr>
            <p:ph idx="1" type="subTitle"/>
          </p:nvPr>
        </p:nvSpPr>
        <p:spPr>
          <a:xfrm>
            <a:off x="1093800" y="3143725"/>
            <a:ext cx="69564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Garante que um trabalho seja processado apenas no período i</a:t>
            </a:r>
            <a:endParaRPr sz="1800"/>
          </a:p>
        </p:txBody>
      </p:sp>
      <p:sp>
        <p:nvSpPr>
          <p:cNvPr id="541" name="Google Shape;541;p72"/>
          <p:cNvSpPr txBox="1"/>
          <p:nvPr>
            <p:ph idx="2" type="ctrTitle"/>
          </p:nvPr>
        </p:nvSpPr>
        <p:spPr>
          <a:xfrm>
            <a:off x="1964850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Restrição 1</a:t>
            </a:r>
            <a:endParaRPr/>
          </a:p>
        </p:txBody>
      </p:sp>
      <p:pic>
        <p:nvPicPr>
          <p:cNvPr id="542" name="Google Shape;54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8849" y="1457825"/>
            <a:ext cx="3146299" cy="1527125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3"/>
          <p:cNvSpPr txBox="1"/>
          <p:nvPr>
            <p:ph idx="1" type="subTitle"/>
          </p:nvPr>
        </p:nvSpPr>
        <p:spPr>
          <a:xfrm>
            <a:off x="1093800" y="3143725"/>
            <a:ext cx="69564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Impõe a restrição de tempo de cada período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Para todo período a soma das tarefas vezes sua respectiva duração deve ser menor ou igual à duração máxima do período.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9" name="Google Shape;549;p73"/>
          <p:cNvSpPr txBox="1"/>
          <p:nvPr>
            <p:ph idx="2" type="ctrTitle"/>
          </p:nvPr>
        </p:nvSpPr>
        <p:spPr>
          <a:xfrm>
            <a:off x="1964850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Restrição 2</a:t>
            </a:r>
            <a:endParaRPr/>
          </a:p>
        </p:txBody>
      </p:sp>
      <p:pic>
        <p:nvPicPr>
          <p:cNvPr id="550" name="Google Shape;55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0662" y="1299049"/>
            <a:ext cx="3522675" cy="15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4"/>
          <p:cNvSpPr txBox="1"/>
          <p:nvPr>
            <p:ph idx="1" type="subTitle"/>
          </p:nvPr>
        </p:nvSpPr>
        <p:spPr>
          <a:xfrm>
            <a:off x="1093800" y="3143725"/>
            <a:ext cx="69564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Determina que as tarefas produzidos em um determinado período de produção não exceda o recurso disponível do período.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7" name="Google Shape;557;p74"/>
          <p:cNvSpPr txBox="1"/>
          <p:nvPr>
            <p:ph idx="2" type="ctrTitle"/>
          </p:nvPr>
        </p:nvSpPr>
        <p:spPr>
          <a:xfrm>
            <a:off x="1964850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Restrição 3</a:t>
            </a:r>
            <a:endParaRPr/>
          </a:p>
        </p:txBody>
      </p:sp>
      <p:pic>
        <p:nvPicPr>
          <p:cNvPr id="558" name="Google Shape;558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238" y="1467112"/>
            <a:ext cx="3499525" cy="150855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7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5"/>
          <p:cNvSpPr txBox="1"/>
          <p:nvPr>
            <p:ph idx="1" type="subTitle"/>
          </p:nvPr>
        </p:nvSpPr>
        <p:spPr>
          <a:xfrm>
            <a:off x="1093800" y="3143725"/>
            <a:ext cx="69564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Determina que os trabalhos sejam produzidos apenas nos períodos selecionados.</a:t>
            </a:r>
            <a:endParaRPr sz="1800"/>
          </a:p>
        </p:txBody>
      </p:sp>
      <p:sp>
        <p:nvSpPr>
          <p:cNvPr id="565" name="Google Shape;565;p75"/>
          <p:cNvSpPr txBox="1"/>
          <p:nvPr>
            <p:ph idx="2" type="ctrTitle"/>
          </p:nvPr>
        </p:nvSpPr>
        <p:spPr>
          <a:xfrm>
            <a:off x="1964850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Restrição 4</a:t>
            </a:r>
            <a:endParaRPr/>
          </a:p>
        </p:txBody>
      </p:sp>
      <p:pic>
        <p:nvPicPr>
          <p:cNvPr id="566" name="Google Shape;566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563" y="1719463"/>
            <a:ext cx="4158875" cy="10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8"/>
          <p:cNvSpPr txBox="1"/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ÍNDICE</a:t>
            </a:r>
            <a:endParaRPr/>
          </a:p>
        </p:txBody>
      </p:sp>
      <p:sp>
        <p:nvSpPr>
          <p:cNvPr id="342" name="Google Shape;342;p58"/>
          <p:cNvSpPr txBox="1"/>
          <p:nvPr>
            <p:ph idx="2" type="ctrTitle"/>
          </p:nvPr>
        </p:nvSpPr>
        <p:spPr>
          <a:xfrm>
            <a:off x="472025" y="697451"/>
            <a:ext cx="19743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hlink"/>
                </a:solidFill>
              </a:rPr>
              <a:t>PROBLEMA</a:t>
            </a:r>
            <a:endParaRPr/>
          </a:p>
        </p:txBody>
      </p:sp>
      <p:sp>
        <p:nvSpPr>
          <p:cNvPr id="343" name="Google Shape;343;p58">
            <a:hlinkClick/>
          </p:cNvPr>
          <p:cNvSpPr txBox="1"/>
          <p:nvPr>
            <p:ph idx="3" type="title"/>
          </p:nvPr>
        </p:nvSpPr>
        <p:spPr>
          <a:xfrm>
            <a:off x="2118448" y="570995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44" name="Google Shape;344;p58">
            <a:hlinkClick action="ppaction://hlinksldjump" r:id="rId3"/>
          </p:cNvPr>
          <p:cNvSpPr txBox="1"/>
          <p:nvPr>
            <p:ph idx="4" type="title"/>
          </p:nvPr>
        </p:nvSpPr>
        <p:spPr>
          <a:xfrm>
            <a:off x="2105406" y="1542355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5" name="Google Shape;345;p58">
            <a:hlinkClick action="ppaction://hlinksldjump" r:id="rId4"/>
          </p:cNvPr>
          <p:cNvSpPr txBox="1"/>
          <p:nvPr>
            <p:ph idx="6" type="title"/>
          </p:nvPr>
        </p:nvSpPr>
        <p:spPr>
          <a:xfrm>
            <a:off x="5862133" y="3188485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46" name="Google Shape;346;p58">
            <a:hlinkClick/>
          </p:cNvPr>
          <p:cNvSpPr txBox="1"/>
          <p:nvPr>
            <p:ph idx="7" type="title"/>
          </p:nvPr>
        </p:nvSpPr>
        <p:spPr>
          <a:xfrm>
            <a:off x="5862133" y="4208183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47" name="Google Shape;347;p58"/>
          <p:cNvSpPr txBox="1"/>
          <p:nvPr>
            <p:ph idx="9" type="ctrTitle"/>
          </p:nvPr>
        </p:nvSpPr>
        <p:spPr>
          <a:xfrm>
            <a:off x="472025" y="1663651"/>
            <a:ext cx="19743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IMPLEMENTAÇÃO</a:t>
            </a:r>
            <a:endParaRPr/>
          </a:p>
        </p:txBody>
      </p:sp>
      <p:sp>
        <p:nvSpPr>
          <p:cNvPr id="348" name="Google Shape;348;p58"/>
          <p:cNvSpPr txBox="1"/>
          <p:nvPr>
            <p:ph idx="16" type="ctrTitle"/>
          </p:nvPr>
        </p:nvSpPr>
        <p:spPr>
          <a:xfrm>
            <a:off x="6723250" y="3273026"/>
            <a:ext cx="19743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ENTRADA 2</a:t>
            </a:r>
            <a:endParaRPr/>
          </a:p>
        </p:txBody>
      </p:sp>
      <p:sp>
        <p:nvSpPr>
          <p:cNvPr id="349" name="Google Shape;349;p58"/>
          <p:cNvSpPr txBox="1"/>
          <p:nvPr>
            <p:ph idx="18" type="ctrTitle"/>
          </p:nvPr>
        </p:nvSpPr>
        <p:spPr>
          <a:xfrm>
            <a:off x="6723250" y="4296948"/>
            <a:ext cx="19743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CONCLUSÃO</a:t>
            </a:r>
            <a:endParaRPr/>
          </a:p>
        </p:txBody>
      </p:sp>
      <p:cxnSp>
        <p:nvCxnSpPr>
          <p:cNvPr id="350" name="Google Shape;350;p58"/>
          <p:cNvCxnSpPr/>
          <p:nvPr/>
        </p:nvCxnSpPr>
        <p:spPr>
          <a:xfrm>
            <a:off x="3297225" y="0"/>
            <a:ext cx="0" cy="2051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1" name="Google Shape;351;p58"/>
          <p:cNvCxnSpPr/>
          <p:nvPr/>
        </p:nvCxnSpPr>
        <p:spPr>
          <a:xfrm>
            <a:off x="5860800" y="2313225"/>
            <a:ext cx="900" cy="2848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2" name="Google Shape;352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58">
            <a:hlinkClick action="ppaction://hlinksldjump" r:id="rId5"/>
          </p:cNvPr>
          <p:cNvSpPr txBox="1"/>
          <p:nvPr>
            <p:ph idx="6" type="title"/>
          </p:nvPr>
        </p:nvSpPr>
        <p:spPr>
          <a:xfrm>
            <a:off x="5861758" y="2282860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</a:t>
            </a:r>
            <a:r>
              <a:rPr lang="en"/>
              <a:t>3</a:t>
            </a:r>
            <a:endParaRPr/>
          </a:p>
        </p:txBody>
      </p:sp>
      <p:sp>
        <p:nvSpPr>
          <p:cNvPr id="354" name="Google Shape;354;p58"/>
          <p:cNvSpPr txBox="1"/>
          <p:nvPr>
            <p:ph idx="16" type="ctrTitle"/>
          </p:nvPr>
        </p:nvSpPr>
        <p:spPr>
          <a:xfrm>
            <a:off x="6722875" y="2367401"/>
            <a:ext cx="19743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ENTRADA 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6"/>
          <p:cNvSpPr txBox="1"/>
          <p:nvPr>
            <p:ph idx="1" type="subTitle"/>
          </p:nvPr>
        </p:nvSpPr>
        <p:spPr>
          <a:xfrm>
            <a:off x="1093800" y="3143725"/>
            <a:ext cx="69564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Afirma que apenas um determinado período fornece a folga máxima</a:t>
            </a:r>
            <a:endParaRPr sz="1800"/>
          </a:p>
        </p:txBody>
      </p:sp>
      <p:sp>
        <p:nvSpPr>
          <p:cNvPr id="573" name="Google Shape;573;p76"/>
          <p:cNvSpPr txBox="1"/>
          <p:nvPr>
            <p:ph idx="2" type="ctrTitle"/>
          </p:nvPr>
        </p:nvSpPr>
        <p:spPr>
          <a:xfrm>
            <a:off x="1964850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Restrição 5</a:t>
            </a:r>
            <a:endParaRPr/>
          </a:p>
        </p:txBody>
      </p:sp>
      <p:pic>
        <p:nvPicPr>
          <p:cNvPr id="574" name="Google Shape;574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6099" y="1215462"/>
            <a:ext cx="2471825" cy="17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7"/>
          <p:cNvSpPr txBox="1"/>
          <p:nvPr>
            <p:ph idx="1" type="subTitle"/>
          </p:nvPr>
        </p:nvSpPr>
        <p:spPr>
          <a:xfrm>
            <a:off x="1093800" y="3143725"/>
            <a:ext cx="69564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Afirma que, se um período não for utilizado, ele não fornece a folga máxima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1" name="Google Shape;581;p77"/>
          <p:cNvSpPr txBox="1"/>
          <p:nvPr>
            <p:ph idx="2" type="ctrTitle"/>
          </p:nvPr>
        </p:nvSpPr>
        <p:spPr>
          <a:xfrm>
            <a:off x="1964850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Restrição 6</a:t>
            </a:r>
            <a:endParaRPr/>
          </a:p>
        </p:txBody>
      </p:sp>
      <p:pic>
        <p:nvPicPr>
          <p:cNvPr id="582" name="Google Shape;582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2850" y="1690375"/>
            <a:ext cx="4098300" cy="10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78"/>
          <p:cNvPicPr preferRelativeResize="0"/>
          <p:nvPr/>
        </p:nvPicPr>
        <p:blipFill rotWithShape="1">
          <a:blip r:embed="rId3">
            <a:alphaModFix/>
          </a:blip>
          <a:srcRect b="0" l="31656" r="0" t="0"/>
          <a:stretch/>
        </p:blipFill>
        <p:spPr>
          <a:xfrm>
            <a:off x="4915525" y="2105175"/>
            <a:ext cx="587275" cy="131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1575" y="2140703"/>
            <a:ext cx="2361775" cy="1310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78"/>
          <p:cNvPicPr preferRelativeResize="0"/>
          <p:nvPr/>
        </p:nvPicPr>
        <p:blipFill rotWithShape="1">
          <a:blip r:embed="rId5">
            <a:alphaModFix/>
          </a:blip>
          <a:srcRect b="0" l="13911" r="0" t="0"/>
          <a:stretch/>
        </p:blipFill>
        <p:spPr>
          <a:xfrm>
            <a:off x="6379350" y="2120300"/>
            <a:ext cx="2177425" cy="1288025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78"/>
          <p:cNvSpPr txBox="1"/>
          <p:nvPr>
            <p:ph idx="2" type="ctrTitle"/>
          </p:nvPr>
        </p:nvSpPr>
        <p:spPr>
          <a:xfrm>
            <a:off x="1964850" y="352850"/>
            <a:ext cx="52143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Restrição 7</a:t>
            </a:r>
            <a:endParaRPr/>
          </a:p>
        </p:txBody>
      </p:sp>
      <p:sp>
        <p:nvSpPr>
          <p:cNvPr id="592" name="Google Shape;592;p7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93" name="Google Shape;593;p78"/>
          <p:cNvGrpSpPr/>
          <p:nvPr/>
        </p:nvGrpSpPr>
        <p:grpSpPr>
          <a:xfrm>
            <a:off x="1970475" y="1389588"/>
            <a:ext cx="1832400" cy="1222263"/>
            <a:chOff x="1970475" y="1389588"/>
            <a:chExt cx="1832400" cy="1222263"/>
          </a:xfrm>
        </p:grpSpPr>
        <p:sp>
          <p:nvSpPr>
            <p:cNvPr id="594" name="Google Shape;594;p78"/>
            <p:cNvSpPr txBox="1"/>
            <p:nvPr/>
          </p:nvSpPr>
          <p:spPr>
            <a:xfrm>
              <a:off x="1970475" y="1389588"/>
              <a:ext cx="1832400" cy="65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</a:rPr>
                <a:t>Apenas um período vai ser diferente de </a:t>
              </a:r>
              <a:endParaRPr sz="1200">
                <a:solidFill>
                  <a:srgbClr val="434343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</a:rPr>
                <a:t>z ≤ M</a:t>
              </a:r>
              <a:endParaRPr sz="1200">
                <a:solidFill>
                  <a:srgbClr val="434343"/>
                </a:solidFill>
              </a:endParaRPr>
            </a:p>
          </p:txBody>
        </p:sp>
        <p:sp>
          <p:nvSpPr>
            <p:cNvPr id="595" name="Google Shape;595;p78"/>
            <p:cNvSpPr/>
            <p:nvPr/>
          </p:nvSpPr>
          <p:spPr>
            <a:xfrm rot="5400000">
              <a:off x="2774925" y="1651850"/>
              <a:ext cx="223500" cy="1696500"/>
            </a:xfrm>
            <a:prstGeom prst="leftBracket">
              <a:avLst>
                <a:gd fmla="val 8333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96" name="Google Shape;596;p78"/>
            <p:cNvCxnSpPr>
              <a:stCxn id="594" idx="2"/>
              <a:endCxn id="595" idx="1"/>
            </p:cNvCxnSpPr>
            <p:nvPr/>
          </p:nvCxnSpPr>
          <p:spPr>
            <a:xfrm>
              <a:off x="2886675" y="2040888"/>
              <a:ext cx="0" cy="34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597" name="Google Shape;597;p78"/>
          <p:cNvGrpSpPr/>
          <p:nvPr/>
        </p:nvGrpSpPr>
        <p:grpSpPr>
          <a:xfrm>
            <a:off x="6133100" y="2890600"/>
            <a:ext cx="1985700" cy="2091375"/>
            <a:chOff x="6133100" y="2890600"/>
            <a:chExt cx="1985700" cy="2091375"/>
          </a:xfrm>
        </p:grpSpPr>
        <p:sp>
          <p:nvSpPr>
            <p:cNvPr id="598" name="Google Shape;598;p78"/>
            <p:cNvSpPr/>
            <p:nvPr/>
          </p:nvSpPr>
          <p:spPr>
            <a:xfrm rot="-5400000">
              <a:off x="6865250" y="2367100"/>
              <a:ext cx="521400" cy="1568400"/>
            </a:xfrm>
            <a:prstGeom prst="leftBracket">
              <a:avLst>
                <a:gd fmla="val 8333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78"/>
            <p:cNvSpPr txBox="1"/>
            <p:nvPr/>
          </p:nvSpPr>
          <p:spPr>
            <a:xfrm>
              <a:off x="6133100" y="3789475"/>
              <a:ext cx="1985700" cy="11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</a:rPr>
                <a:t>Calcula o tempo gasto pelas tarefas desse determinado período i</a:t>
              </a:r>
              <a:endParaRPr sz="1200">
                <a:solidFill>
                  <a:srgbClr val="434343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</a:rPr>
                <a:t>Se y</a:t>
              </a:r>
              <a:r>
                <a:rPr baseline="-25000" lang="en" sz="1200">
                  <a:solidFill>
                    <a:srgbClr val="434343"/>
                  </a:solidFill>
                </a:rPr>
                <a:t>i</a:t>
              </a:r>
              <a:r>
                <a:rPr lang="en" sz="1200">
                  <a:solidFill>
                    <a:srgbClr val="434343"/>
                  </a:solidFill>
                </a:rPr>
                <a:t> for 0 esse somatório também será 0</a:t>
              </a:r>
              <a:endParaRPr sz="1200">
                <a:solidFill>
                  <a:srgbClr val="434343"/>
                </a:solidFill>
              </a:endParaRPr>
            </a:p>
          </p:txBody>
        </p:sp>
        <p:cxnSp>
          <p:nvCxnSpPr>
            <p:cNvPr id="600" name="Google Shape;600;p78"/>
            <p:cNvCxnSpPr>
              <a:stCxn id="599" idx="0"/>
              <a:endCxn id="598" idx="1"/>
            </p:cNvCxnSpPr>
            <p:nvPr/>
          </p:nvCxnSpPr>
          <p:spPr>
            <a:xfrm rot="10800000">
              <a:off x="7125950" y="3412075"/>
              <a:ext cx="0" cy="37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01" name="Google Shape;601;p78"/>
          <p:cNvGrpSpPr/>
          <p:nvPr/>
        </p:nvGrpSpPr>
        <p:grpSpPr>
          <a:xfrm>
            <a:off x="2377625" y="2886225"/>
            <a:ext cx="2091300" cy="2191725"/>
            <a:chOff x="2377625" y="2886225"/>
            <a:chExt cx="2091300" cy="2191725"/>
          </a:xfrm>
        </p:grpSpPr>
        <p:sp>
          <p:nvSpPr>
            <p:cNvPr id="602" name="Google Shape;602;p78"/>
            <p:cNvSpPr txBox="1"/>
            <p:nvPr/>
          </p:nvSpPr>
          <p:spPr>
            <a:xfrm>
              <a:off x="2377625" y="3790050"/>
              <a:ext cx="2091300" cy="128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</a:rPr>
                <a:t>Período com maior tempo ocioso </a:t>
              </a:r>
              <a:endParaRPr sz="1200">
                <a:solidFill>
                  <a:srgbClr val="434343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</a:rPr>
                <a:t>Existe apenas 1</a:t>
              </a:r>
              <a:endParaRPr sz="1200">
                <a:solidFill>
                  <a:srgbClr val="434343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</a:rPr>
                <a:t>O resto não está na solução ou não é o Período com maior tempo ocioso </a:t>
              </a:r>
              <a:endParaRPr sz="1200">
                <a:solidFill>
                  <a:srgbClr val="434343"/>
                </a:solidFill>
              </a:endParaRPr>
            </a:p>
          </p:txBody>
        </p:sp>
        <p:cxnSp>
          <p:nvCxnSpPr>
            <p:cNvPr id="603" name="Google Shape;603;p78"/>
            <p:cNvCxnSpPr>
              <a:stCxn id="602" idx="0"/>
              <a:endCxn id="604" idx="1"/>
            </p:cNvCxnSpPr>
            <p:nvPr/>
          </p:nvCxnSpPr>
          <p:spPr>
            <a:xfrm rot="10800000">
              <a:off x="3423275" y="3031350"/>
              <a:ext cx="0" cy="758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04" name="Google Shape;604;p78"/>
            <p:cNvSpPr/>
            <p:nvPr/>
          </p:nvSpPr>
          <p:spPr>
            <a:xfrm rot="-5400000">
              <a:off x="3350675" y="2675325"/>
              <a:ext cx="145200" cy="567000"/>
            </a:xfrm>
            <a:prstGeom prst="leftBracket">
              <a:avLst>
                <a:gd fmla="val 8333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78"/>
          <p:cNvGrpSpPr/>
          <p:nvPr/>
        </p:nvGrpSpPr>
        <p:grpSpPr>
          <a:xfrm>
            <a:off x="4374413" y="2790250"/>
            <a:ext cx="1669500" cy="1771950"/>
            <a:chOff x="4374413" y="2790250"/>
            <a:chExt cx="1669500" cy="1771950"/>
          </a:xfrm>
        </p:grpSpPr>
        <p:sp>
          <p:nvSpPr>
            <p:cNvPr id="606" name="Google Shape;606;p78"/>
            <p:cNvSpPr/>
            <p:nvPr/>
          </p:nvSpPr>
          <p:spPr>
            <a:xfrm rot="-5400000">
              <a:off x="5096325" y="2615800"/>
              <a:ext cx="223500" cy="572400"/>
            </a:xfrm>
            <a:prstGeom prst="leftBracket">
              <a:avLst>
                <a:gd fmla="val 8333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78"/>
            <p:cNvSpPr txBox="1"/>
            <p:nvPr/>
          </p:nvSpPr>
          <p:spPr>
            <a:xfrm>
              <a:off x="4374413" y="3717400"/>
              <a:ext cx="1669500" cy="84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</a:rPr>
                <a:t>Tempo fixo </a:t>
              </a:r>
              <a:endParaRPr sz="1200">
                <a:solidFill>
                  <a:srgbClr val="434343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</a:rPr>
                <a:t>Caso o período seja usado na solução</a:t>
              </a:r>
              <a:endParaRPr sz="1200">
                <a:solidFill>
                  <a:srgbClr val="434343"/>
                </a:solidFill>
              </a:endParaRPr>
            </a:p>
          </p:txBody>
        </p:sp>
        <p:cxnSp>
          <p:nvCxnSpPr>
            <p:cNvPr id="608" name="Google Shape;608;p78"/>
            <p:cNvCxnSpPr>
              <a:stCxn id="607" idx="0"/>
              <a:endCxn id="606" idx="1"/>
            </p:cNvCxnSpPr>
            <p:nvPr/>
          </p:nvCxnSpPr>
          <p:spPr>
            <a:xfrm rot="10800000">
              <a:off x="5207963" y="3013900"/>
              <a:ext cx="1200" cy="70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09" name="Google Shape;609;p78"/>
          <p:cNvGrpSpPr/>
          <p:nvPr/>
        </p:nvGrpSpPr>
        <p:grpSpPr>
          <a:xfrm>
            <a:off x="4915550" y="1266425"/>
            <a:ext cx="3003300" cy="1353975"/>
            <a:chOff x="4915550" y="1266425"/>
            <a:chExt cx="3003300" cy="1353975"/>
          </a:xfrm>
        </p:grpSpPr>
        <p:sp>
          <p:nvSpPr>
            <p:cNvPr id="610" name="Google Shape;610;p78"/>
            <p:cNvSpPr/>
            <p:nvPr/>
          </p:nvSpPr>
          <p:spPr>
            <a:xfrm rot="5400000">
              <a:off x="6156500" y="858050"/>
              <a:ext cx="521400" cy="3003300"/>
            </a:xfrm>
            <a:prstGeom prst="leftBracket">
              <a:avLst>
                <a:gd fmla="val 8333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78"/>
            <p:cNvSpPr txBox="1"/>
            <p:nvPr/>
          </p:nvSpPr>
          <p:spPr>
            <a:xfrm>
              <a:off x="5499025" y="1266425"/>
              <a:ext cx="18324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</a:rPr>
                <a:t>Calcula o tempo ocioso nesse período </a:t>
              </a:r>
              <a:endParaRPr sz="1200">
                <a:solidFill>
                  <a:srgbClr val="434343"/>
                </a:solidFill>
              </a:endParaRPr>
            </a:p>
          </p:txBody>
        </p:sp>
        <p:cxnSp>
          <p:nvCxnSpPr>
            <p:cNvPr id="612" name="Google Shape;612;p78"/>
            <p:cNvCxnSpPr>
              <a:stCxn id="611" idx="2"/>
              <a:endCxn id="610" idx="1"/>
            </p:cNvCxnSpPr>
            <p:nvPr/>
          </p:nvCxnSpPr>
          <p:spPr>
            <a:xfrm>
              <a:off x="6415225" y="1787825"/>
              <a:ext cx="2100" cy="31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613" name="Google Shape;613;p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32087" y="2137069"/>
            <a:ext cx="392625" cy="1351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78"/>
          <p:cNvPicPr preferRelativeResize="0"/>
          <p:nvPr/>
        </p:nvPicPr>
        <p:blipFill rotWithShape="1">
          <a:blip r:embed="rId5">
            <a:alphaModFix/>
          </a:blip>
          <a:srcRect b="0" l="0" r="85574" t="0"/>
          <a:stretch/>
        </p:blipFill>
        <p:spPr>
          <a:xfrm>
            <a:off x="5723100" y="2168975"/>
            <a:ext cx="364875" cy="12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9"/>
          <p:cNvSpPr txBox="1"/>
          <p:nvPr>
            <p:ph idx="2" type="ctrTitle"/>
          </p:nvPr>
        </p:nvSpPr>
        <p:spPr>
          <a:xfrm>
            <a:off x="1964850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Restrições</a:t>
            </a:r>
            <a:endParaRPr/>
          </a:p>
        </p:txBody>
      </p:sp>
      <p:sp>
        <p:nvSpPr>
          <p:cNvPr id="620" name="Google Shape;620;p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1" name="Google Shape;621;p79"/>
          <p:cNvPicPr preferRelativeResize="0"/>
          <p:nvPr/>
        </p:nvPicPr>
        <p:blipFill rotWithShape="1">
          <a:blip r:embed="rId3">
            <a:alphaModFix/>
          </a:blip>
          <a:srcRect b="21630" l="0" r="25683" t="0"/>
          <a:stretch/>
        </p:blipFill>
        <p:spPr>
          <a:xfrm>
            <a:off x="748250" y="1465725"/>
            <a:ext cx="7647499" cy="297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80"/>
          <p:cNvSpPr txBox="1"/>
          <p:nvPr>
            <p:ph idx="2" type="ctrTitle"/>
          </p:nvPr>
        </p:nvSpPr>
        <p:spPr>
          <a:xfrm>
            <a:off x="1964850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Restrições</a:t>
            </a:r>
            <a:endParaRPr/>
          </a:p>
        </p:txBody>
      </p:sp>
      <p:sp>
        <p:nvSpPr>
          <p:cNvPr id="627" name="Google Shape;627;p8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8" name="Google Shape;628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67638"/>
            <a:ext cx="8839199" cy="2313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81"/>
          <p:cNvSpPr txBox="1"/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Entrada 1</a:t>
            </a:r>
            <a:endParaRPr/>
          </a:p>
        </p:txBody>
      </p:sp>
      <p:sp>
        <p:nvSpPr>
          <p:cNvPr id="634" name="Google Shape;634;p81"/>
          <p:cNvSpPr txBox="1"/>
          <p:nvPr>
            <p:ph idx="1" type="subTitle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635" name="Google Shape;635;p81"/>
          <p:cNvSpPr txBox="1"/>
          <p:nvPr>
            <p:ph idx="2" type="title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636" name="Google Shape;636;p81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37" name="Google Shape;637;p81"/>
          <p:cNvGrpSpPr/>
          <p:nvPr/>
        </p:nvGrpSpPr>
        <p:grpSpPr>
          <a:xfrm>
            <a:off x="8089933" y="561324"/>
            <a:ext cx="423413" cy="421569"/>
            <a:chOff x="7703675" y="2541175"/>
            <a:chExt cx="499425" cy="497250"/>
          </a:xfrm>
        </p:grpSpPr>
        <p:sp>
          <p:nvSpPr>
            <p:cNvPr id="638" name="Google Shape;638;p81"/>
            <p:cNvSpPr/>
            <p:nvPr/>
          </p:nvSpPr>
          <p:spPr>
            <a:xfrm>
              <a:off x="7847475" y="2698600"/>
              <a:ext cx="355625" cy="339825"/>
            </a:xfrm>
            <a:custGeom>
              <a:rect b="b" l="l" r="r" t="t"/>
              <a:pathLst>
                <a:path extrusionOk="0" h="13593" w="14225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81"/>
            <p:cNvSpPr/>
            <p:nvPr/>
          </p:nvSpPr>
          <p:spPr>
            <a:xfrm>
              <a:off x="7703675" y="2659275"/>
              <a:ext cx="323350" cy="87175"/>
            </a:xfrm>
            <a:custGeom>
              <a:rect b="b" l="l" r="r" t="t"/>
              <a:pathLst>
                <a:path extrusionOk="0" h="3487" w="12934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81"/>
            <p:cNvSpPr/>
            <p:nvPr/>
          </p:nvSpPr>
          <p:spPr>
            <a:xfrm>
              <a:off x="7910650" y="2776925"/>
              <a:ext cx="116375" cy="87175"/>
            </a:xfrm>
            <a:custGeom>
              <a:rect b="b" l="l" r="r" t="t"/>
              <a:pathLst>
                <a:path extrusionOk="0" h="3487" w="4655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81"/>
            <p:cNvSpPr/>
            <p:nvPr/>
          </p:nvSpPr>
          <p:spPr>
            <a:xfrm>
              <a:off x="7703675" y="2776925"/>
              <a:ext cx="132925" cy="87175"/>
            </a:xfrm>
            <a:custGeom>
              <a:rect b="b" l="l" r="r" t="t"/>
              <a:pathLst>
                <a:path extrusionOk="0" h="3487" w="5317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81"/>
            <p:cNvSpPr/>
            <p:nvPr/>
          </p:nvSpPr>
          <p:spPr>
            <a:xfrm>
              <a:off x="7703675" y="2541175"/>
              <a:ext cx="323350" cy="87175"/>
            </a:xfrm>
            <a:custGeom>
              <a:rect b="b" l="l" r="r" t="t"/>
              <a:pathLst>
                <a:path extrusionOk="0" h="3487" w="12934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3" name="Google Shape;643;p81">
            <a:hlinkClick action="ppaction://hlinksldjump" r:id="rId3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8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82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Entrada</a:t>
            </a:r>
            <a:endParaRPr/>
          </a:p>
        </p:txBody>
      </p:sp>
      <p:sp>
        <p:nvSpPr>
          <p:cNvPr id="650" name="Google Shape;650;p82"/>
          <p:cNvSpPr/>
          <p:nvPr/>
        </p:nvSpPr>
        <p:spPr>
          <a:xfrm>
            <a:off x="1508225" y="1359425"/>
            <a:ext cx="6063000" cy="2924700"/>
          </a:xfrm>
          <a:prstGeom prst="snip2DiagRect">
            <a:avLst>
              <a:gd fmla="val 18257" name="adj1"/>
              <a:gd fmla="val 0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51" name="Google Shape;651;p82"/>
          <p:cNvGraphicFramePr/>
          <p:nvPr/>
        </p:nvGraphicFramePr>
        <p:xfrm>
          <a:off x="1493475" y="134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{48C8A02E-3E43-4715-B563-670E4D1ACD88}</a:tableStyleId>
              </a:tblPr>
              <a:tblGrid>
                <a:gridCol w="2021000"/>
                <a:gridCol w="2021000"/>
                <a:gridCol w="2021000"/>
              </a:tblGrid>
              <a:tr h="46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TAREFA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RECURSO NECESSÁRIO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</a:rPr>
                        <a:t>TEMPO DE PROCESSAMENTO</a:t>
                      </a:r>
                      <a:endParaRPr b="1" sz="13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7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7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7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7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7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7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7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7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7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7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7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7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7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7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7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7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7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7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7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52" name="Google Shape;652;p82"/>
          <p:cNvCxnSpPr/>
          <p:nvPr/>
        </p:nvCxnSpPr>
        <p:spPr>
          <a:xfrm>
            <a:off x="1554898" y="2416525"/>
            <a:ext cx="6023100" cy="6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3" name="Google Shape;653;p82"/>
          <p:cNvCxnSpPr/>
          <p:nvPr/>
        </p:nvCxnSpPr>
        <p:spPr>
          <a:xfrm>
            <a:off x="1514975" y="2879700"/>
            <a:ext cx="6023100" cy="6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4" name="Google Shape;654;p82"/>
          <p:cNvCxnSpPr/>
          <p:nvPr/>
        </p:nvCxnSpPr>
        <p:spPr>
          <a:xfrm>
            <a:off x="1514975" y="3349175"/>
            <a:ext cx="6023100" cy="6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5" name="Google Shape;655;p82"/>
          <p:cNvCxnSpPr/>
          <p:nvPr/>
        </p:nvCxnSpPr>
        <p:spPr>
          <a:xfrm>
            <a:off x="1514975" y="3813425"/>
            <a:ext cx="5937600" cy="19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6" name="Google Shape;656;p82"/>
          <p:cNvSpPr txBox="1"/>
          <p:nvPr/>
        </p:nvSpPr>
        <p:spPr>
          <a:xfrm>
            <a:off x="405125" y="4401375"/>
            <a:ext cx="81573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Duração de cada período                        → 6 Unidades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Número Máximo de recurso por período </a:t>
            </a:r>
            <a:r>
              <a:rPr lang="en" sz="1800">
                <a:solidFill>
                  <a:schemeClr val="hlink"/>
                </a:solidFill>
              </a:rPr>
              <a:t>→</a:t>
            </a:r>
            <a:r>
              <a:rPr lang="en" sz="1800">
                <a:solidFill>
                  <a:srgbClr val="434343"/>
                </a:solidFill>
              </a:rPr>
              <a:t> 4 Unidades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34343"/>
                </a:solidFill>
              </a:rPr>
              <a:t>  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</p:txBody>
      </p:sp>
      <p:sp>
        <p:nvSpPr>
          <p:cNvPr id="657" name="Google Shape;657;p8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83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Saída</a:t>
            </a:r>
            <a:endParaRPr/>
          </a:p>
        </p:txBody>
      </p:sp>
      <p:sp>
        <p:nvSpPr>
          <p:cNvPr id="663" name="Google Shape;663;p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4" name="Google Shape;664;p83"/>
          <p:cNvSpPr/>
          <p:nvPr/>
        </p:nvSpPr>
        <p:spPr>
          <a:xfrm>
            <a:off x="1810263" y="1294425"/>
            <a:ext cx="6063000" cy="1752300"/>
          </a:xfrm>
          <a:prstGeom prst="snip2DiagRect">
            <a:avLst>
              <a:gd fmla="val 18257" name="adj1"/>
              <a:gd fmla="val 0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65" name="Google Shape;665;p83"/>
          <p:cNvGraphicFramePr/>
          <p:nvPr/>
        </p:nvGraphicFramePr>
        <p:xfrm>
          <a:off x="1795500" y="127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{48C8A02E-3E43-4715-B563-670E4D1ACD88}</a:tableStyleId>
              </a:tblPr>
              <a:tblGrid>
                <a:gridCol w="1010500"/>
                <a:gridCol w="1010500"/>
                <a:gridCol w="1010500"/>
                <a:gridCol w="1010500"/>
                <a:gridCol w="1010500"/>
                <a:gridCol w="1010500"/>
              </a:tblGrid>
              <a:tr h="37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FFFFFF"/>
                          </a:solidFill>
                        </a:rPr>
                        <a:t>1</a:t>
                      </a:r>
                      <a:endParaRPr b="1" sz="17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FFFFFF"/>
                          </a:solidFill>
                        </a:rPr>
                        <a:t>2</a:t>
                      </a:r>
                      <a:endParaRPr b="1" sz="17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FFFFFF"/>
                          </a:solidFill>
                        </a:rPr>
                        <a:t>3</a:t>
                      </a:r>
                      <a:endParaRPr b="1" sz="17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rgbClr val="FFFFFF"/>
                          </a:solidFill>
                        </a:rPr>
                        <a:t>4</a:t>
                      </a:r>
                      <a:endParaRPr b="1" sz="17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rgbClr val="FFFFFF"/>
                          </a:solidFill>
                        </a:rPr>
                        <a:t>5</a:t>
                      </a:r>
                      <a:endParaRPr b="1" sz="17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rgbClr val="FFFFFF"/>
                          </a:solidFill>
                        </a:rPr>
                        <a:t>1</a:t>
                      </a:r>
                      <a:endParaRPr b="1" sz="17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7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7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7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7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rgbClr val="FFFFFF"/>
                          </a:solidFill>
                        </a:rPr>
                        <a:t>2</a:t>
                      </a:r>
                      <a:endParaRPr b="1" sz="17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7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7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7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7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FFFFFF"/>
                          </a:solidFill>
                        </a:rPr>
                        <a:t>3</a:t>
                      </a:r>
                      <a:endParaRPr b="1"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7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7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7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66" name="Google Shape;666;p83"/>
          <p:cNvCxnSpPr/>
          <p:nvPr/>
        </p:nvCxnSpPr>
        <p:spPr>
          <a:xfrm>
            <a:off x="1830223" y="1677450"/>
            <a:ext cx="6023100" cy="6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7" name="Google Shape;667;p83"/>
          <p:cNvCxnSpPr/>
          <p:nvPr/>
        </p:nvCxnSpPr>
        <p:spPr>
          <a:xfrm>
            <a:off x="1830200" y="2155275"/>
            <a:ext cx="6023100" cy="6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8" name="Google Shape;668;p83"/>
          <p:cNvCxnSpPr/>
          <p:nvPr/>
        </p:nvCxnSpPr>
        <p:spPr>
          <a:xfrm>
            <a:off x="1830200" y="2633100"/>
            <a:ext cx="6023100" cy="6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9" name="Google Shape;669;p83"/>
          <p:cNvSpPr txBox="1"/>
          <p:nvPr/>
        </p:nvSpPr>
        <p:spPr>
          <a:xfrm rot="-5400000">
            <a:off x="995788" y="1983225"/>
            <a:ext cx="9246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PERÍODO</a:t>
            </a:r>
            <a:endParaRPr sz="1200">
              <a:solidFill>
                <a:srgbClr val="434343"/>
              </a:solidFill>
            </a:endParaRPr>
          </a:p>
        </p:txBody>
      </p:sp>
      <p:sp>
        <p:nvSpPr>
          <p:cNvPr id="670" name="Google Shape;670;p83"/>
          <p:cNvSpPr txBox="1"/>
          <p:nvPr/>
        </p:nvSpPr>
        <p:spPr>
          <a:xfrm>
            <a:off x="4402963" y="851325"/>
            <a:ext cx="10494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TAREFAS</a:t>
            </a:r>
            <a:endParaRPr sz="1200">
              <a:solidFill>
                <a:srgbClr val="434343"/>
              </a:solidFill>
            </a:endParaRPr>
          </a:p>
        </p:txBody>
      </p:sp>
      <p:sp>
        <p:nvSpPr>
          <p:cNvPr id="671" name="Google Shape;671;p83"/>
          <p:cNvSpPr/>
          <p:nvPr/>
        </p:nvSpPr>
        <p:spPr>
          <a:xfrm>
            <a:off x="2622633" y="3245450"/>
            <a:ext cx="3913500" cy="1344900"/>
          </a:xfrm>
          <a:prstGeom prst="snip2DiagRect">
            <a:avLst>
              <a:gd fmla="val 18257" name="adj1"/>
              <a:gd fmla="val 0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72" name="Google Shape;672;p83"/>
          <p:cNvGraphicFramePr/>
          <p:nvPr/>
        </p:nvGraphicFramePr>
        <p:xfrm>
          <a:off x="2607850" y="322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{48C8A02E-3E43-4715-B563-670E4D1ACD88}</a:tableStyleId>
              </a:tblPr>
              <a:tblGrid>
                <a:gridCol w="978375"/>
                <a:gridCol w="978375"/>
                <a:gridCol w="978375"/>
                <a:gridCol w="978375"/>
              </a:tblGrid>
              <a:tr h="36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7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7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7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</a:rPr>
                        <a:t>w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7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7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</a:rPr>
                        <a:t>Y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73" name="Google Shape;673;p83"/>
          <p:cNvCxnSpPr/>
          <p:nvPr/>
        </p:nvCxnSpPr>
        <p:spPr>
          <a:xfrm>
            <a:off x="2635509" y="3628475"/>
            <a:ext cx="3888000" cy="6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4" name="Google Shape;674;p83"/>
          <p:cNvCxnSpPr/>
          <p:nvPr/>
        </p:nvCxnSpPr>
        <p:spPr>
          <a:xfrm>
            <a:off x="2635495" y="4106300"/>
            <a:ext cx="3888000" cy="6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5" name="Google Shape;675;p83"/>
          <p:cNvSpPr txBox="1"/>
          <p:nvPr/>
        </p:nvSpPr>
        <p:spPr>
          <a:xfrm>
            <a:off x="3986425" y="4685075"/>
            <a:ext cx="118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</a:rPr>
              <a:t>Z = 2</a:t>
            </a:r>
            <a:endParaRPr sz="2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84"/>
          <p:cNvSpPr txBox="1"/>
          <p:nvPr/>
        </p:nvSpPr>
        <p:spPr>
          <a:xfrm>
            <a:off x="852900" y="1182400"/>
            <a:ext cx="79437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Função objetivo = 16 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Escalonamento das tarefas antes do pós-processamento 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</p:txBody>
      </p:sp>
      <p:sp>
        <p:nvSpPr>
          <p:cNvPr id="681" name="Google Shape;681;p84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Saída</a:t>
            </a:r>
            <a:endParaRPr/>
          </a:p>
        </p:txBody>
      </p:sp>
      <p:sp>
        <p:nvSpPr>
          <p:cNvPr id="682" name="Google Shape;682;p8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3" name="Google Shape;683;p84"/>
          <p:cNvPicPr preferRelativeResize="0"/>
          <p:nvPr/>
        </p:nvPicPr>
        <p:blipFill rotWithShape="1">
          <a:blip r:embed="rId3">
            <a:alphaModFix/>
          </a:blip>
          <a:srcRect b="4402" l="9209" r="8418" t="69957"/>
          <a:stretch/>
        </p:blipFill>
        <p:spPr>
          <a:xfrm>
            <a:off x="1368625" y="3655726"/>
            <a:ext cx="5810525" cy="1356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84"/>
          <p:cNvPicPr preferRelativeResize="0"/>
          <p:nvPr/>
        </p:nvPicPr>
        <p:blipFill rotWithShape="1">
          <a:blip r:embed="rId4">
            <a:alphaModFix/>
          </a:blip>
          <a:srcRect b="5213" l="9750" r="7482" t="71165"/>
          <a:stretch/>
        </p:blipFill>
        <p:spPr>
          <a:xfrm>
            <a:off x="1426950" y="1806732"/>
            <a:ext cx="5810525" cy="1243692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84"/>
          <p:cNvSpPr txBox="1"/>
          <p:nvPr/>
        </p:nvSpPr>
        <p:spPr>
          <a:xfrm>
            <a:off x="852900" y="3131350"/>
            <a:ext cx="79437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Escalonamento das tarefas após ordenas do período com menor tempo ocioso para o maior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</p:txBody>
      </p:sp>
      <p:sp>
        <p:nvSpPr>
          <p:cNvPr id="686" name="Google Shape;686;p84"/>
          <p:cNvSpPr txBox="1"/>
          <p:nvPr/>
        </p:nvSpPr>
        <p:spPr>
          <a:xfrm>
            <a:off x="1611350" y="2111000"/>
            <a:ext cx="5487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2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87" name="Google Shape;687;p84"/>
          <p:cNvSpPr txBox="1"/>
          <p:nvPr/>
        </p:nvSpPr>
        <p:spPr>
          <a:xfrm>
            <a:off x="2017075" y="2111000"/>
            <a:ext cx="5487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5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88" name="Google Shape;688;p84"/>
          <p:cNvSpPr txBox="1"/>
          <p:nvPr/>
        </p:nvSpPr>
        <p:spPr>
          <a:xfrm>
            <a:off x="3760350" y="2111000"/>
            <a:ext cx="5487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3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89" name="Google Shape;689;p84"/>
          <p:cNvSpPr txBox="1"/>
          <p:nvPr/>
        </p:nvSpPr>
        <p:spPr>
          <a:xfrm>
            <a:off x="5078050" y="2111000"/>
            <a:ext cx="5487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1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90" name="Google Shape;690;p84"/>
          <p:cNvSpPr txBox="1"/>
          <p:nvPr/>
        </p:nvSpPr>
        <p:spPr>
          <a:xfrm>
            <a:off x="5970175" y="2111000"/>
            <a:ext cx="5487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4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91" name="Google Shape;691;p84"/>
          <p:cNvSpPr txBox="1"/>
          <p:nvPr/>
        </p:nvSpPr>
        <p:spPr>
          <a:xfrm>
            <a:off x="5078050" y="4026550"/>
            <a:ext cx="5487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2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92" name="Google Shape;692;p84"/>
          <p:cNvSpPr txBox="1"/>
          <p:nvPr/>
        </p:nvSpPr>
        <p:spPr>
          <a:xfrm>
            <a:off x="5483775" y="4026550"/>
            <a:ext cx="5487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5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93" name="Google Shape;693;p84"/>
          <p:cNvSpPr txBox="1"/>
          <p:nvPr/>
        </p:nvSpPr>
        <p:spPr>
          <a:xfrm>
            <a:off x="1611350" y="4026550"/>
            <a:ext cx="5487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1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94" name="Google Shape;694;p84"/>
          <p:cNvSpPr txBox="1"/>
          <p:nvPr/>
        </p:nvSpPr>
        <p:spPr>
          <a:xfrm>
            <a:off x="2503475" y="4026550"/>
            <a:ext cx="5487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4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95" name="Google Shape;695;p84"/>
          <p:cNvSpPr txBox="1"/>
          <p:nvPr/>
        </p:nvSpPr>
        <p:spPr>
          <a:xfrm>
            <a:off x="3710075" y="4026550"/>
            <a:ext cx="5487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3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85">
            <a:hlinkClick action="ppaction://hlinksldjump" r:id="rId3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D9D9D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85"/>
          <p:cNvSpPr txBox="1"/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Entrada 2</a:t>
            </a:r>
            <a:endParaRPr/>
          </a:p>
        </p:txBody>
      </p:sp>
      <p:sp>
        <p:nvSpPr>
          <p:cNvPr id="702" name="Google Shape;702;p85"/>
          <p:cNvSpPr txBox="1"/>
          <p:nvPr>
            <p:ph idx="2" type="title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03" name="Google Shape;703;p85"/>
          <p:cNvSpPr txBox="1"/>
          <p:nvPr>
            <p:ph idx="1" type="subTitle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cxnSp>
        <p:nvCxnSpPr>
          <p:cNvPr id="704" name="Google Shape;704;p85"/>
          <p:cNvCxnSpPr/>
          <p:nvPr/>
        </p:nvCxnSpPr>
        <p:spPr>
          <a:xfrm>
            <a:off x="0" y="2737950"/>
            <a:ext cx="16767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05" name="Google Shape;705;p85"/>
          <p:cNvGrpSpPr/>
          <p:nvPr/>
        </p:nvGrpSpPr>
        <p:grpSpPr>
          <a:xfrm>
            <a:off x="8089933" y="561324"/>
            <a:ext cx="423413" cy="421569"/>
            <a:chOff x="7703675" y="2541175"/>
            <a:chExt cx="499425" cy="497250"/>
          </a:xfrm>
        </p:grpSpPr>
        <p:sp>
          <p:nvSpPr>
            <p:cNvPr id="706" name="Google Shape;706;p85"/>
            <p:cNvSpPr/>
            <p:nvPr/>
          </p:nvSpPr>
          <p:spPr>
            <a:xfrm>
              <a:off x="7847475" y="2698600"/>
              <a:ext cx="355625" cy="339825"/>
            </a:xfrm>
            <a:custGeom>
              <a:rect b="b" l="l" r="r" t="t"/>
              <a:pathLst>
                <a:path extrusionOk="0" h="13593" w="14225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85"/>
            <p:cNvSpPr/>
            <p:nvPr/>
          </p:nvSpPr>
          <p:spPr>
            <a:xfrm>
              <a:off x="7703675" y="2659275"/>
              <a:ext cx="323350" cy="87175"/>
            </a:xfrm>
            <a:custGeom>
              <a:rect b="b" l="l" r="r" t="t"/>
              <a:pathLst>
                <a:path extrusionOk="0" h="3487" w="12934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85"/>
            <p:cNvSpPr/>
            <p:nvPr/>
          </p:nvSpPr>
          <p:spPr>
            <a:xfrm>
              <a:off x="7910650" y="2776925"/>
              <a:ext cx="116375" cy="87175"/>
            </a:xfrm>
            <a:custGeom>
              <a:rect b="b" l="l" r="r" t="t"/>
              <a:pathLst>
                <a:path extrusionOk="0" h="3487" w="4655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85"/>
            <p:cNvSpPr/>
            <p:nvPr/>
          </p:nvSpPr>
          <p:spPr>
            <a:xfrm>
              <a:off x="7703675" y="2776925"/>
              <a:ext cx="132925" cy="87175"/>
            </a:xfrm>
            <a:custGeom>
              <a:rect b="b" l="l" r="r" t="t"/>
              <a:pathLst>
                <a:path extrusionOk="0" h="3487" w="5317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85"/>
            <p:cNvSpPr/>
            <p:nvPr/>
          </p:nvSpPr>
          <p:spPr>
            <a:xfrm>
              <a:off x="7703675" y="2541175"/>
              <a:ext cx="323350" cy="87175"/>
            </a:xfrm>
            <a:custGeom>
              <a:rect b="b" l="l" r="r" t="t"/>
              <a:pathLst>
                <a:path extrusionOk="0" h="3487" w="12934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1" name="Google Shape;711;p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9"/>
          <p:cNvSpPr txBox="1"/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Problema Abordado</a:t>
            </a:r>
            <a:endParaRPr/>
          </a:p>
        </p:txBody>
      </p:sp>
      <p:sp>
        <p:nvSpPr>
          <p:cNvPr id="360" name="Google Shape;360;p59"/>
          <p:cNvSpPr txBox="1"/>
          <p:nvPr>
            <p:ph idx="1" type="subTitle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361" name="Google Shape;361;p59"/>
          <p:cNvSpPr txBox="1"/>
          <p:nvPr>
            <p:ph idx="2" type="title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362" name="Google Shape;362;p59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63" name="Google Shape;363;p59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364" name="Google Shape;364;p59"/>
            <p:cNvSpPr/>
            <p:nvPr/>
          </p:nvSpPr>
          <p:spPr>
            <a:xfrm>
              <a:off x="7847475" y="2698600"/>
              <a:ext cx="355625" cy="339825"/>
            </a:xfrm>
            <a:custGeom>
              <a:rect b="b" l="l" r="r" t="t"/>
              <a:pathLst>
                <a:path extrusionOk="0" h="13593" w="14225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59"/>
            <p:cNvSpPr/>
            <p:nvPr/>
          </p:nvSpPr>
          <p:spPr>
            <a:xfrm>
              <a:off x="7703675" y="2659275"/>
              <a:ext cx="323350" cy="87175"/>
            </a:xfrm>
            <a:custGeom>
              <a:rect b="b" l="l" r="r" t="t"/>
              <a:pathLst>
                <a:path extrusionOk="0" h="3487" w="12934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59"/>
            <p:cNvSpPr/>
            <p:nvPr/>
          </p:nvSpPr>
          <p:spPr>
            <a:xfrm>
              <a:off x="7910650" y="2776925"/>
              <a:ext cx="116375" cy="87175"/>
            </a:xfrm>
            <a:custGeom>
              <a:rect b="b" l="l" r="r" t="t"/>
              <a:pathLst>
                <a:path extrusionOk="0" h="3487" w="4655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59"/>
            <p:cNvSpPr/>
            <p:nvPr/>
          </p:nvSpPr>
          <p:spPr>
            <a:xfrm>
              <a:off x="7703675" y="2776925"/>
              <a:ext cx="132925" cy="87175"/>
            </a:xfrm>
            <a:custGeom>
              <a:rect b="b" l="l" r="r" t="t"/>
              <a:pathLst>
                <a:path extrusionOk="0" h="3487" w="5317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59"/>
            <p:cNvSpPr/>
            <p:nvPr/>
          </p:nvSpPr>
          <p:spPr>
            <a:xfrm>
              <a:off x="7703675" y="2541175"/>
              <a:ext cx="323350" cy="87175"/>
            </a:xfrm>
            <a:custGeom>
              <a:rect b="b" l="l" r="r" t="t"/>
              <a:pathLst>
                <a:path extrusionOk="0" h="3487" w="12934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9" name="Google Shape;369;p59">
            <a:hlinkClick action="ppaction://hlinksldjump" r:id="rId3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86"/>
          <p:cNvSpPr txBox="1"/>
          <p:nvPr>
            <p:ph type="ctrTitle"/>
          </p:nvPr>
        </p:nvSpPr>
        <p:spPr>
          <a:xfrm>
            <a:off x="1964850" y="209822"/>
            <a:ext cx="52143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Entrada</a:t>
            </a:r>
            <a:endParaRPr/>
          </a:p>
        </p:txBody>
      </p:sp>
      <p:sp>
        <p:nvSpPr>
          <p:cNvPr id="717" name="Google Shape;717;p86"/>
          <p:cNvSpPr/>
          <p:nvPr/>
        </p:nvSpPr>
        <p:spPr>
          <a:xfrm>
            <a:off x="402075" y="812000"/>
            <a:ext cx="6063000" cy="4297200"/>
          </a:xfrm>
          <a:prstGeom prst="snip2DiagRect">
            <a:avLst>
              <a:gd fmla="val 18257" name="adj1"/>
              <a:gd fmla="val 0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8" name="Google Shape;718;p86"/>
          <p:cNvCxnSpPr/>
          <p:nvPr/>
        </p:nvCxnSpPr>
        <p:spPr>
          <a:xfrm>
            <a:off x="4439450" y="4713975"/>
            <a:ext cx="1620000" cy="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9" name="Google Shape;719;p86"/>
          <p:cNvSpPr txBox="1"/>
          <p:nvPr/>
        </p:nvSpPr>
        <p:spPr>
          <a:xfrm>
            <a:off x="6676725" y="1528500"/>
            <a:ext cx="2387400" cy="20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Duração de cada período                       188 Unidades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Número Máximo de recurso por período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170 Unidades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34343"/>
                </a:solidFill>
              </a:rPr>
              <a:t>  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</p:txBody>
      </p:sp>
      <p:sp>
        <p:nvSpPr>
          <p:cNvPr id="720" name="Google Shape;720;p8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21" name="Google Shape;721;p86"/>
          <p:cNvGraphicFramePr/>
          <p:nvPr/>
        </p:nvGraphicFramePr>
        <p:xfrm>
          <a:off x="402075" y="81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{29F1E45E-FFF1-4E32-AAD5-D002D8FD84E5}</a:tableStyleId>
              </a:tblPr>
              <a:tblGrid>
                <a:gridCol w="2021000"/>
                <a:gridCol w="2021000"/>
                <a:gridCol w="2021000"/>
              </a:tblGrid>
              <a:tr h="32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TAREFA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RECURSO NECESSÁRIO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TEMPO DE PROCESSAMENTO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140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145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170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150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136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160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165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144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22" name="Google Shape;722;p86"/>
          <p:cNvCxnSpPr/>
          <p:nvPr/>
        </p:nvCxnSpPr>
        <p:spPr>
          <a:xfrm>
            <a:off x="860425" y="1145000"/>
            <a:ext cx="1556700" cy="1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87"/>
          <p:cNvSpPr txBox="1"/>
          <p:nvPr>
            <p:ph type="ctrTitle"/>
          </p:nvPr>
        </p:nvSpPr>
        <p:spPr>
          <a:xfrm>
            <a:off x="1964850" y="209822"/>
            <a:ext cx="52143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Entrada</a:t>
            </a:r>
            <a:endParaRPr/>
          </a:p>
        </p:txBody>
      </p:sp>
      <p:sp>
        <p:nvSpPr>
          <p:cNvPr id="728" name="Google Shape;728;p87"/>
          <p:cNvSpPr/>
          <p:nvPr/>
        </p:nvSpPr>
        <p:spPr>
          <a:xfrm>
            <a:off x="1856400" y="913750"/>
            <a:ext cx="5578800" cy="3342900"/>
          </a:xfrm>
          <a:prstGeom prst="snip2DiagRect">
            <a:avLst>
              <a:gd fmla="val 18257" name="adj1"/>
              <a:gd fmla="val 0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8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30" name="Google Shape;730;p87"/>
          <p:cNvGraphicFramePr/>
          <p:nvPr/>
        </p:nvGraphicFramePr>
        <p:xfrm>
          <a:off x="2006938" y="900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{29F1E45E-FFF1-4E32-AAD5-D002D8FD84E5}</a:tableStyleId>
              </a:tblPr>
              <a:tblGrid>
                <a:gridCol w="466375"/>
                <a:gridCol w="466375"/>
                <a:gridCol w="466375"/>
                <a:gridCol w="466375"/>
                <a:gridCol w="466375"/>
                <a:gridCol w="466375"/>
                <a:gridCol w="466375"/>
                <a:gridCol w="466375"/>
                <a:gridCol w="466375"/>
                <a:gridCol w="466375"/>
                <a:gridCol w="466375"/>
              </a:tblGrid>
              <a:tr h="32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2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3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4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5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6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7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8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9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10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2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3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4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5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6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7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8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31" name="Google Shape;731;p87"/>
          <p:cNvSpPr txBox="1"/>
          <p:nvPr/>
        </p:nvSpPr>
        <p:spPr>
          <a:xfrm rot="-5400000">
            <a:off x="1092988" y="2494763"/>
            <a:ext cx="9246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PERÍODO</a:t>
            </a:r>
            <a:endParaRPr sz="1200">
              <a:solidFill>
                <a:srgbClr val="434343"/>
              </a:solidFill>
            </a:endParaRPr>
          </a:p>
        </p:txBody>
      </p:sp>
      <p:sp>
        <p:nvSpPr>
          <p:cNvPr id="732" name="Google Shape;732;p87"/>
          <p:cNvSpPr txBox="1"/>
          <p:nvPr/>
        </p:nvSpPr>
        <p:spPr>
          <a:xfrm>
            <a:off x="4096788" y="4321150"/>
            <a:ext cx="10494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TAREFAS</a:t>
            </a:r>
            <a:endParaRPr sz="1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88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Saída</a:t>
            </a:r>
            <a:endParaRPr/>
          </a:p>
        </p:txBody>
      </p:sp>
      <p:sp>
        <p:nvSpPr>
          <p:cNvPr id="738" name="Google Shape;738;p8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9" name="Google Shape;739;p88"/>
          <p:cNvSpPr/>
          <p:nvPr/>
        </p:nvSpPr>
        <p:spPr>
          <a:xfrm>
            <a:off x="2622646" y="1950550"/>
            <a:ext cx="3913500" cy="1344900"/>
          </a:xfrm>
          <a:prstGeom prst="snip2DiagRect">
            <a:avLst>
              <a:gd fmla="val 18257" name="adj1"/>
              <a:gd fmla="val 0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40" name="Google Shape;740;p88"/>
          <p:cNvGraphicFramePr/>
          <p:nvPr/>
        </p:nvGraphicFramePr>
        <p:xfrm>
          <a:off x="2607863" y="193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{48C8A02E-3E43-4715-B563-670E4D1ACD88}</a:tableStyleId>
              </a:tblPr>
              <a:tblGrid>
                <a:gridCol w="434850"/>
                <a:gridCol w="434850"/>
                <a:gridCol w="434850"/>
                <a:gridCol w="434850"/>
                <a:gridCol w="434850"/>
                <a:gridCol w="434850"/>
                <a:gridCol w="434850"/>
                <a:gridCol w="434850"/>
                <a:gridCol w="434850"/>
              </a:tblGrid>
              <a:tr h="36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</a:rPr>
                        <a:t>2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</a:rPr>
                        <a:t>3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</a:rPr>
                        <a:t>4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</a:rPr>
                        <a:t>5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</a:rPr>
                        <a:t>6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</a:rPr>
                        <a:t>7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</a:rPr>
                        <a:t>8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</a:rPr>
                        <a:t>w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</a:rPr>
                        <a:t>Y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41" name="Google Shape;741;p88"/>
          <p:cNvCxnSpPr/>
          <p:nvPr/>
        </p:nvCxnSpPr>
        <p:spPr>
          <a:xfrm>
            <a:off x="2635522" y="2333575"/>
            <a:ext cx="3888000" cy="6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2" name="Google Shape;742;p88"/>
          <p:cNvCxnSpPr/>
          <p:nvPr/>
        </p:nvCxnSpPr>
        <p:spPr>
          <a:xfrm>
            <a:off x="2635507" y="2811400"/>
            <a:ext cx="3888000" cy="6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3" name="Google Shape;743;p88"/>
          <p:cNvSpPr txBox="1"/>
          <p:nvPr/>
        </p:nvSpPr>
        <p:spPr>
          <a:xfrm>
            <a:off x="3986425" y="3390175"/>
            <a:ext cx="11862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</a:rPr>
              <a:t>Z = 185 </a:t>
            </a:r>
            <a:endParaRPr sz="2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89"/>
          <p:cNvSpPr txBox="1"/>
          <p:nvPr/>
        </p:nvSpPr>
        <p:spPr>
          <a:xfrm>
            <a:off x="852900" y="1182400"/>
            <a:ext cx="79437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Função objetivo = 1319 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Escalonamento das tarefas antes do pós-processamento 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</p:txBody>
      </p:sp>
      <p:sp>
        <p:nvSpPr>
          <p:cNvPr id="749" name="Google Shape;749;p89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Saída</a:t>
            </a:r>
            <a:endParaRPr/>
          </a:p>
        </p:txBody>
      </p:sp>
      <p:sp>
        <p:nvSpPr>
          <p:cNvPr id="750" name="Google Shape;750;p8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1" name="Google Shape;751;p89"/>
          <p:cNvPicPr preferRelativeResize="0"/>
          <p:nvPr/>
        </p:nvPicPr>
        <p:blipFill rotWithShape="1">
          <a:blip r:embed="rId3">
            <a:alphaModFix/>
          </a:blip>
          <a:srcRect b="4838" l="9039" r="8336" t="71730"/>
          <a:stretch/>
        </p:blipFill>
        <p:spPr>
          <a:xfrm>
            <a:off x="767163" y="1836563"/>
            <a:ext cx="5666400" cy="120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89"/>
          <p:cNvPicPr preferRelativeResize="0"/>
          <p:nvPr/>
        </p:nvPicPr>
        <p:blipFill rotWithShape="1">
          <a:blip r:embed="rId4">
            <a:alphaModFix/>
          </a:blip>
          <a:srcRect b="3582" l="9211" r="8693" t="67289"/>
          <a:stretch/>
        </p:blipFill>
        <p:spPr>
          <a:xfrm>
            <a:off x="192525" y="3508700"/>
            <a:ext cx="4189325" cy="1114801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89"/>
          <p:cNvSpPr/>
          <p:nvPr/>
        </p:nvSpPr>
        <p:spPr>
          <a:xfrm rot="-5400000">
            <a:off x="3456725" y="2633163"/>
            <a:ext cx="223500" cy="593700"/>
          </a:xfrm>
          <a:prstGeom prst="leftBracket">
            <a:avLst>
              <a:gd fmla="val 8333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89"/>
          <p:cNvSpPr/>
          <p:nvPr/>
        </p:nvSpPr>
        <p:spPr>
          <a:xfrm rot="-5400000">
            <a:off x="5632300" y="2378913"/>
            <a:ext cx="223500" cy="1102200"/>
          </a:xfrm>
          <a:prstGeom prst="leftBracket">
            <a:avLst>
              <a:gd fmla="val 8333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5" name="Google Shape;755;p89"/>
          <p:cNvPicPr preferRelativeResize="0"/>
          <p:nvPr/>
        </p:nvPicPr>
        <p:blipFill rotWithShape="1">
          <a:blip r:embed="rId5">
            <a:alphaModFix/>
          </a:blip>
          <a:srcRect b="4686" l="0" r="0" t="68362"/>
          <a:stretch/>
        </p:blipFill>
        <p:spPr>
          <a:xfrm>
            <a:off x="4242000" y="3508700"/>
            <a:ext cx="5298902" cy="10710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6" name="Google Shape;756;p89"/>
          <p:cNvCxnSpPr>
            <a:stCxn id="753" idx="1"/>
            <a:endCxn id="752" idx="0"/>
          </p:cNvCxnSpPr>
          <p:nvPr/>
        </p:nvCxnSpPr>
        <p:spPr>
          <a:xfrm flipH="1">
            <a:off x="2287175" y="3041763"/>
            <a:ext cx="1281300" cy="4668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7" name="Google Shape;757;p89"/>
          <p:cNvCxnSpPr>
            <a:stCxn id="754" idx="1"/>
            <a:endCxn id="755" idx="0"/>
          </p:cNvCxnSpPr>
          <p:nvPr/>
        </p:nvCxnSpPr>
        <p:spPr>
          <a:xfrm>
            <a:off x="5744050" y="3041763"/>
            <a:ext cx="1147500" cy="4668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8" name="Google Shape;758;p89"/>
          <p:cNvSpPr txBox="1"/>
          <p:nvPr/>
        </p:nvSpPr>
        <p:spPr>
          <a:xfrm>
            <a:off x="2287175" y="3727500"/>
            <a:ext cx="15105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Tempo = 3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Recurso = 160 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759" name="Google Shape;759;p89"/>
          <p:cNvSpPr txBox="1"/>
          <p:nvPr/>
        </p:nvSpPr>
        <p:spPr>
          <a:xfrm>
            <a:off x="1019200" y="2125238"/>
            <a:ext cx="4440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7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760" name="Google Shape;760;p89"/>
          <p:cNvSpPr txBox="1"/>
          <p:nvPr/>
        </p:nvSpPr>
        <p:spPr>
          <a:xfrm>
            <a:off x="1623200" y="2125238"/>
            <a:ext cx="5058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10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761" name="Google Shape;761;p89"/>
          <p:cNvSpPr txBox="1"/>
          <p:nvPr/>
        </p:nvSpPr>
        <p:spPr>
          <a:xfrm>
            <a:off x="2280725" y="2125238"/>
            <a:ext cx="4440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1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762" name="Google Shape;762;p89"/>
          <p:cNvSpPr txBox="1"/>
          <p:nvPr/>
        </p:nvSpPr>
        <p:spPr>
          <a:xfrm>
            <a:off x="2816675" y="2125238"/>
            <a:ext cx="639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2 8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763" name="Google Shape;763;p89"/>
          <p:cNvSpPr txBox="1"/>
          <p:nvPr/>
        </p:nvSpPr>
        <p:spPr>
          <a:xfrm>
            <a:off x="3447975" y="2110913"/>
            <a:ext cx="2919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9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764" name="Google Shape;764;p89"/>
          <p:cNvSpPr txBox="1"/>
          <p:nvPr/>
        </p:nvSpPr>
        <p:spPr>
          <a:xfrm>
            <a:off x="4186550" y="2125238"/>
            <a:ext cx="2919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3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765" name="Google Shape;765;p89"/>
          <p:cNvSpPr txBox="1"/>
          <p:nvPr/>
        </p:nvSpPr>
        <p:spPr>
          <a:xfrm>
            <a:off x="4809750" y="2125238"/>
            <a:ext cx="7338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4   6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766" name="Google Shape;766;p89"/>
          <p:cNvSpPr txBox="1"/>
          <p:nvPr/>
        </p:nvSpPr>
        <p:spPr>
          <a:xfrm>
            <a:off x="5445150" y="2125225"/>
            <a:ext cx="5058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5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767" name="Google Shape;767;p89"/>
          <p:cNvSpPr txBox="1"/>
          <p:nvPr/>
        </p:nvSpPr>
        <p:spPr>
          <a:xfrm>
            <a:off x="1629650" y="3798900"/>
            <a:ext cx="2919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9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768" name="Google Shape;768;p89"/>
          <p:cNvSpPr txBox="1"/>
          <p:nvPr/>
        </p:nvSpPr>
        <p:spPr>
          <a:xfrm>
            <a:off x="6249875" y="3759948"/>
            <a:ext cx="5058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5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90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Saída</a:t>
            </a:r>
            <a:endParaRPr/>
          </a:p>
        </p:txBody>
      </p:sp>
      <p:sp>
        <p:nvSpPr>
          <p:cNvPr id="774" name="Google Shape;774;p9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5" name="Google Shape;775;p90"/>
          <p:cNvSpPr txBox="1"/>
          <p:nvPr/>
        </p:nvSpPr>
        <p:spPr>
          <a:xfrm>
            <a:off x="600150" y="1299050"/>
            <a:ext cx="79437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Escalonamento das tarefas após ordenas do período com menor tempo ocioso para o maior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</p:txBody>
      </p:sp>
      <p:pic>
        <p:nvPicPr>
          <p:cNvPr id="776" name="Google Shape;776;p90"/>
          <p:cNvPicPr preferRelativeResize="0"/>
          <p:nvPr/>
        </p:nvPicPr>
        <p:blipFill rotWithShape="1">
          <a:blip r:embed="rId3">
            <a:alphaModFix/>
          </a:blip>
          <a:srcRect b="3516" l="10319" r="8617" t="68705"/>
          <a:stretch/>
        </p:blipFill>
        <p:spPr>
          <a:xfrm>
            <a:off x="1187950" y="1806700"/>
            <a:ext cx="5559499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90"/>
          <p:cNvPicPr preferRelativeResize="0"/>
          <p:nvPr/>
        </p:nvPicPr>
        <p:blipFill rotWithShape="1">
          <a:blip r:embed="rId4">
            <a:alphaModFix/>
          </a:blip>
          <a:srcRect b="5469" l="0" r="0" t="69980"/>
          <a:stretch/>
        </p:blipFill>
        <p:spPr>
          <a:xfrm>
            <a:off x="3095200" y="3743100"/>
            <a:ext cx="5410450" cy="996199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90"/>
          <p:cNvSpPr/>
          <p:nvPr/>
        </p:nvSpPr>
        <p:spPr>
          <a:xfrm rot="-5400000">
            <a:off x="5688675" y="2744075"/>
            <a:ext cx="223500" cy="587100"/>
          </a:xfrm>
          <a:prstGeom prst="leftBracket">
            <a:avLst>
              <a:gd fmla="val 8333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9" name="Google Shape;779;p90"/>
          <p:cNvCxnSpPr>
            <a:stCxn id="778" idx="1"/>
            <a:endCxn id="777" idx="0"/>
          </p:cNvCxnSpPr>
          <p:nvPr/>
        </p:nvCxnSpPr>
        <p:spPr>
          <a:xfrm>
            <a:off x="5800425" y="3149375"/>
            <a:ext cx="0" cy="5937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0" name="Google Shape;780;p90"/>
          <p:cNvSpPr txBox="1"/>
          <p:nvPr/>
        </p:nvSpPr>
        <p:spPr>
          <a:xfrm>
            <a:off x="6299825" y="3875225"/>
            <a:ext cx="27561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Tempo = 3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Recurso = 160 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781" name="Google Shape;781;p90"/>
          <p:cNvSpPr txBox="1"/>
          <p:nvPr/>
        </p:nvSpPr>
        <p:spPr>
          <a:xfrm>
            <a:off x="3869950" y="2230213"/>
            <a:ext cx="4440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7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782" name="Google Shape;782;p90"/>
          <p:cNvSpPr txBox="1"/>
          <p:nvPr/>
        </p:nvSpPr>
        <p:spPr>
          <a:xfrm>
            <a:off x="2599500" y="2230213"/>
            <a:ext cx="5058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10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783" name="Google Shape;783;p90"/>
          <p:cNvSpPr txBox="1"/>
          <p:nvPr/>
        </p:nvSpPr>
        <p:spPr>
          <a:xfrm>
            <a:off x="3222575" y="2230213"/>
            <a:ext cx="4440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1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784" name="Google Shape;784;p90"/>
          <p:cNvSpPr txBox="1"/>
          <p:nvPr/>
        </p:nvSpPr>
        <p:spPr>
          <a:xfrm>
            <a:off x="5028650" y="2230200"/>
            <a:ext cx="639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2 8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785" name="Google Shape;785;p90"/>
          <p:cNvSpPr txBox="1"/>
          <p:nvPr/>
        </p:nvSpPr>
        <p:spPr>
          <a:xfrm>
            <a:off x="5754275" y="2230213"/>
            <a:ext cx="2919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9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786" name="Google Shape;786;p90"/>
          <p:cNvSpPr txBox="1"/>
          <p:nvPr/>
        </p:nvSpPr>
        <p:spPr>
          <a:xfrm>
            <a:off x="4564475" y="2230213"/>
            <a:ext cx="2919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3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787" name="Google Shape;787;p90"/>
          <p:cNvSpPr txBox="1"/>
          <p:nvPr/>
        </p:nvSpPr>
        <p:spPr>
          <a:xfrm>
            <a:off x="1339800" y="2230213"/>
            <a:ext cx="7338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4   6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788" name="Google Shape;788;p90"/>
          <p:cNvSpPr txBox="1"/>
          <p:nvPr/>
        </p:nvSpPr>
        <p:spPr>
          <a:xfrm>
            <a:off x="1976425" y="2230200"/>
            <a:ext cx="5058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5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789" name="Google Shape;789;p90"/>
          <p:cNvSpPr txBox="1"/>
          <p:nvPr/>
        </p:nvSpPr>
        <p:spPr>
          <a:xfrm>
            <a:off x="5712275" y="3938225"/>
            <a:ext cx="2919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9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91">
            <a:hlinkClick action="ppaction://hlinksldjump" r:id="rId3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D9D9D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91"/>
          <p:cNvSpPr txBox="1"/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Conclusão</a:t>
            </a:r>
            <a:endParaRPr/>
          </a:p>
        </p:txBody>
      </p:sp>
      <p:sp>
        <p:nvSpPr>
          <p:cNvPr id="796" name="Google Shape;796;p91"/>
          <p:cNvSpPr txBox="1"/>
          <p:nvPr>
            <p:ph idx="2" type="title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/>
              <a:t>05</a:t>
            </a:r>
            <a:endParaRPr/>
          </a:p>
        </p:txBody>
      </p:sp>
      <p:cxnSp>
        <p:nvCxnSpPr>
          <p:cNvPr id="797" name="Google Shape;797;p91"/>
          <p:cNvCxnSpPr/>
          <p:nvPr/>
        </p:nvCxnSpPr>
        <p:spPr>
          <a:xfrm>
            <a:off x="0" y="2737950"/>
            <a:ext cx="16767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98" name="Google Shape;798;p91"/>
          <p:cNvGrpSpPr/>
          <p:nvPr/>
        </p:nvGrpSpPr>
        <p:grpSpPr>
          <a:xfrm>
            <a:off x="8089933" y="561324"/>
            <a:ext cx="423413" cy="421569"/>
            <a:chOff x="7703675" y="2541175"/>
            <a:chExt cx="499425" cy="497250"/>
          </a:xfrm>
        </p:grpSpPr>
        <p:sp>
          <p:nvSpPr>
            <p:cNvPr id="799" name="Google Shape;799;p91"/>
            <p:cNvSpPr/>
            <p:nvPr/>
          </p:nvSpPr>
          <p:spPr>
            <a:xfrm>
              <a:off x="7847475" y="2698600"/>
              <a:ext cx="355625" cy="339825"/>
            </a:xfrm>
            <a:custGeom>
              <a:rect b="b" l="l" r="r" t="t"/>
              <a:pathLst>
                <a:path extrusionOk="0" h="13593" w="14225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91"/>
            <p:cNvSpPr/>
            <p:nvPr/>
          </p:nvSpPr>
          <p:spPr>
            <a:xfrm>
              <a:off x="7703675" y="2659275"/>
              <a:ext cx="323350" cy="87175"/>
            </a:xfrm>
            <a:custGeom>
              <a:rect b="b" l="l" r="r" t="t"/>
              <a:pathLst>
                <a:path extrusionOk="0" h="3487" w="12934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91"/>
            <p:cNvSpPr/>
            <p:nvPr/>
          </p:nvSpPr>
          <p:spPr>
            <a:xfrm>
              <a:off x="7910650" y="2776925"/>
              <a:ext cx="116375" cy="87175"/>
            </a:xfrm>
            <a:custGeom>
              <a:rect b="b" l="l" r="r" t="t"/>
              <a:pathLst>
                <a:path extrusionOk="0" h="3487" w="4655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91"/>
            <p:cNvSpPr/>
            <p:nvPr/>
          </p:nvSpPr>
          <p:spPr>
            <a:xfrm>
              <a:off x="7703675" y="2776925"/>
              <a:ext cx="132925" cy="87175"/>
            </a:xfrm>
            <a:custGeom>
              <a:rect b="b" l="l" r="r" t="t"/>
              <a:pathLst>
                <a:path extrusionOk="0" h="3487" w="5317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91"/>
            <p:cNvSpPr/>
            <p:nvPr/>
          </p:nvSpPr>
          <p:spPr>
            <a:xfrm>
              <a:off x="7703675" y="2541175"/>
              <a:ext cx="323350" cy="87175"/>
            </a:xfrm>
            <a:custGeom>
              <a:rect b="b" l="l" r="r" t="t"/>
              <a:pathLst>
                <a:path extrusionOk="0" h="3487" w="12934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4" name="Google Shape;804;p9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92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sp>
        <p:nvSpPr>
          <p:cNvPr id="810" name="Google Shape;810;p9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1" name="Google Shape;811;p92"/>
          <p:cNvSpPr txBox="1"/>
          <p:nvPr/>
        </p:nvSpPr>
        <p:spPr>
          <a:xfrm>
            <a:off x="300050" y="1525275"/>
            <a:ext cx="8506200" cy="26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Script em python para fazer pós-otimização dada sequência das tarefas. 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Ordenando as tarefas do período com menor tempo ocioso para o maior.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Plotar o gráfico usando esses dados e a biblioteca Matplotlib.</a:t>
            </a:r>
            <a:endParaRPr sz="18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Com </a:t>
            </a:r>
            <a:r>
              <a:rPr lang="en" sz="1800">
                <a:solidFill>
                  <a:srgbClr val="434343"/>
                </a:solidFill>
              </a:rPr>
              <a:t>restrição</a:t>
            </a:r>
            <a:r>
              <a:rPr lang="en" sz="1800">
                <a:solidFill>
                  <a:srgbClr val="434343"/>
                </a:solidFill>
              </a:rPr>
              <a:t> de ≥ 0 para o Y</a:t>
            </a:r>
            <a:r>
              <a:rPr baseline="-25000" lang="en" sz="1800">
                <a:solidFill>
                  <a:srgbClr val="434343"/>
                </a:solidFill>
              </a:rPr>
              <a:t>i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Não executa em tempo hábil para instâncias maiores que 10 tarefas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chemeClr val="hlink"/>
                </a:solidFill>
              </a:rPr>
              <a:t>Foi trocada para Binária</a:t>
            </a:r>
            <a:endParaRPr sz="1800">
              <a:solidFill>
                <a:schemeClr val="hlink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Char char="○"/>
            </a:pPr>
            <a:r>
              <a:rPr lang="en" sz="1800">
                <a:solidFill>
                  <a:schemeClr val="hlink"/>
                </a:solidFill>
              </a:rPr>
              <a:t>Mesmo trocando não executa para instâncias maiores que 15 </a:t>
            </a:r>
            <a:endParaRPr sz="1800">
              <a:solidFill>
                <a:schemeClr val="hlink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93"/>
          <p:cNvSpPr txBox="1"/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OBRIGADO</a:t>
            </a:r>
            <a:endParaRPr/>
          </a:p>
        </p:txBody>
      </p:sp>
      <p:sp>
        <p:nvSpPr>
          <p:cNvPr id="817" name="Google Shape;817;p93"/>
          <p:cNvSpPr txBox="1"/>
          <p:nvPr>
            <p:ph idx="1" type="subTitle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/>
              <a:buNone/>
            </a:pPr>
            <a:r>
              <a:rPr lang="en"/>
              <a:t>Perguntas</a:t>
            </a:r>
            <a:r>
              <a:rPr lang="en">
                <a:solidFill>
                  <a:srgbClr val="434343"/>
                </a:solidFill>
              </a:rPr>
              <a:t>?</a:t>
            </a:r>
            <a:endParaRPr/>
          </a:p>
        </p:txBody>
      </p:sp>
      <p:cxnSp>
        <p:nvCxnSpPr>
          <p:cNvPr id="818" name="Google Shape;818;p93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9" name="Google Shape;819;p93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0" name="Google Shape;820;p9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0"/>
          <p:cNvSpPr txBox="1"/>
          <p:nvPr>
            <p:ph idx="2" type="ctrTitle"/>
          </p:nvPr>
        </p:nvSpPr>
        <p:spPr>
          <a:xfrm>
            <a:off x="1964850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Problema Abordado</a:t>
            </a:r>
            <a:endParaRPr/>
          </a:p>
        </p:txBody>
      </p:sp>
      <p:sp>
        <p:nvSpPr>
          <p:cNvPr id="376" name="Google Shape;376;p60"/>
          <p:cNvSpPr txBox="1"/>
          <p:nvPr>
            <p:ph type="ctrTitle"/>
          </p:nvPr>
        </p:nvSpPr>
        <p:spPr>
          <a:xfrm>
            <a:off x="1600725" y="2020650"/>
            <a:ext cx="26736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Versão do problema de  Programação de Máquinas</a:t>
            </a:r>
            <a:endParaRPr/>
          </a:p>
        </p:txBody>
      </p:sp>
      <p:cxnSp>
        <p:nvCxnSpPr>
          <p:cNvPr id="377" name="Google Shape;377;p60"/>
          <p:cNvCxnSpPr/>
          <p:nvPr/>
        </p:nvCxnSpPr>
        <p:spPr>
          <a:xfrm>
            <a:off x="3957600" y="3045275"/>
            <a:ext cx="13680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78" name="Google Shape;378;p60"/>
          <p:cNvPicPr preferRelativeResize="0"/>
          <p:nvPr/>
        </p:nvPicPr>
        <p:blipFill rotWithShape="1">
          <a:blip r:embed="rId3">
            <a:alphaModFix/>
          </a:blip>
          <a:srcRect b="0" l="16992" r="16992" t="0"/>
          <a:stretch/>
        </p:blipFill>
        <p:spPr>
          <a:xfrm>
            <a:off x="4527100" y="1386700"/>
            <a:ext cx="3182100" cy="32241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379" name="Google Shape;379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1"/>
          <p:cNvSpPr txBox="1"/>
          <p:nvPr>
            <p:ph type="ctrTitle"/>
          </p:nvPr>
        </p:nvSpPr>
        <p:spPr>
          <a:xfrm>
            <a:off x="553975" y="2121577"/>
            <a:ext cx="2673600" cy="43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Máquina Única</a:t>
            </a:r>
            <a:endParaRPr/>
          </a:p>
        </p:txBody>
      </p:sp>
      <p:sp>
        <p:nvSpPr>
          <p:cNvPr id="385" name="Google Shape;385;p61"/>
          <p:cNvSpPr txBox="1"/>
          <p:nvPr>
            <p:ph idx="1" type="subTitle"/>
          </p:nvPr>
        </p:nvSpPr>
        <p:spPr>
          <a:xfrm>
            <a:off x="864775" y="2837025"/>
            <a:ext cx="20520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Uma única maquina para processar as tarefas </a:t>
            </a:r>
            <a:endParaRPr sz="1500"/>
          </a:p>
        </p:txBody>
      </p:sp>
      <p:sp>
        <p:nvSpPr>
          <p:cNvPr id="386" name="Google Shape;386;p61"/>
          <p:cNvSpPr txBox="1"/>
          <p:nvPr>
            <p:ph idx="2" type="ctrTitle"/>
          </p:nvPr>
        </p:nvSpPr>
        <p:spPr>
          <a:xfrm>
            <a:off x="3227525" y="2121575"/>
            <a:ext cx="2673600" cy="6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Minimização de Makespan </a:t>
            </a:r>
            <a:endParaRPr/>
          </a:p>
        </p:txBody>
      </p:sp>
      <p:sp>
        <p:nvSpPr>
          <p:cNvPr id="387" name="Google Shape;387;p61"/>
          <p:cNvSpPr txBox="1"/>
          <p:nvPr>
            <p:ph idx="3" type="subTitle"/>
          </p:nvPr>
        </p:nvSpPr>
        <p:spPr>
          <a:xfrm>
            <a:off x="3455225" y="2837025"/>
            <a:ext cx="2218200" cy="15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Fazer todas as tarefas o mais rápido possível.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Respeitando as restrições</a:t>
            </a:r>
            <a:endParaRPr sz="1500"/>
          </a:p>
        </p:txBody>
      </p:sp>
      <p:sp>
        <p:nvSpPr>
          <p:cNvPr id="388" name="Google Shape;388;p61"/>
          <p:cNvSpPr txBox="1"/>
          <p:nvPr>
            <p:ph idx="4" type="ctrTitle"/>
          </p:nvPr>
        </p:nvSpPr>
        <p:spPr>
          <a:xfrm>
            <a:off x="5901125" y="2121576"/>
            <a:ext cx="2673600" cy="43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Dados</a:t>
            </a:r>
            <a:endParaRPr/>
          </a:p>
        </p:txBody>
      </p:sp>
      <p:sp>
        <p:nvSpPr>
          <p:cNvPr id="389" name="Google Shape;389;p61"/>
          <p:cNvSpPr txBox="1"/>
          <p:nvPr>
            <p:ph idx="5" type="subTitle"/>
          </p:nvPr>
        </p:nvSpPr>
        <p:spPr>
          <a:xfrm>
            <a:off x="6071725" y="2791175"/>
            <a:ext cx="2673600" cy="21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Cada Tarefa tem uma quantidade de recurso necessário para ser processada.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Cada Período tem uma quantidade de recurso disponível e um tempo máximo.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90" name="Google Shape;390;p61"/>
          <p:cNvSpPr txBox="1"/>
          <p:nvPr>
            <p:ph idx="6"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Problema Abordado</a:t>
            </a:r>
            <a:endParaRPr/>
          </a:p>
        </p:txBody>
      </p:sp>
      <p:sp>
        <p:nvSpPr>
          <p:cNvPr id="391" name="Google Shape;391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92" name="Google Shape;392;p61"/>
          <p:cNvCxnSpPr/>
          <p:nvPr/>
        </p:nvCxnSpPr>
        <p:spPr>
          <a:xfrm>
            <a:off x="3193366" y="2121578"/>
            <a:ext cx="600" cy="201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3" name="Google Shape;393;p61"/>
          <p:cNvCxnSpPr/>
          <p:nvPr/>
        </p:nvCxnSpPr>
        <p:spPr>
          <a:xfrm>
            <a:off x="5879941" y="2121578"/>
            <a:ext cx="600" cy="201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2">
            <a:hlinkClick action="ppaction://hlinksldjump" r:id="rId3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D9D9D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62"/>
          <p:cNvSpPr txBox="1"/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Implementação</a:t>
            </a:r>
            <a:endParaRPr/>
          </a:p>
        </p:txBody>
      </p:sp>
      <p:sp>
        <p:nvSpPr>
          <p:cNvPr id="400" name="Google Shape;400;p62"/>
          <p:cNvSpPr txBox="1"/>
          <p:nvPr>
            <p:ph idx="2" type="title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1" name="Google Shape;401;p62"/>
          <p:cNvSpPr txBox="1"/>
          <p:nvPr>
            <p:ph idx="1" type="subTitle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cxnSp>
        <p:nvCxnSpPr>
          <p:cNvPr id="402" name="Google Shape;402;p62"/>
          <p:cNvCxnSpPr/>
          <p:nvPr/>
        </p:nvCxnSpPr>
        <p:spPr>
          <a:xfrm>
            <a:off x="0" y="2737950"/>
            <a:ext cx="16767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03" name="Google Shape;403;p62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404" name="Google Shape;404;p62"/>
            <p:cNvSpPr/>
            <p:nvPr/>
          </p:nvSpPr>
          <p:spPr>
            <a:xfrm>
              <a:off x="7847475" y="2698600"/>
              <a:ext cx="355625" cy="339825"/>
            </a:xfrm>
            <a:custGeom>
              <a:rect b="b" l="l" r="r" t="t"/>
              <a:pathLst>
                <a:path extrusionOk="0" h="13593" w="14225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62"/>
            <p:cNvSpPr/>
            <p:nvPr/>
          </p:nvSpPr>
          <p:spPr>
            <a:xfrm>
              <a:off x="7703675" y="2659275"/>
              <a:ext cx="323350" cy="87175"/>
            </a:xfrm>
            <a:custGeom>
              <a:rect b="b" l="l" r="r" t="t"/>
              <a:pathLst>
                <a:path extrusionOk="0" h="3487" w="12934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62"/>
            <p:cNvSpPr/>
            <p:nvPr/>
          </p:nvSpPr>
          <p:spPr>
            <a:xfrm>
              <a:off x="7910650" y="2776925"/>
              <a:ext cx="116375" cy="87175"/>
            </a:xfrm>
            <a:custGeom>
              <a:rect b="b" l="l" r="r" t="t"/>
              <a:pathLst>
                <a:path extrusionOk="0" h="3487" w="4655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62"/>
            <p:cNvSpPr/>
            <p:nvPr/>
          </p:nvSpPr>
          <p:spPr>
            <a:xfrm>
              <a:off x="7703675" y="2776925"/>
              <a:ext cx="132925" cy="87175"/>
            </a:xfrm>
            <a:custGeom>
              <a:rect b="b" l="l" r="r" t="t"/>
              <a:pathLst>
                <a:path extrusionOk="0" h="3487" w="5317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62"/>
            <p:cNvSpPr/>
            <p:nvPr/>
          </p:nvSpPr>
          <p:spPr>
            <a:xfrm>
              <a:off x="7703675" y="2541175"/>
              <a:ext cx="323350" cy="87175"/>
            </a:xfrm>
            <a:custGeom>
              <a:rect b="b" l="l" r="r" t="t"/>
              <a:pathLst>
                <a:path extrusionOk="0" h="3487" w="12934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9" name="Google Shape;409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3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Índices</a:t>
            </a:r>
            <a:endParaRPr/>
          </a:p>
        </p:txBody>
      </p:sp>
      <p:sp>
        <p:nvSpPr>
          <p:cNvPr id="415" name="Google Shape;415;p63"/>
          <p:cNvSpPr txBox="1"/>
          <p:nvPr>
            <p:ph idx="2" type="ctrTitle"/>
          </p:nvPr>
        </p:nvSpPr>
        <p:spPr>
          <a:xfrm>
            <a:off x="2285750" y="1459150"/>
            <a:ext cx="36993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/>
              <a:t>Índices para os períodos</a:t>
            </a:r>
            <a:endParaRPr sz="2000"/>
          </a:p>
        </p:txBody>
      </p:sp>
      <p:cxnSp>
        <p:nvCxnSpPr>
          <p:cNvPr id="416" name="Google Shape;416;p63"/>
          <p:cNvCxnSpPr/>
          <p:nvPr/>
        </p:nvCxnSpPr>
        <p:spPr>
          <a:xfrm>
            <a:off x="2232425" y="0"/>
            <a:ext cx="0" cy="1062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7" name="Google Shape;417;p63"/>
          <p:cNvCxnSpPr/>
          <p:nvPr/>
        </p:nvCxnSpPr>
        <p:spPr>
          <a:xfrm>
            <a:off x="6916600" y="4522975"/>
            <a:ext cx="0" cy="620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8" name="Google Shape;418;p63"/>
          <p:cNvSpPr txBox="1"/>
          <p:nvPr>
            <p:ph idx="2" type="ctrTitle"/>
          </p:nvPr>
        </p:nvSpPr>
        <p:spPr>
          <a:xfrm>
            <a:off x="2285750" y="3103850"/>
            <a:ext cx="36993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000"/>
              <a:t>Índices para as tarefas</a:t>
            </a:r>
            <a:endParaRPr sz="2000"/>
          </a:p>
        </p:txBody>
      </p:sp>
      <p:sp>
        <p:nvSpPr>
          <p:cNvPr id="419" name="Google Shape;419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0" name="Google Shape;42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775" y="1946350"/>
            <a:ext cx="1205350" cy="33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2775" y="3591050"/>
            <a:ext cx="1205349" cy="33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9488" y="1459150"/>
            <a:ext cx="42862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7988" y="2912050"/>
            <a:ext cx="471661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4"/>
          <p:cNvSpPr txBox="1"/>
          <p:nvPr>
            <p:ph idx="6"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Parâmetros</a:t>
            </a:r>
            <a:endParaRPr/>
          </a:p>
        </p:txBody>
      </p:sp>
      <p:sp>
        <p:nvSpPr>
          <p:cNvPr id="429" name="Google Shape;429;p64"/>
          <p:cNvSpPr txBox="1"/>
          <p:nvPr>
            <p:ph type="ctrTitle"/>
          </p:nvPr>
        </p:nvSpPr>
        <p:spPr>
          <a:xfrm>
            <a:off x="42250" y="2782252"/>
            <a:ext cx="16218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Tempo de processamento da tarefa j</a:t>
            </a:r>
            <a:endParaRPr sz="1400"/>
          </a:p>
        </p:txBody>
      </p:sp>
      <p:sp>
        <p:nvSpPr>
          <p:cNvPr id="430" name="Google Shape;430;p64"/>
          <p:cNvSpPr txBox="1"/>
          <p:nvPr>
            <p:ph type="ctrTitle"/>
          </p:nvPr>
        </p:nvSpPr>
        <p:spPr>
          <a:xfrm>
            <a:off x="1762650" y="2782250"/>
            <a:ext cx="16218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Quantidade de Recurso necessário para a tarefa j.</a:t>
            </a:r>
            <a:endParaRPr sz="1400"/>
          </a:p>
        </p:txBody>
      </p:sp>
      <p:sp>
        <p:nvSpPr>
          <p:cNvPr id="431" name="Google Shape;431;p64"/>
          <p:cNvSpPr txBox="1"/>
          <p:nvPr>
            <p:ph type="ctrTitle"/>
          </p:nvPr>
        </p:nvSpPr>
        <p:spPr>
          <a:xfrm>
            <a:off x="3603350" y="2795197"/>
            <a:ext cx="16218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Duração máxima do período </a:t>
            </a:r>
            <a:endParaRPr sz="1400"/>
          </a:p>
        </p:txBody>
      </p:sp>
      <p:cxnSp>
        <p:nvCxnSpPr>
          <p:cNvPr id="432" name="Google Shape;432;p64"/>
          <p:cNvCxnSpPr/>
          <p:nvPr/>
        </p:nvCxnSpPr>
        <p:spPr>
          <a:xfrm>
            <a:off x="5344854" y="2147603"/>
            <a:ext cx="600" cy="201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3" name="Google Shape;433;p64"/>
          <p:cNvSpPr txBox="1"/>
          <p:nvPr>
            <p:ph type="ctrTitle"/>
          </p:nvPr>
        </p:nvSpPr>
        <p:spPr>
          <a:xfrm>
            <a:off x="5502525" y="2782251"/>
            <a:ext cx="16218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Máximo de recurso para cada período </a:t>
            </a:r>
            <a:endParaRPr sz="1400"/>
          </a:p>
        </p:txBody>
      </p:sp>
      <p:cxnSp>
        <p:nvCxnSpPr>
          <p:cNvPr id="434" name="Google Shape;434;p64"/>
          <p:cNvCxnSpPr/>
          <p:nvPr/>
        </p:nvCxnSpPr>
        <p:spPr>
          <a:xfrm>
            <a:off x="12240450" y="2240638"/>
            <a:ext cx="0" cy="1647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35" name="Google Shape;43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225" y="2087836"/>
            <a:ext cx="566950" cy="538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9171" y="2026796"/>
            <a:ext cx="628733" cy="66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8562" y="2146964"/>
            <a:ext cx="472982" cy="5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8612" y="2087107"/>
            <a:ext cx="473000" cy="539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01800" y="2123213"/>
            <a:ext cx="726420" cy="5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64"/>
          <p:cNvSpPr txBox="1"/>
          <p:nvPr>
            <p:ph type="ctrTitle"/>
          </p:nvPr>
        </p:nvSpPr>
        <p:spPr>
          <a:xfrm>
            <a:off x="7439075" y="2795200"/>
            <a:ext cx="16218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Número Inteiro suficientemente Grande</a:t>
            </a:r>
            <a:endParaRPr sz="1400"/>
          </a:p>
        </p:txBody>
      </p:sp>
      <p:cxnSp>
        <p:nvCxnSpPr>
          <p:cNvPr id="441" name="Google Shape;441;p64"/>
          <p:cNvCxnSpPr/>
          <p:nvPr/>
        </p:nvCxnSpPr>
        <p:spPr>
          <a:xfrm>
            <a:off x="7281391" y="2055553"/>
            <a:ext cx="600" cy="201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2" name="Google Shape;442;p64"/>
          <p:cNvCxnSpPr/>
          <p:nvPr/>
        </p:nvCxnSpPr>
        <p:spPr>
          <a:xfrm>
            <a:off x="1663441" y="2026803"/>
            <a:ext cx="600" cy="201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3" name="Google Shape;443;p64"/>
          <p:cNvCxnSpPr/>
          <p:nvPr/>
        </p:nvCxnSpPr>
        <p:spPr>
          <a:xfrm>
            <a:off x="3483054" y="2026803"/>
            <a:ext cx="600" cy="201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4" name="Google Shape;444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5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Índices e Parâmetros</a:t>
            </a:r>
            <a:endParaRPr/>
          </a:p>
        </p:txBody>
      </p:sp>
      <p:cxnSp>
        <p:nvCxnSpPr>
          <p:cNvPr id="450" name="Google Shape;450;p65"/>
          <p:cNvCxnSpPr/>
          <p:nvPr/>
        </p:nvCxnSpPr>
        <p:spPr>
          <a:xfrm>
            <a:off x="2232425" y="0"/>
            <a:ext cx="0" cy="1062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1" name="Google Shape;451;p65"/>
          <p:cNvCxnSpPr/>
          <p:nvPr/>
        </p:nvCxnSpPr>
        <p:spPr>
          <a:xfrm>
            <a:off x="6916600" y="4522975"/>
            <a:ext cx="0" cy="620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2" name="Google Shape;452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3" name="Google Shape;45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1450"/>
            <a:ext cx="8839201" cy="453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57316"/>
            <a:ext cx="8839199" cy="1203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ch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