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66" r:id="rId7"/>
    <p:sldId id="267" r:id="rId8"/>
    <p:sldId id="268" r:id="rId9"/>
    <p:sldId id="269" r:id="rId10"/>
    <p:sldId id="270" r:id="rId11"/>
    <p:sldId id="271" r:id="rId12"/>
    <p:sldId id="262" r:id="rId13"/>
    <p:sldId id="264" r:id="rId14"/>
    <p:sldId id="263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8E44EC8-2804-4324-BE20-8986C4599F2B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FF0BCAD-E213-4648-977B-C20B0EDCA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586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4EC8-2804-4324-BE20-8986C4599F2B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BCAD-E213-4648-977B-C20B0EDCA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05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4EC8-2804-4324-BE20-8986C4599F2B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BCAD-E213-4648-977B-C20B0EDCA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516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4EC8-2804-4324-BE20-8986C4599F2B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BCAD-E213-4648-977B-C20B0EDCA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335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4EC8-2804-4324-BE20-8986C4599F2B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BCAD-E213-4648-977B-C20B0EDCA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318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4EC8-2804-4324-BE20-8986C4599F2B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BCAD-E213-4648-977B-C20B0EDCA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405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4EC8-2804-4324-BE20-8986C4599F2B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BCAD-E213-4648-977B-C20B0EDCA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807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4EC8-2804-4324-BE20-8986C4599F2B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BCAD-E213-4648-977B-C20B0EDCAEA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79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4EC8-2804-4324-BE20-8986C4599F2B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BCAD-E213-4648-977B-C20B0EDCA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93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4EC8-2804-4324-BE20-8986C4599F2B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BCAD-E213-4648-977B-C20B0EDCA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9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4EC8-2804-4324-BE20-8986C4599F2B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BCAD-E213-4648-977B-C20B0EDCA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34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4EC8-2804-4324-BE20-8986C4599F2B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BCAD-E213-4648-977B-C20B0EDCA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97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4EC8-2804-4324-BE20-8986C4599F2B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BCAD-E213-4648-977B-C20B0EDCA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23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4EC8-2804-4324-BE20-8986C4599F2B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BCAD-E213-4648-977B-C20B0EDCA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07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4EC8-2804-4324-BE20-8986C4599F2B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BCAD-E213-4648-977B-C20B0EDCA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4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4EC8-2804-4324-BE20-8986C4599F2B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BCAD-E213-4648-977B-C20B0EDCA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8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4EC8-2804-4324-BE20-8986C4599F2B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BCAD-E213-4648-977B-C20B0EDCA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93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E44EC8-2804-4324-BE20-8986C4599F2B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F0BCAD-E213-4648-977B-C20B0EDCA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9068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97209" y="1280527"/>
            <a:ext cx="7197726" cy="2681874"/>
          </a:xfrm>
        </p:spPr>
        <p:txBody>
          <a:bodyPr/>
          <a:lstStyle/>
          <a:p>
            <a:pPr algn="ctr"/>
            <a:r>
              <a:rPr lang="pt-BR" dirty="0" err="1"/>
              <a:t>ioT</a:t>
            </a:r>
            <a:br>
              <a:rPr lang="pt-BR" dirty="0"/>
            </a:br>
            <a:r>
              <a:rPr lang="pt-BR" dirty="0"/>
              <a:t>Internet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things</a:t>
            </a:r>
            <a:br>
              <a:rPr lang="pt-BR" dirty="0"/>
            </a:br>
            <a:r>
              <a:rPr lang="pt-BR" sz="2400" dirty="0"/>
              <a:t>(internet das coisas)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3400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98C908-C0E3-4D52-AFCD-1008F55CA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32" y="435936"/>
            <a:ext cx="10498249" cy="2488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5- Sensor de pressão A agricultura é a maior usuária e a área que mais desperdiça água no mundo. Os agricultores usam 70% da água doce do mundo, mas 60% é desperdiçada devido a sistemas de irrigação com vazamento, métodos de aplicação ineficientes e o cultivo apenas de culturas sedentas, de acordo com o World </a:t>
            </a:r>
            <a:r>
              <a:rPr lang="pt-BR" dirty="0" err="1"/>
              <a:t>Wildlife</a:t>
            </a:r>
            <a:r>
              <a:rPr lang="pt-BR" dirty="0"/>
              <a:t> Fund.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pic>
        <p:nvPicPr>
          <p:cNvPr id="3074" name="Picture 2" descr="Resultado de imagem para sensor de pressÃ£o">
            <a:extLst>
              <a:ext uri="{FF2B5EF4-FFF2-40B4-BE49-F238E27FC236}">
                <a16:creationId xmlns:a16="http://schemas.microsoft.com/office/drawing/2014/main" id="{13604859-9B06-4DC2-A410-E91507531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408" y="2314822"/>
            <a:ext cx="1681091" cy="125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8BCDEDE-5FF9-4709-9EBD-AD249672243D}"/>
              </a:ext>
            </a:extLst>
          </p:cNvPr>
          <p:cNvSpPr txBox="1"/>
          <p:nvPr/>
        </p:nvSpPr>
        <p:spPr>
          <a:xfrm flipH="1">
            <a:off x="467830" y="4224400"/>
            <a:ext cx="104982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6- Sensores de nível Os sensores de nível detectam o nível de líquidos e outros fluidos, incluindo suspensões, materiais granulares e pós que exibem uma superfície superior. Os sensores de nível podem ser usados para fins de gestão inteligente de resíduos e reciclagem. Outras aplicações incluem medir níveis de tanque; medição de combustível diesel; inventário de ativos líquidos; alarmes de nível alto ou baixo e controle de irrigação.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3280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m para sensor de nÃ­vel">
            <a:extLst>
              <a:ext uri="{FF2B5EF4-FFF2-40B4-BE49-F238E27FC236}">
                <a16:creationId xmlns:a16="http://schemas.microsoft.com/office/drawing/2014/main" id="{681E8199-4E5A-404B-BCA9-4633E2D96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208" y="1451552"/>
            <a:ext cx="7359162" cy="413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418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IOT NO FUTURO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1" y="2265160"/>
            <a:ext cx="10131425" cy="43660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Em casa</a:t>
            </a:r>
          </a:p>
          <a:p>
            <a:pPr marL="0" indent="0">
              <a:buNone/>
            </a:pPr>
            <a:r>
              <a:rPr lang="pt-BR" dirty="0"/>
              <a:t>No futuro, objetos dentro de casas inteligentes falaram entre si para facilitar atividades diárias: o despertador avisará a cafeteira que a pessoa está prestes a acordar e que deve-se começar o preparo do café. Enquanto isso a geladeira cria uma notificação de que está na hora de fazer as compras e o despertador avisa o usuário de suas tarefas do dia antes mesmo de levantar da cama.</a:t>
            </a:r>
          </a:p>
          <a:p>
            <a:pPr marL="0" indent="0">
              <a:buNone/>
            </a:pPr>
            <a:r>
              <a:rPr lang="pt-BR" dirty="0"/>
              <a:t>Na rua</a:t>
            </a:r>
          </a:p>
          <a:p>
            <a:pPr marL="0" indent="0">
              <a:buNone/>
            </a:pPr>
            <a:r>
              <a:rPr lang="pt-BR" dirty="0"/>
              <a:t>Sensores de ré, velocidade e distância, faróis automáticos e outras tecnologias já estão presentes em alguns automóveis. A Internet das Coisas, no entanto, pretende normalizar carros independentes, que dirijam sozinhos, criem rotas alternativas e façam a previsão do tempo de viagem, por exemplo.</a:t>
            </a:r>
          </a:p>
          <a:p>
            <a:pPr marL="0" indent="0">
              <a:buNone/>
            </a:pPr>
            <a:r>
              <a:rPr lang="pt-BR" dirty="0"/>
              <a:t>No trabalho</a:t>
            </a:r>
          </a:p>
          <a:p>
            <a:pPr marL="0" indent="0">
              <a:buNone/>
            </a:pPr>
            <a:r>
              <a:rPr lang="pt-BR" dirty="0"/>
              <a:t>Ao invés de teleconferências, a evolução da computação possibilitará a criação de hologramas para estabelecer reuniões à distância.</a:t>
            </a:r>
          </a:p>
          <a:p>
            <a:pPr marL="0" indent="0">
              <a:buNone/>
            </a:pPr>
            <a:r>
              <a:rPr lang="pt-BR" dirty="0"/>
              <a:t>Durante as compras</a:t>
            </a:r>
          </a:p>
          <a:p>
            <a:pPr marL="0" indent="0">
              <a:buNone/>
            </a:pPr>
            <a:r>
              <a:rPr lang="pt-BR" dirty="0"/>
              <a:t>Eletrodomésticos da cozinha, por exemplo, poderão identificar a falta de algum alimento e realizar a compra em um supermercado. Você poderá passar em um </a:t>
            </a:r>
            <a:r>
              <a:rPr lang="pt-BR" i="1" dirty="0"/>
              <a:t>drive-</a:t>
            </a:r>
            <a:r>
              <a:rPr lang="pt-BR" i="1" dirty="0" err="1"/>
              <a:t>thru</a:t>
            </a:r>
            <a:r>
              <a:rPr lang="pt-BR" dirty="0"/>
              <a:t> e apenas recolher os produtos.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4439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Segurança e privacidade (</a:t>
            </a:r>
            <a:r>
              <a:rPr lang="pt-BR" dirty="0" err="1"/>
              <a:t>iot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A maior preocupação é em relação à segurança e privacidade dos sensores usados em </a:t>
            </a:r>
            <a:r>
              <a:rPr lang="pt-BR" dirty="0" err="1"/>
              <a:t>IoT</a:t>
            </a:r>
            <a:r>
              <a:rPr lang="pt-BR" dirty="0"/>
              <a:t> e dos dados que eles armazenam.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E mais do que isso, a integração de dispositivos para transferir todos os dados críticos também apresenta problemas.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Com bilhões de dispositivos conectados entre si, o que as pessoas podem fazer para garantirem que suas informações irão permanecer seguras?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Alguém estará apto a </a:t>
            </a:r>
            <a:r>
              <a:rPr lang="pt-BR" dirty="0" err="1"/>
              <a:t>hackear</a:t>
            </a:r>
            <a:r>
              <a:rPr lang="pt-BR" dirty="0"/>
              <a:t> a sua torradeira e, assim, ganhar acesso à toda a sua rede?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Por esse mesmo motivo a Internet das Coisas também poderá aumentar os riscos envolvendo ameaças à segurança de empresas de todo o mundo.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Estaríamos, portanto, vivendo a morte da privacidade?</a:t>
            </a:r>
          </a:p>
        </p:txBody>
      </p:sp>
    </p:spTree>
    <p:extLst>
      <p:ext uri="{BB962C8B-B14F-4D97-AF65-F5344CB8AC3E}">
        <p14:creationId xmlns:p14="http://schemas.microsoft.com/office/powerpoint/2010/main" val="238640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Iot</a:t>
            </a:r>
            <a:r>
              <a:rPr lang="pt-BR" dirty="0"/>
              <a:t> – cenário 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980" y="2413387"/>
            <a:ext cx="6493065" cy="3649662"/>
          </a:xfrm>
        </p:spPr>
      </p:pic>
    </p:spTree>
    <p:extLst>
      <p:ext uri="{BB962C8B-B14F-4D97-AF65-F5344CB8AC3E}">
        <p14:creationId xmlns:p14="http://schemas.microsoft.com/office/powerpoint/2010/main" val="304613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Internet?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11660" y="2372495"/>
            <a:ext cx="69424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internet é o conjunto de redes de computadores que, espalhados por todas as regiões do planeta, conseguem trocar dados e mensagens utilizando um protocolo comum e este protocolo compartilhado pela internet é capaz de unir vários usuários particulares, entidades de pesquisa, órgãos culturais, institutos militares, bibliotecas e empresas de todos os tipos em um mesmo acesso, utilizando o protocolo </a:t>
            </a:r>
            <a:r>
              <a:rPr lang="pt-BR" dirty="0" err="1"/>
              <a:t>tcp/ip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938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“COISAS”?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85801" y="2356021"/>
            <a:ext cx="67303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dirty="0"/>
              <a:t>Mas de que “coisas” estamos falando? A resposta é </a:t>
            </a:r>
            <a:r>
              <a:rPr lang="pt-BR" b="1" dirty="0"/>
              <a:t>qualquer coisa</a:t>
            </a:r>
            <a:r>
              <a:rPr lang="pt-BR" dirty="0"/>
              <a:t>.</a:t>
            </a:r>
          </a:p>
          <a:p>
            <a:pPr fontAlgn="base"/>
            <a:r>
              <a:rPr lang="pt-BR" dirty="0"/>
              <a:t>Desde um relógio ou uma geladeira, até carros, máquinas, computadores e smartphones. Qualquer utensílio que você consiga imaginar pode, teoricamente, entrar para o mundo da Internet das Coisas.</a:t>
            </a:r>
          </a:p>
          <a:p>
            <a:pPr fontAlgn="base"/>
            <a:r>
              <a:rPr lang="pt-BR" dirty="0"/>
              <a:t>Atualmente existem mais objetos na internet do que pessoas, o que nos leva a refletir sobre esse processo.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959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Oque é </a:t>
            </a:r>
            <a:r>
              <a:rPr lang="pt-BR" dirty="0" err="1"/>
              <a:t>iot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1" y="2205910"/>
            <a:ext cx="7133491" cy="33625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A Internet das Coisas é um conceito em desenvolvimento. Ela é uma revolução tecnológica que representa a evolução da computação e tem como objetivo estabelecer uma interação entre objetos inteligentes por meio da Internet. É, resumidamente, a possibilidade de comunicação entre todos os objetos que existem  enviando e recebendo dados e informações com o intuito de facilitar a vida das pessoas, a Internet das Coisas defende a criação de ambientes inteligentes responsáveis por realizar tarefas do nosso cotidiano  como verificar o que há em sua geladeira, fazer uma lista de itens faltantes, acessar o site do supermercado e fazer as compras por você, No futuro, haverá uma rede composta exclusivamente de objetos em interação, que resultará na automatização de diversas tarefas e trocas de informações.</a:t>
            </a:r>
          </a:p>
        </p:txBody>
      </p:sp>
    </p:spTree>
    <p:extLst>
      <p:ext uri="{BB962C8B-B14F-4D97-AF65-F5344CB8AC3E}">
        <p14:creationId xmlns:p14="http://schemas.microsoft.com/office/powerpoint/2010/main" val="230807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 o </a:t>
            </a:r>
            <a:r>
              <a:rPr lang="pt-BR" dirty="0" err="1"/>
              <a:t>iot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1" y="2181197"/>
            <a:ext cx="10131425" cy="29592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A Internet das Coisas funciona basicamente através de tecnologia de identificação por rádio frequência (RFID) – que utiliza ondas de rádio para enviar informações para leitores RFID que podem estar conectados à Internet, além das ondas de rádio, esse sistema utiliza também smartphones e sensores que permitem a comunicação entre máquinas – como em sistemas de trânsito, pagamentos online e microchips em animais de estimação.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Seu funcionamento pode ser dividido em três etapas: Identificação –  registro de dados e informações para a conexão entre os aparelhos e a Internet – feita por rádio frequência (RFID); sensores, que detectam mudanças na qualidade física dos objetos e; Miniaturização e Nanotecnologia, na qual pequenos objetos com a capacidade de interação se conectam à rede e transmitem informações.</a:t>
            </a:r>
          </a:p>
        </p:txBody>
      </p:sp>
    </p:spTree>
    <p:extLst>
      <p:ext uri="{BB962C8B-B14F-4D97-AF65-F5344CB8AC3E}">
        <p14:creationId xmlns:p14="http://schemas.microsoft.com/office/powerpoint/2010/main" val="337190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089C8-84BE-4875-B145-460A6AED9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Sensores </a:t>
            </a:r>
            <a:r>
              <a:rPr lang="pt-BR" dirty="0" err="1"/>
              <a:t>iot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14B1D75-1106-4F45-BAB6-05FC3A2F2702}"/>
              </a:ext>
            </a:extLst>
          </p:cNvPr>
          <p:cNvSpPr txBox="1"/>
          <p:nvPr/>
        </p:nvSpPr>
        <p:spPr>
          <a:xfrm>
            <a:off x="685801" y="2065867"/>
            <a:ext cx="94842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Atualmente temos 6 sensores mais utilizados</a:t>
            </a:r>
          </a:p>
          <a:p>
            <a:endParaRPr lang="pt-BR" dirty="0"/>
          </a:p>
          <a:p>
            <a:r>
              <a:rPr lang="pt-BR" dirty="0"/>
              <a:t>1- Sensores de proximidade Esses sensores detectam movimento e são frequentemente usados em uma configuração de varejo. Um revendedor pode usar a proximidade de um cliente com um produto para enviar ofertas e cupons diretamente para o smartphone. Sensores de proximidade também podem ser usados para monitorar a disponibilidade de espaços de estacionamento em grandes espaços como aeroportos, shoppings e estádios.</a:t>
            </a:r>
          </a:p>
          <a:p>
            <a:br>
              <a:rPr lang="pt-BR" dirty="0"/>
            </a:br>
            <a:br>
              <a:rPr lang="pt-BR" dirty="0"/>
            </a:b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1C3FD27-EE99-400C-AEF6-5AF4CED62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446" y="4489938"/>
            <a:ext cx="3624770" cy="217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6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2F3CD2-6B68-4FA2-8900-D43432609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33" y="446568"/>
            <a:ext cx="10760148" cy="279281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  2- Acelerômetro e giroscópio O acelerômetro é um instrumento utilizado para detectar vibrações, inclinação e aceleração linear. É usado para a execução do </a:t>
            </a:r>
            <a:r>
              <a:rPr lang="pt-BR" dirty="0" err="1"/>
              <a:t>podômetro</a:t>
            </a:r>
            <a:r>
              <a:rPr lang="pt-BR" dirty="0"/>
              <a:t>, do nivelamento, do alerta da vibração, do antirroubo, entre outros. O giroscópio é usado para medir a velocidade angular e é usado principalmente nos mouses 3D, em jogos e no treinamento de atletas profissionais.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pic>
        <p:nvPicPr>
          <p:cNvPr id="1026" name="Picture 2" descr="Resultado de imagem para sensores de AcelerÃ´metro e giroscÃ³pio">
            <a:extLst>
              <a:ext uri="{FF2B5EF4-FFF2-40B4-BE49-F238E27FC236}">
                <a16:creationId xmlns:a16="http://schemas.microsoft.com/office/drawing/2014/main" id="{8A547477-E33C-495A-8580-A163BB2A5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270" y="2691747"/>
            <a:ext cx="5211273" cy="318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61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1FA40C-89C8-45B5-81CF-F7D12C351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70" y="499730"/>
            <a:ext cx="10131425" cy="2324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3- Sensores de temperatura Esses dispositivos podem ser usados em quase todos os ambientes </a:t>
            </a:r>
            <a:r>
              <a:rPr lang="pt-BR" dirty="0" err="1"/>
              <a:t>IoT</a:t>
            </a:r>
            <a:r>
              <a:rPr lang="pt-BR" dirty="0"/>
              <a:t>, desde o chão de fábrica até os campos agrícolas. Nas fábricas, esses sensores podem medir continuamente a temperatura de uma máquina para garantir que ela permaneça dentro de um limite seguro. Na fazenda, eles podem ser usados para rastrear a temperatura do solo, água e plantas para maximizar a produção.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3406C2-2347-4C61-8C85-CF6FF0CD3C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003" y="2332239"/>
            <a:ext cx="2059957" cy="132519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ED80E70-766A-415E-A956-FB2363BADD98}"/>
              </a:ext>
            </a:extLst>
          </p:cNvPr>
          <p:cNvSpPr txBox="1"/>
          <p:nvPr/>
        </p:nvSpPr>
        <p:spPr>
          <a:xfrm>
            <a:off x="643270" y="4134038"/>
            <a:ext cx="101314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4- Sensor de umidade Semelhante ao sensor de temperatura, também é usado para controlar o desempenho de dispositivos. Ele também é definido por analógico e digital. Um sensor de umidade analógico marca a umidade relativa do ar utilizando um sistema capacitivo, que são os mais utilizados. Esse tipo de sensor é revestido geralmente de vidro ou cerâmica. O material isolante, que absorve toda a água, é feito de um polímero que recebe e solta a água por meio da umidade relativa de uma determinada área. Isso modifica o nível de carga presente no capacitor da placa de circuito elétrico.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7673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sensor de umidade iot">
            <a:extLst>
              <a:ext uri="{FF2B5EF4-FFF2-40B4-BE49-F238E27FC236}">
                <a16:creationId xmlns:a16="http://schemas.microsoft.com/office/drawing/2014/main" id="{DF04AF3B-D60C-4512-A937-607D77DBA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27" y="609598"/>
            <a:ext cx="10311969" cy="556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779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TM03457452[[fn=Celeste]]</Template>
  <TotalTime>102</TotalTime>
  <Words>1020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ioT Internet of things (internet das coisas)</vt:lpstr>
      <vt:lpstr>Internet?</vt:lpstr>
      <vt:lpstr>“COISAS”?</vt:lpstr>
      <vt:lpstr>Oque é iot?</vt:lpstr>
      <vt:lpstr>Como funciona o iot?</vt:lpstr>
      <vt:lpstr>Sensores iot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IOT NO FUTURO</vt:lpstr>
      <vt:lpstr>Segurança e privacidade (iot)</vt:lpstr>
      <vt:lpstr>Iot – cenário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DE OLIVEIRA FONTANA</dc:creator>
  <cp:lastModifiedBy>PC</cp:lastModifiedBy>
  <cp:revision>26</cp:revision>
  <dcterms:created xsi:type="dcterms:W3CDTF">2018-04-09T13:18:30Z</dcterms:created>
  <dcterms:modified xsi:type="dcterms:W3CDTF">2018-04-15T13:59:40Z</dcterms:modified>
</cp:coreProperties>
</file>