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D2A28E-A9E5-4FC2-B8E5-08D3A09CF0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EA3F96-1E4A-469F-806D-D03B5C6579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39A603-244B-4E60-A629-CE01240BBE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C14D6A-92C0-47F6-95BA-C7CBE3DC598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F3EA3F-50EC-4B28-9961-E1E94B4F43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3753FA-C12D-4705-A011-0EA6F1E14B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B26D3C-21C3-4979-A551-F508F47347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718669-2B39-4104-B22F-BCBFC6F189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7C7B0E-9301-4337-9F12-5E95E8F082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6E3617-CDC8-456E-8764-7C055124F0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D49155-69C2-4A70-B3A5-66BA9870C4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F17E76-E5DB-4DE9-B53B-2859AB3DBB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428E16-0E96-4507-80C3-09FED7CC0041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ela 6"/>
          <p:cNvGraphicFramePr/>
          <p:nvPr/>
        </p:nvGraphicFramePr>
        <p:xfrm>
          <a:off x="1622520" y="3340080"/>
          <a:ext cx="4063320" cy="1483200"/>
        </p:xfrm>
        <a:graphic>
          <a:graphicData uri="http://schemas.openxmlformats.org/drawingml/2006/table">
            <a:tbl>
              <a:tblPr/>
              <a:tblGrid>
                <a:gridCol w="1092600"/>
                <a:gridCol w="802440"/>
                <a:gridCol w="1020240"/>
                <a:gridCol w="1148400"/>
              </a:tblGrid>
              <a:tr h="37080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religion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65fd0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&lt;$10k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143c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$10-20k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143c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$20-30k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143c"/>
                    </a:solidFill>
                  </a:tcPr>
                </a:tc>
              </a:tr>
              <a:tr h="37080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Agnostic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65fd0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64bdfe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34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64bdfe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60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64bdfe"/>
                    </a:solidFill>
                  </a:tcPr>
                </a:tc>
              </a:tr>
              <a:tr h="37080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Atheist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65fd0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12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64bdfe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64bdfe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37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64bdfe"/>
                    </a:solidFill>
                  </a:tcPr>
                </a:tc>
              </a:tr>
              <a:tr h="37080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Buddhist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65fd0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64bdfe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64bdfe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30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64bdfe"/>
                    </a:solidFill>
                  </a:tcPr>
                </a:tc>
              </a:tr>
            </a:tbl>
          </a:graphicData>
        </a:graphic>
      </p:graphicFrame>
      <p:sp>
        <p:nvSpPr>
          <p:cNvPr id="42" name=""/>
          <p:cNvSpPr/>
          <p:nvPr/>
        </p:nvSpPr>
        <p:spPr>
          <a:xfrm>
            <a:off x="252000" y="540000"/>
            <a:ext cx="2879640" cy="1349640"/>
          </a:xfrm>
          <a:prstGeom prst="rect">
            <a:avLst/>
          </a:prstGeom>
          <a:noFill/>
          <a:ln w="36000">
            <a:solidFill>
              <a:srgbClr val="065fd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Use </a:t>
            </a:r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groupby() 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to specify the c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olumns that will be kept intact from the input DataFrame.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2052000" y="2052000"/>
            <a:ext cx="110520" cy="1171440"/>
          </a:xfrm>
          <a:prstGeom prst="line">
            <a:avLst/>
          </a:prstGeom>
          <a:ln w="36000">
            <a:solidFill>
              <a:srgbClr val="065fd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4032000" y="540000"/>
            <a:ext cx="3239640" cy="1342440"/>
          </a:xfrm>
          <a:prstGeom prst="rect">
            <a:avLst/>
          </a:prstGeom>
          <a:noFill/>
          <a:ln w="36000">
            <a:solidFill>
              <a:srgbClr val="00143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  <a:ea typeface="Noto Sans CJK SC"/>
              </a:rPr>
              <a:t>Columns created from the rows of the column specified at </a:t>
            </a: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Noto Sans CJK SC"/>
              </a:rPr>
              <a:t>pivot()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  <a:ea typeface="Noto Sans CJK SC"/>
              </a:rPr>
              <a:t>. In this example the </a:t>
            </a:r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salary_range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 column.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 flipH="1">
            <a:off x="4212000" y="2052000"/>
            <a:ext cx="540000" cy="1171440"/>
          </a:xfrm>
          <a:prstGeom prst="line">
            <a:avLst/>
          </a:prstGeom>
          <a:ln w="36000">
            <a:solidFill>
              <a:srgbClr val="00143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6552000" y="2412000"/>
            <a:ext cx="3239640" cy="1171440"/>
          </a:xfrm>
          <a:prstGeom prst="rect">
            <a:avLst/>
          </a:prstGeom>
          <a:noFill/>
          <a:ln w="36000">
            <a:solidFill>
              <a:srgbClr val="64bdf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Values calculated from the </a:t>
            </a:r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avg_salary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 column, using </a:t>
            </a:r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agg()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 and </a:t>
            </a:r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first()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5832000" y="3672000"/>
            <a:ext cx="1619640" cy="719640"/>
          </a:xfrm>
          <a:custGeom>
            <a:avLst/>
            <a:gdLst>
              <a:gd name="textAreaLeft" fmla="*/ 0 w 1619640"/>
              <a:gd name="textAreaRight" fmla="*/ 1620000 w 1619640"/>
              <a:gd name="textAreaTop" fmla="*/ 0 h 719640"/>
              <a:gd name="textAreaBottom" fmla="*/ 720000 h 719640"/>
            </a:gdLst>
            <a:ahLst/>
            <a:rect l="textAreaLeft" t="textAreaTop" r="textAreaRight" b="textAreaBottom"/>
            <a:pathLst>
              <a:path fill="none" w="4500" h="2000">
                <a:moveTo>
                  <a:pt x="4500" y="0"/>
                </a:moveTo>
                <a:cubicBezTo>
                  <a:pt x="2000" y="2000"/>
                  <a:pt x="0" y="2000"/>
                  <a:pt x="0" y="2000"/>
                </a:cubicBezTo>
              </a:path>
            </a:pathLst>
          </a:custGeom>
          <a:noFill/>
          <a:ln w="36000">
            <a:solidFill>
              <a:srgbClr val="64bdf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LibreOffice/7.5.4.2$Linux_X86_64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2023-06-17T10:39:56Z</dcterms:created>
  <dc:creator/>
  <dc:description/>
  <dc:language>pt-BR</dc:language>
  <cp:lastModifiedBy/>
  <dcterms:modified xsi:type="dcterms:W3CDTF">2023-06-17T11:14:45Z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