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99953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61FF3C-EE85-4448-97A4-3B21EFE7F1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876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521551-051E-43F3-885C-57A083FDD4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87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F63BA3-AB8D-4CE6-9D10-B17BD13907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0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876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0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51E411-B0E3-41C5-8FFD-538525E078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B03A31-3D22-416B-B91E-8B4285BC68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1F0048-400C-4A07-BDF1-3C178995D5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FF06C0-80DE-43B8-9CFF-1BF60C5B56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5FFA8-238D-465A-97A7-C85978F556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52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32361F-8A5B-4FC8-8751-3439BACF2B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87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C36AA8-1EEC-4B05-BE05-CA492A07D7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06195D-B2D8-453A-8497-AAC51F01D3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87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876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364C29-CDBA-490E-A437-49DC622D9C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776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09760" y="635652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795D21-538D-4346-99C7-31E5C4B7759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7720" y="6356520"/>
            <a:ext cx="27421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6012000" y="4681440"/>
            <a:ext cx="1620360" cy="1620000"/>
          </a:xfrm>
          <a:prstGeom prst="ellipse">
            <a:avLst/>
          </a:prstGeom>
          <a:solidFill>
            <a:srgbClr val="1e90ff">
              <a:alpha val="30000"/>
            </a:srgbClr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4931640" y="1620000"/>
            <a:ext cx="1620360" cy="1620000"/>
          </a:xfrm>
          <a:prstGeom prst="ellipse">
            <a:avLst/>
          </a:prstGeom>
          <a:solidFill>
            <a:srgbClr val="1e90ff">
              <a:alpha val="30000"/>
            </a:srgbClr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 txBox="1"/>
          <p:nvPr/>
        </p:nvSpPr>
        <p:spPr>
          <a:xfrm>
            <a:off x="1232640" y="388800"/>
            <a:ext cx="28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i="1" lang="pt-BR" sz="2100" spc="-1" strike="noStrike">
                <a:latin typeface="Times New Roman"/>
              </a:rPr>
              <a:t>Full join</a:t>
            </a:r>
            <a:endParaRPr b="0" i="1" lang="pt-BR" sz="2100" spc="-1" strike="noStrike"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232640" y="688320"/>
            <a:ext cx="287964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600" spc="-1" strike="noStrike">
                <a:latin typeface="Times New Roman"/>
              </a:rPr>
              <a:t>All data from both tables</a:t>
            </a:r>
            <a:endParaRPr b="0" lang="pt-BR" sz="1600" spc="-1" strike="noStrike">
              <a:latin typeface="Times New Roman"/>
            </a:endParaRPr>
          </a:p>
        </p:txBody>
      </p:sp>
      <p:grpSp>
        <p:nvGrpSpPr>
          <p:cNvPr id="45" name=""/>
          <p:cNvGrpSpPr/>
          <p:nvPr/>
        </p:nvGrpSpPr>
        <p:grpSpPr>
          <a:xfrm>
            <a:off x="1331640" y="1152000"/>
            <a:ext cx="1620360" cy="2050920"/>
            <a:chOff x="1331640" y="1152000"/>
            <a:chExt cx="1620360" cy="2050920"/>
          </a:xfrm>
        </p:grpSpPr>
        <p:sp>
          <p:nvSpPr>
            <p:cNvPr id="46" name=""/>
            <p:cNvSpPr/>
            <p:nvPr/>
          </p:nvSpPr>
          <p:spPr>
            <a:xfrm>
              <a:off x="1331640" y="1582920"/>
              <a:ext cx="1620360" cy="1620000"/>
            </a:xfrm>
            <a:prstGeom prst="ellipse">
              <a:avLst/>
            </a:prstGeom>
            <a:solidFill>
              <a:srgbClr val="1e90ff">
                <a:alpha val="30000"/>
              </a:srgbClr>
            </a:solidFill>
            <a:ln w="0">
              <a:solidFill>
                <a:srgbClr val="1e9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 txBox="1"/>
            <p:nvPr/>
          </p:nvSpPr>
          <p:spPr>
            <a:xfrm>
              <a:off x="1799280" y="1152000"/>
              <a:ext cx="720360" cy="462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1" lang="pt-BR" sz="2800" spc="-1" strike="noStrike">
                  <a:latin typeface="Inconsolata"/>
                </a:rPr>
                <a:t>A</a:t>
              </a:r>
              <a:endParaRPr b="1" lang="pt-BR" sz="2800" spc="-1" strike="noStrike">
                <a:latin typeface="Inconsolata"/>
              </a:endParaRPr>
            </a:p>
          </p:txBody>
        </p:sp>
      </p:grpSp>
      <p:grpSp>
        <p:nvGrpSpPr>
          <p:cNvPr id="48" name=""/>
          <p:cNvGrpSpPr/>
          <p:nvPr/>
        </p:nvGrpSpPr>
        <p:grpSpPr>
          <a:xfrm>
            <a:off x="2412000" y="1153800"/>
            <a:ext cx="1620360" cy="2050920"/>
            <a:chOff x="2412000" y="1153800"/>
            <a:chExt cx="1620360" cy="2050920"/>
          </a:xfrm>
        </p:grpSpPr>
        <p:sp>
          <p:nvSpPr>
            <p:cNvPr id="49" name=""/>
            <p:cNvSpPr/>
            <p:nvPr/>
          </p:nvSpPr>
          <p:spPr>
            <a:xfrm>
              <a:off x="2412000" y="1584720"/>
              <a:ext cx="1620360" cy="1620000"/>
            </a:xfrm>
            <a:prstGeom prst="ellipse">
              <a:avLst/>
            </a:prstGeom>
            <a:solidFill>
              <a:srgbClr val="1e90ff">
                <a:alpha val="30000"/>
              </a:srgbClr>
            </a:solidFill>
            <a:ln w="0">
              <a:solidFill>
                <a:srgbClr val="1e9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 txBox="1"/>
            <p:nvPr/>
          </p:nvSpPr>
          <p:spPr>
            <a:xfrm>
              <a:off x="2879640" y="1153800"/>
              <a:ext cx="720360" cy="462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1" lang="pt-BR" sz="2800" spc="-1" strike="noStrike">
                  <a:latin typeface="Inconsolata"/>
                </a:rPr>
                <a:t>B</a:t>
              </a:r>
              <a:endParaRPr b="1" lang="pt-BR" sz="2800" spc="-1" strike="noStrike">
                <a:latin typeface="Inconsolata"/>
              </a:endParaRPr>
            </a:p>
          </p:txBody>
        </p:sp>
      </p:grpSp>
      <p:sp>
        <p:nvSpPr>
          <p:cNvPr id="51" name=""/>
          <p:cNvSpPr txBox="1"/>
          <p:nvPr/>
        </p:nvSpPr>
        <p:spPr>
          <a:xfrm>
            <a:off x="1232640" y="3485160"/>
            <a:ext cx="28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i="1" lang="pt-BR" sz="2100" spc="-1" strike="noStrike">
                <a:latin typeface="Times New Roman"/>
              </a:rPr>
              <a:t>Inner join</a:t>
            </a:r>
            <a:endParaRPr b="0" i="1" lang="pt-BR" sz="2100" spc="-1" strike="noStrike"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232640" y="3784680"/>
            <a:ext cx="287964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600" spc="-1" strike="noStrike">
                <a:latin typeface="Times New Roman"/>
              </a:rPr>
              <a:t>Intersection of both tables</a:t>
            </a:r>
            <a:endParaRPr b="0" lang="pt-BR" sz="1600" spc="-1" strike="noStrike"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331640" y="4679280"/>
            <a:ext cx="1620360" cy="1620000"/>
          </a:xfrm>
          <a:prstGeom prst="ellipse">
            <a:avLst/>
          </a:prstGeom>
          <a:solidFill>
            <a:srgbClr val="ffffff"/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 txBox="1"/>
          <p:nvPr/>
        </p:nvSpPr>
        <p:spPr>
          <a:xfrm>
            <a:off x="1799280" y="4248360"/>
            <a:ext cx="720000" cy="4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pt-BR" sz="2800" spc="-1" strike="noStrike">
                <a:latin typeface="Inconsolata"/>
              </a:rPr>
              <a:t>A</a:t>
            </a:r>
            <a:endParaRPr b="1" lang="pt-BR" sz="2800" spc="-1" strike="noStrike">
              <a:latin typeface="Inconsolata"/>
            </a:endParaRPr>
          </a:p>
        </p:txBody>
      </p:sp>
      <p:sp>
        <p:nvSpPr>
          <p:cNvPr id="55" name=""/>
          <p:cNvSpPr/>
          <p:nvPr/>
        </p:nvSpPr>
        <p:spPr>
          <a:xfrm>
            <a:off x="2412000" y="4681080"/>
            <a:ext cx="1620360" cy="1620000"/>
          </a:xfrm>
          <a:prstGeom prst="ellipse">
            <a:avLst/>
          </a:prstGeom>
          <a:solidFill>
            <a:srgbClr val="ffffff"/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 txBox="1"/>
          <p:nvPr/>
        </p:nvSpPr>
        <p:spPr>
          <a:xfrm>
            <a:off x="2880000" y="4250160"/>
            <a:ext cx="720000" cy="4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pt-BR" sz="2800" spc="-1" strike="noStrike">
                <a:latin typeface="Inconsolata"/>
              </a:rPr>
              <a:t>B</a:t>
            </a:r>
            <a:endParaRPr b="1" lang="pt-BR" sz="2800" spc="-1" strike="noStrike">
              <a:latin typeface="Inconsolata"/>
            </a:endParaRPr>
          </a:p>
        </p:txBody>
      </p:sp>
      <p:sp>
        <p:nvSpPr>
          <p:cNvPr id="57" name=""/>
          <p:cNvSpPr/>
          <p:nvPr/>
        </p:nvSpPr>
        <p:spPr>
          <a:xfrm>
            <a:off x="2412360" y="4887360"/>
            <a:ext cx="540000" cy="1207440"/>
          </a:xfrm>
          <a:custGeom>
            <a:avLst/>
            <a:gdLst/>
            <a:ahLst/>
            <a:rect l="0" t="0" r="r" b="b"/>
            <a:pathLst>
              <a:path w="1500" h="3354">
                <a:moveTo>
                  <a:pt x="1198" y="2800"/>
                </a:moveTo>
                <a:cubicBezTo>
                  <a:pt x="1078" y="3008"/>
                  <a:pt x="926" y="3195"/>
                  <a:pt x="747" y="3354"/>
                </a:cubicBezTo>
                <a:cubicBezTo>
                  <a:pt x="571" y="3196"/>
                  <a:pt x="421" y="3011"/>
                  <a:pt x="302" y="2805"/>
                </a:cubicBezTo>
                <a:cubicBezTo>
                  <a:pt x="104" y="2463"/>
                  <a:pt x="0" y="2075"/>
                  <a:pt x="0" y="1680"/>
                </a:cubicBezTo>
                <a:cubicBezTo>
                  <a:pt x="0" y="1284"/>
                  <a:pt x="104" y="896"/>
                  <a:pt x="302" y="554"/>
                </a:cubicBezTo>
                <a:cubicBezTo>
                  <a:pt x="422" y="346"/>
                  <a:pt x="574" y="159"/>
                  <a:pt x="753" y="0"/>
                </a:cubicBezTo>
                <a:cubicBezTo>
                  <a:pt x="929" y="158"/>
                  <a:pt x="1079" y="343"/>
                  <a:pt x="1198" y="549"/>
                </a:cubicBezTo>
                <a:cubicBezTo>
                  <a:pt x="1396" y="891"/>
                  <a:pt x="1500" y="1279"/>
                  <a:pt x="1500" y="1675"/>
                </a:cubicBezTo>
                <a:cubicBezTo>
                  <a:pt x="1500" y="2070"/>
                  <a:pt x="1396" y="2458"/>
                  <a:pt x="1198" y="2800"/>
                </a:cubicBezTo>
                <a:close/>
              </a:path>
            </a:pathLst>
          </a:custGeom>
          <a:solidFill>
            <a:srgbClr val="1e90ff">
              <a:alpha val="30000"/>
            </a:srgbClr>
          </a:solidFill>
          <a:ln w="0">
            <a:solidFill>
              <a:srgbClr val="1e90ff"/>
            </a:solidFill>
          </a:ln>
        </p:spPr>
      </p:sp>
      <p:sp>
        <p:nvSpPr>
          <p:cNvPr id="58" name=""/>
          <p:cNvSpPr txBox="1"/>
          <p:nvPr/>
        </p:nvSpPr>
        <p:spPr>
          <a:xfrm>
            <a:off x="4832280" y="3485520"/>
            <a:ext cx="28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i="1" lang="pt-BR" sz="2100" spc="-1" strike="noStrike">
                <a:latin typeface="Times New Roman"/>
              </a:rPr>
              <a:t>Right join</a:t>
            </a:r>
            <a:endParaRPr b="0" i="1" lang="pt-BR" sz="2100" spc="-1" strike="noStrike"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832280" y="3785040"/>
            <a:ext cx="287964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600" spc="-1" strike="noStrike">
                <a:latin typeface="Times New Roman"/>
              </a:rPr>
              <a:t>All data from table B</a:t>
            </a:r>
            <a:endParaRPr b="0" lang="pt-BR" sz="1600" spc="-1" strike="noStrike"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4931640" y="4679640"/>
            <a:ext cx="1620360" cy="1620000"/>
          </a:xfrm>
          <a:prstGeom prst="ellipse">
            <a:avLst/>
          </a:prstGeom>
          <a:solidFill>
            <a:srgbClr val="ffffff"/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 txBox="1"/>
          <p:nvPr/>
        </p:nvSpPr>
        <p:spPr>
          <a:xfrm>
            <a:off x="5399640" y="4248720"/>
            <a:ext cx="720000" cy="4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pt-BR" sz="2800" spc="-1" strike="noStrike">
                <a:latin typeface="Inconsolata"/>
              </a:rPr>
              <a:t>A</a:t>
            </a:r>
            <a:endParaRPr b="1" lang="pt-BR" sz="2800" spc="-1" strike="noStrike">
              <a:latin typeface="Inconsolata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479640" y="4250520"/>
            <a:ext cx="720000" cy="4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pt-BR" sz="2800" spc="-1" strike="noStrike">
                <a:latin typeface="Inconsolata"/>
              </a:rPr>
              <a:t>B</a:t>
            </a:r>
            <a:endParaRPr b="1" lang="pt-BR" sz="2800" spc="-1" strike="noStrike">
              <a:latin typeface="Inconsolata"/>
            </a:endParaRPr>
          </a:p>
        </p:txBody>
      </p:sp>
      <p:sp>
        <p:nvSpPr>
          <p:cNvPr id="63" name=""/>
          <p:cNvSpPr/>
          <p:nvPr/>
        </p:nvSpPr>
        <p:spPr>
          <a:xfrm>
            <a:off x="6012360" y="4887720"/>
            <a:ext cx="540000" cy="1207440"/>
          </a:xfrm>
          <a:custGeom>
            <a:avLst/>
            <a:gdLst/>
            <a:ahLst/>
            <a:rect l="0" t="0" r="r" b="b"/>
            <a:pathLst>
              <a:path w="1500" h="3354">
                <a:moveTo>
                  <a:pt x="1198" y="2800"/>
                </a:moveTo>
                <a:cubicBezTo>
                  <a:pt x="1078" y="3008"/>
                  <a:pt x="926" y="3195"/>
                  <a:pt x="747" y="3354"/>
                </a:cubicBezTo>
                <a:cubicBezTo>
                  <a:pt x="571" y="3196"/>
                  <a:pt x="421" y="3011"/>
                  <a:pt x="302" y="2805"/>
                </a:cubicBezTo>
                <a:cubicBezTo>
                  <a:pt x="104" y="2463"/>
                  <a:pt x="0" y="2075"/>
                  <a:pt x="0" y="1680"/>
                </a:cubicBezTo>
                <a:cubicBezTo>
                  <a:pt x="0" y="1284"/>
                  <a:pt x="104" y="896"/>
                  <a:pt x="302" y="554"/>
                </a:cubicBezTo>
                <a:cubicBezTo>
                  <a:pt x="422" y="346"/>
                  <a:pt x="574" y="159"/>
                  <a:pt x="753" y="0"/>
                </a:cubicBezTo>
                <a:cubicBezTo>
                  <a:pt x="929" y="158"/>
                  <a:pt x="1079" y="343"/>
                  <a:pt x="1198" y="549"/>
                </a:cubicBezTo>
                <a:cubicBezTo>
                  <a:pt x="1396" y="891"/>
                  <a:pt x="1500" y="1279"/>
                  <a:pt x="1500" y="1675"/>
                </a:cubicBezTo>
                <a:cubicBezTo>
                  <a:pt x="1500" y="2070"/>
                  <a:pt x="1396" y="2458"/>
                  <a:pt x="1198" y="2800"/>
                </a:cubicBezTo>
                <a:close/>
              </a:path>
            </a:pathLst>
          </a:custGeom>
          <a:solidFill>
            <a:srgbClr val="1e90ff">
              <a:alpha val="30000"/>
            </a:srgbClr>
          </a:solidFill>
          <a:ln w="0">
            <a:solidFill>
              <a:srgbClr val="1e90ff"/>
            </a:solidFill>
          </a:ln>
        </p:spPr>
      </p:sp>
      <p:sp>
        <p:nvSpPr>
          <p:cNvPr id="64" name=""/>
          <p:cNvSpPr txBox="1"/>
          <p:nvPr/>
        </p:nvSpPr>
        <p:spPr>
          <a:xfrm>
            <a:off x="4832280" y="425880"/>
            <a:ext cx="28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i="1" lang="pt-BR" sz="2100" spc="-1" strike="noStrike">
                <a:latin typeface="Times New Roman"/>
              </a:rPr>
              <a:t>Left join</a:t>
            </a:r>
            <a:endParaRPr b="0" i="1" lang="pt-BR" sz="2100" spc="-1" strike="noStrike"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832280" y="725400"/>
            <a:ext cx="287964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pt-BR" sz="1600" spc="-1" strike="noStrike">
                <a:latin typeface="Times New Roman"/>
              </a:rPr>
              <a:t>All data from table A</a:t>
            </a:r>
            <a:endParaRPr b="0" lang="pt-BR" sz="1600" spc="-1" strike="noStrike"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399640" y="1189080"/>
            <a:ext cx="720000" cy="4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pt-BR" sz="2800" spc="-1" strike="noStrike">
                <a:latin typeface="Inconsolata"/>
              </a:rPr>
              <a:t>A</a:t>
            </a:r>
            <a:endParaRPr b="1" lang="pt-BR" sz="2800" spc="-1" strike="noStrike">
              <a:latin typeface="Inconsolata"/>
            </a:endParaRPr>
          </a:p>
        </p:txBody>
      </p:sp>
      <p:sp>
        <p:nvSpPr>
          <p:cNvPr id="67" name=""/>
          <p:cNvSpPr/>
          <p:nvPr/>
        </p:nvSpPr>
        <p:spPr>
          <a:xfrm>
            <a:off x="6012000" y="1621800"/>
            <a:ext cx="1620360" cy="1620000"/>
          </a:xfrm>
          <a:prstGeom prst="ellipse">
            <a:avLst/>
          </a:prstGeom>
          <a:solidFill>
            <a:srgbClr val="ffffff"/>
          </a:solidFill>
          <a:ln w="0">
            <a:solidFill>
              <a:srgbClr val="1e9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 txBox="1"/>
          <p:nvPr/>
        </p:nvSpPr>
        <p:spPr>
          <a:xfrm>
            <a:off x="6479640" y="1190880"/>
            <a:ext cx="720000" cy="4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pt-BR" sz="2800" spc="-1" strike="noStrike">
                <a:latin typeface="Inconsolata"/>
              </a:rPr>
              <a:t>B</a:t>
            </a:r>
            <a:endParaRPr b="1" lang="pt-BR" sz="2800" spc="-1" strike="noStrike">
              <a:latin typeface="Inconsolata"/>
            </a:endParaRPr>
          </a:p>
        </p:txBody>
      </p:sp>
      <p:sp>
        <p:nvSpPr>
          <p:cNvPr id="69" name=""/>
          <p:cNvSpPr/>
          <p:nvPr/>
        </p:nvSpPr>
        <p:spPr>
          <a:xfrm>
            <a:off x="6012360" y="1828080"/>
            <a:ext cx="540000" cy="1207440"/>
          </a:xfrm>
          <a:custGeom>
            <a:avLst/>
            <a:gdLst/>
            <a:ahLst/>
            <a:rect l="0" t="0" r="r" b="b"/>
            <a:pathLst>
              <a:path w="1500" h="3354">
                <a:moveTo>
                  <a:pt x="1198" y="2800"/>
                </a:moveTo>
                <a:cubicBezTo>
                  <a:pt x="1078" y="3008"/>
                  <a:pt x="926" y="3195"/>
                  <a:pt x="747" y="3354"/>
                </a:cubicBezTo>
                <a:cubicBezTo>
                  <a:pt x="571" y="3196"/>
                  <a:pt x="421" y="3011"/>
                  <a:pt x="302" y="2805"/>
                </a:cubicBezTo>
                <a:cubicBezTo>
                  <a:pt x="104" y="2463"/>
                  <a:pt x="0" y="2075"/>
                  <a:pt x="0" y="1680"/>
                </a:cubicBezTo>
                <a:cubicBezTo>
                  <a:pt x="0" y="1284"/>
                  <a:pt x="104" y="896"/>
                  <a:pt x="302" y="554"/>
                </a:cubicBezTo>
                <a:cubicBezTo>
                  <a:pt x="422" y="346"/>
                  <a:pt x="574" y="159"/>
                  <a:pt x="753" y="0"/>
                </a:cubicBezTo>
                <a:cubicBezTo>
                  <a:pt x="929" y="158"/>
                  <a:pt x="1079" y="343"/>
                  <a:pt x="1198" y="549"/>
                </a:cubicBezTo>
                <a:cubicBezTo>
                  <a:pt x="1396" y="891"/>
                  <a:pt x="1500" y="1279"/>
                  <a:pt x="1500" y="1675"/>
                </a:cubicBezTo>
                <a:cubicBezTo>
                  <a:pt x="1500" y="2070"/>
                  <a:pt x="1396" y="2458"/>
                  <a:pt x="1198" y="2800"/>
                </a:cubicBezTo>
                <a:close/>
              </a:path>
            </a:pathLst>
          </a:custGeom>
          <a:solidFill>
            <a:srgbClr val="1e90ff">
              <a:alpha val="30000"/>
            </a:srgbClr>
          </a:solidFill>
          <a:ln w="0">
            <a:solidFill>
              <a:srgbClr val="1e90ff"/>
            </a:solidFill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LibreOffice/7.3.7.2$Linux_X86_64 LibreOffice_project/30$Build-2</Application>
  <AppVersion>15.0000</AppVersion>
  <Words>59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2020-12-31T13:44:47Z</dcterms:created>
  <dc:creator>Pedro</dc:creator>
  <dc:description/>
  <dc:language>pt-BR</dc:language>
  <cp:lastModifiedBy/>
  <dcterms:modified xsi:type="dcterms:W3CDTF">2023-06-05T23:40:15Z</dcterms:modified>
  <cp:revision>32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