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4" r:id="rId4"/>
    <p:sldId id="260" r:id="rId5"/>
    <p:sldId id="261" r:id="rId6"/>
    <p:sldId id="262" r:id="rId7"/>
    <p:sldId id="265" r:id="rId8"/>
    <p:sldId id="257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AB2F-1E3F-3817-38E8-EFAF48A04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5C2DD-1C82-EC90-191A-CC40FC743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80604-057E-6FE2-6B9C-5CC5FD862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34-D851-44B8-9C3E-68B816526D8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834D4-87E9-2087-3A63-3B0C30B9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C6B64-2A27-714C-1E9F-75653491D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8E83-AC8E-473B-95FC-12F205E87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0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4D7F-500B-EB83-1C62-039A9464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8515D-178A-13C2-F836-7985D2470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041DC-65FF-2414-9E35-45FD7FC14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34-D851-44B8-9C3E-68B816526D8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9161C-EE68-6CE4-EB0A-F86FAF00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22728-6529-7DC1-42F4-9BC4A7E9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8E83-AC8E-473B-95FC-12F205E87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7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16728-3DA4-3726-0A86-9ACFDFDED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CBE55-BDD7-4E16-2EA5-3A0070261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D5AA3-CA19-6114-D2B8-513B03B9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34-D851-44B8-9C3E-68B816526D8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641E1-1555-C4D7-743F-F6501AD9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E55B-2ABA-D70D-DE7C-6340D068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8E83-AC8E-473B-95FC-12F205E87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C85A-986F-825E-3964-33445146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2DF22-4F51-84FE-5423-92E5A2F10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8A446-1423-7F5D-9BCD-E6ED8406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34-D851-44B8-9C3E-68B816526D8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A624D-015B-5A74-3C9D-0CE706D4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317E3-D6C3-8A5C-B15B-E9814113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8E83-AC8E-473B-95FC-12F205E87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0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1C53B-F172-3C91-134D-478C3B50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1ACC0-775F-C423-AF5A-A197E7EBB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5A635-CCA8-6279-46C8-1082A8FC3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34-D851-44B8-9C3E-68B816526D8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7B54C-AECA-E907-5292-93664230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7C57A-1A34-3F15-9E81-7D42A9AA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8E83-AC8E-473B-95FC-12F205E87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0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50CD-D1DD-88FB-1EDE-6C676985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17DD0-3A17-D527-78D3-1BEF987D9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ABCD9-7A18-213B-C1D3-3DCADEE62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F697D-4639-1A74-C7FE-CE0518C3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34-D851-44B8-9C3E-68B816526D8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DCCAD-7351-5262-700F-6E039C05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2B517-36C8-5AAB-61FD-0342E83B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8E83-AC8E-473B-95FC-12F205E87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6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F03E-66B4-2D52-079F-45AC18BD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5ACB4-3130-43D8-1C7D-8811B0F7D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7DA2F-03E2-FD75-2BB1-A55D0174A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AEC82F-D592-6A8C-0B91-6A01158F6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351C8-9B1D-5D4B-3178-B7CA07FC0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5F386-BBD9-8734-1C27-70F7FD5E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34-D851-44B8-9C3E-68B816526D8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A409EA-CDE2-B382-2824-5DF0FDD2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F8A32-58E7-ABF3-1C98-C5224E74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8E83-AC8E-473B-95FC-12F205E87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7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CC756-90B1-7082-B18A-0B81DF64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6D5375-75B7-151F-2718-D5B54C7AB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34-D851-44B8-9C3E-68B816526D8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52A7F-269B-8DE6-F86F-445C7A6F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A3971-F554-96EA-0C0B-CC9B02BA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8E83-AC8E-473B-95FC-12F205E87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5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25954-7C0E-AD8F-AE7B-BF2DE02E1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34-D851-44B8-9C3E-68B816526D8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F394C-5DBD-0D55-F2B8-21F86477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39125-D120-093A-A966-A25F2858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8E83-AC8E-473B-95FC-12F205E87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3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D5A0F-8565-41D5-C90C-3EDA90A25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F9B56-C139-8BE6-CF83-CA6B7CE31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9ACC2-6CE4-D0BF-7046-AF1D6F623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7E61A-3D13-3359-2049-D4B8E088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34-D851-44B8-9C3E-68B816526D8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775B4-4BF2-0DCA-3ABB-C537D9F4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01D87-B983-E9F9-D449-C77574F6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8E83-AC8E-473B-95FC-12F205E87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7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C6DF-DC55-51F5-792C-598583545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468D7-EC99-4A18-492E-79117DF13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F859D-F38A-58DD-DF98-DFAE2A779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29035-C5D5-D798-85BD-6D724546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34-D851-44B8-9C3E-68B816526D8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E18F9-9EE2-68EB-B173-57129E25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B7D74-9601-A8E5-C887-49986A7A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8E83-AC8E-473B-95FC-12F205E87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E1DDA-70F0-4837-79F7-37D600DA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153D7-29D1-EF11-8405-FEA1FD4C9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48F6D-1A6C-A739-0C80-6BC4F6770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73D34-D851-44B8-9C3E-68B816526D8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48EE3-E11D-DA98-3E11-DED8FBF8F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8230-E28C-ED77-DAD1-149C4A545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28E83-AC8E-473B-95FC-12F205E874D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B51FC2-9C01-DAA1-41D2-1621DFB7E4C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18937" y="6611620"/>
            <a:ext cx="788988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Use</a:t>
            </a:r>
          </a:p>
        </p:txBody>
      </p:sp>
    </p:spTree>
    <p:extLst>
      <p:ext uri="{BB962C8B-B14F-4D97-AF65-F5344CB8AC3E}">
        <p14:creationId xmlns:p14="http://schemas.microsoft.com/office/powerpoint/2010/main" val="142276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61039-2A89-D31F-75DA-36C761917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B345-D966-2E6A-4203-739C361FA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9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A8110-6CC0-739F-93DD-F364BFBF7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415" y="1544271"/>
            <a:ext cx="10515600" cy="4351338"/>
          </a:xfrm>
        </p:spPr>
        <p:txBody>
          <a:bodyPr>
            <a:normAutofit fontScale="925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Proven Historical Accuracy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457200" lvl="1" indent="0" algn="l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“Our historical data shows a strong linear relationship since 2002, indicating that linear regression has been a reliable predictor of customer growth. This consistency gives us confidence in its ability to forecast future trends accurately.”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Simplicity and Clarity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457200" lvl="1" indent="0" algn="l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“Linear regression offers a clear and transparent forecasting method. Its simplicity allows us to easily explain the model and its predictions to all stakeholders, ensuring everyone understands the basis of our projections.”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Efficient Baseline Model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457200" lvl="1" indent="0" algn="l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“Using linear regression as our baseline model provides a reliable starting point. It allows us to establish a benchmark for evaluating the performance of more sophisticated forecasting methods, ensuring we make data-driven decisions.”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661FBF0-E1E5-8145-C8E0-1995804C176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5 year forecast monthly residential customers</a:t>
            </a:r>
          </a:p>
        </p:txBody>
      </p:sp>
    </p:spTree>
    <p:extLst>
      <p:ext uri="{BB962C8B-B14F-4D97-AF65-F5344CB8AC3E}">
        <p14:creationId xmlns:p14="http://schemas.microsoft.com/office/powerpoint/2010/main" val="211953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BC8E0C-1E14-50DA-1D79-AFDB9C56992A}"/>
              </a:ext>
            </a:extLst>
          </p:cNvPr>
          <p:cNvSpPr txBox="1"/>
          <p:nvPr/>
        </p:nvSpPr>
        <p:spPr>
          <a:xfrm>
            <a:off x="883138" y="1120232"/>
            <a:ext cx="939409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While linear regression can be a useful tool for forecasting, it does have some limitations in the context of predicting monthly residential customers for an electric utility: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Assumption of Linearity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1" dirty="0">
                <a:solidFill>
                  <a:srgbClr val="111111"/>
                </a:solidFill>
                <a:effectLst/>
                <a:latin typeface="-apple-system"/>
              </a:rPr>
              <a:t>Limitation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Linear regression assumes a linear relationship between the independent variable (time) and the dependent variable (number of customers). If the actual relationship is non-linear, the model may not provide accurate forecasts.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1" dirty="0">
                <a:solidFill>
                  <a:srgbClr val="111111"/>
                </a:solidFill>
                <a:effectLst/>
                <a:latin typeface="-apple-system"/>
              </a:rPr>
              <a:t>Impact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This could lead to underestimating or overestimating future customer numbers if there are changes in growth patterns.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Ignoring External Factors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1" dirty="0">
                <a:solidFill>
                  <a:srgbClr val="111111"/>
                </a:solidFill>
                <a:effectLst/>
                <a:latin typeface="-apple-system"/>
              </a:rPr>
              <a:t>Limitation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Linear regression does not account for external factors that might influence customer numbers, such as economic conditions, policy changes, technological advancements, or significant events.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1" dirty="0">
                <a:solidFill>
                  <a:srgbClr val="111111"/>
                </a:solidFill>
                <a:effectLst/>
                <a:latin typeface="-apple-system"/>
              </a:rPr>
              <a:t>Impact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These factors can cause deviations from the predicted trend, leading to inaccuracies in the forecast.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Sensitivity to Outliers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1" dirty="0">
                <a:solidFill>
                  <a:srgbClr val="111111"/>
                </a:solidFill>
                <a:effectLst/>
                <a:latin typeface="-apple-system"/>
              </a:rPr>
              <a:t>Limitation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Linear regression is sensitive to outliers, which can disproportionately affect the model’s predictions.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1" dirty="0">
                <a:solidFill>
                  <a:srgbClr val="111111"/>
                </a:solidFill>
                <a:effectLst/>
                <a:latin typeface="-apple-system"/>
              </a:rPr>
              <a:t>Impact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Anomalies or sudden changes in customer numbers due to unforeseen events can skew the results, making the forecast less reliable.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196C5E-2164-3BD9-AC50-C0B5A6EC0BF1}"/>
              </a:ext>
            </a:extLst>
          </p:cNvPr>
          <p:cNvSpPr txBox="1">
            <a:spLocks/>
          </p:cNvSpPr>
          <p:nvPr/>
        </p:nvSpPr>
        <p:spPr>
          <a:xfrm>
            <a:off x="732693" y="876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highlight>
                  <a:srgbClr val="FFFF00"/>
                </a:highlight>
              </a:rPr>
              <a:t>LIMITATIONS – DO NOT PRESENT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8902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3ACAD-AE5C-0BF5-136F-A85BB3B2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year forecast monthly residential customers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2A073-B67F-7DF0-6DCF-4DD8EB93E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14" y="1420194"/>
            <a:ext cx="9181372" cy="40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2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084B-7CEF-3C8A-5307-A82CB10C7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73751" cy="67057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Backtest</a:t>
            </a:r>
            <a:r>
              <a:rPr lang="en-US" dirty="0"/>
              <a:t>: Households Forecast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DE9F7-3C57-6CCF-7AD4-CA59F9270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47" y="1112137"/>
            <a:ext cx="5509379" cy="285337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1CB65B-ECAA-30F2-617C-68D00C8DC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702" y="2589244"/>
            <a:ext cx="5706351" cy="3804234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08947B-82F3-21A3-F69D-851BE2C57E0D}"/>
              </a:ext>
            </a:extLst>
          </p:cNvPr>
          <p:cNvSpPr/>
          <p:nvPr/>
        </p:nvSpPr>
        <p:spPr>
          <a:xfrm>
            <a:off x="4657969" y="1484922"/>
            <a:ext cx="1164333" cy="651787"/>
          </a:xfrm>
          <a:prstGeom prst="rect">
            <a:avLst/>
          </a:prstGeom>
          <a:solidFill>
            <a:srgbClr val="EDEDED">
              <a:alpha val="23922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B3D719-5D61-6E16-A530-EB737B5A61E9}"/>
              </a:ext>
            </a:extLst>
          </p:cNvPr>
          <p:cNvCxnSpPr>
            <a:cxnSpLocks/>
          </p:cNvCxnSpPr>
          <p:nvPr/>
        </p:nvCxnSpPr>
        <p:spPr>
          <a:xfrm>
            <a:off x="4657969" y="2136709"/>
            <a:ext cx="1316733" cy="45253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84C47A-A6F9-878E-782D-06DD983F4916}"/>
              </a:ext>
            </a:extLst>
          </p:cNvPr>
          <p:cNvCxnSpPr>
            <a:cxnSpLocks/>
          </p:cNvCxnSpPr>
          <p:nvPr/>
        </p:nvCxnSpPr>
        <p:spPr>
          <a:xfrm>
            <a:off x="5814487" y="2132760"/>
            <a:ext cx="5858751" cy="448669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8C3DDF2-DCE5-946A-D978-4D6632615B85}"/>
              </a:ext>
            </a:extLst>
          </p:cNvPr>
          <p:cNvSpPr txBox="1"/>
          <p:nvPr/>
        </p:nvSpPr>
        <p:spPr>
          <a:xfrm>
            <a:off x="92636" y="4268757"/>
            <a:ext cx="50498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r>
              <a:rPr lang="en-US" b="0" i="1" dirty="0">
                <a:solidFill>
                  <a:srgbClr val="111111"/>
                </a:solidFill>
                <a:effectLst/>
                <a:latin typeface="-apple-system"/>
              </a:rPr>
              <a:t>Assuming Households and Customers have similar growing patterns, a back test wa</a:t>
            </a:r>
            <a:r>
              <a:rPr lang="en-US" i="1" dirty="0">
                <a:solidFill>
                  <a:srgbClr val="111111"/>
                </a:solidFill>
                <a:latin typeface="-apple-system"/>
              </a:rPr>
              <a:t>s run and compared to known results.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i="1" dirty="0">
                <a:solidFill>
                  <a:srgbClr val="111111"/>
                </a:solidFill>
                <a:latin typeface="-apple-system"/>
              </a:rPr>
              <a:t>The a</a:t>
            </a:r>
            <a:r>
              <a:rPr lang="en-US" b="0" i="1" dirty="0">
                <a:solidFill>
                  <a:srgbClr val="111111"/>
                </a:solidFill>
                <a:effectLst/>
                <a:latin typeface="-apple-system"/>
              </a:rPr>
              <a:t>ccuracy of a Linear Regression for Households in </a:t>
            </a:r>
            <a:r>
              <a:rPr lang="en-US" i="1" dirty="0">
                <a:solidFill>
                  <a:srgbClr val="111111"/>
                </a:solidFill>
                <a:latin typeface="-apple-system"/>
              </a:rPr>
              <a:t>the end of 2025 was 99.96%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0150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58F446C-B2DE-BA8D-E4A8-DA619E90F718}"/>
              </a:ext>
            </a:extLst>
          </p:cNvPr>
          <p:cNvGrpSpPr/>
          <p:nvPr/>
        </p:nvGrpSpPr>
        <p:grpSpPr>
          <a:xfrm>
            <a:off x="4498903" y="1542164"/>
            <a:ext cx="7126842" cy="4633362"/>
            <a:chOff x="2532579" y="1112319"/>
            <a:chExt cx="7126842" cy="46333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052E9A6-2E0B-60EC-8883-777599AC2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2579" y="1112319"/>
              <a:ext cx="7126842" cy="4633362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3140BDB-00B3-294F-7D47-20E031657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0816" y="2078895"/>
              <a:ext cx="0" cy="2847668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A7BB174-FED0-C49C-331B-672244E05B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4892" y="2078895"/>
              <a:ext cx="5535924" cy="23445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73D75B1-CFE6-03E9-3E9D-5C659879A4E6}"/>
                </a:ext>
              </a:extLst>
            </p:cNvPr>
            <p:cNvSpPr/>
            <p:nvPr/>
          </p:nvSpPr>
          <p:spPr>
            <a:xfrm>
              <a:off x="8680859" y="2086711"/>
              <a:ext cx="928517" cy="484553"/>
            </a:xfrm>
            <a:prstGeom prst="rect">
              <a:avLst/>
            </a:prstGeom>
            <a:solidFill>
              <a:srgbClr val="EDEDED">
                <a:alpha val="23922"/>
              </a:srgb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dirty="0">
                  <a:solidFill>
                    <a:schemeClr val="tx1"/>
                  </a:solidFill>
                </a:rPr>
                <a:t>568677 Customers</a:t>
              </a:r>
            </a:p>
            <a:p>
              <a:r>
                <a:rPr lang="en-US" sz="700" dirty="0">
                  <a:solidFill>
                    <a:schemeClr val="tx1"/>
                  </a:solidFill>
                </a:rPr>
                <a:t>568633 Households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FD3477F-F7FA-A926-0D64-D349B2F1C163}"/>
              </a:ext>
            </a:extLst>
          </p:cNvPr>
          <p:cNvSpPr txBox="1"/>
          <p:nvPr/>
        </p:nvSpPr>
        <p:spPr>
          <a:xfrm>
            <a:off x="297866" y="2173894"/>
            <a:ext cx="42010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r>
              <a:rPr lang="en-US" b="0" i="1" dirty="0">
                <a:solidFill>
                  <a:srgbClr val="111111"/>
                </a:solidFill>
                <a:effectLst/>
                <a:latin typeface="-apple-system"/>
              </a:rPr>
              <a:t>The growing rate of customers is clearly higher than households in the historical data provided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i="1" dirty="0">
                <a:solidFill>
                  <a:srgbClr val="111111"/>
                </a:solidFill>
                <a:latin typeface="-apple-system"/>
              </a:rPr>
              <a:t>In Aug 2022 for the first time the number of Customers was higher than </a:t>
            </a:r>
            <a:r>
              <a:rPr lang="en-US" i="1" dirty="0" err="1">
                <a:solidFill>
                  <a:srgbClr val="111111"/>
                </a:solidFill>
                <a:latin typeface="-apple-system"/>
              </a:rPr>
              <a:t>Housesolds</a:t>
            </a:r>
            <a:endParaRPr lang="en-US" i="1" dirty="0">
              <a:solidFill>
                <a:srgbClr val="111111"/>
              </a:solidFill>
              <a:latin typeface="-apple-system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2077357-FF8A-D94F-227E-FE7D2499D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47" y="216601"/>
            <a:ext cx="10515600" cy="1325563"/>
          </a:xfrm>
        </p:spPr>
        <p:txBody>
          <a:bodyPr/>
          <a:lstStyle/>
          <a:p>
            <a:r>
              <a:rPr lang="en-US" dirty="0"/>
              <a:t>Customers vs Households Forecast</a:t>
            </a:r>
          </a:p>
        </p:txBody>
      </p:sp>
    </p:spTree>
    <p:extLst>
      <p:ext uri="{BB962C8B-B14F-4D97-AF65-F5344CB8AC3E}">
        <p14:creationId xmlns:p14="http://schemas.microsoft.com/office/powerpoint/2010/main" val="306499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C2961-0EE0-78D2-418C-242704BE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Billed MWh Forecast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526EF-AFAE-F91B-649F-6B2721D7A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3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blue and orange lines&#10;&#10;Description automatically generated">
            <a:extLst>
              <a:ext uri="{FF2B5EF4-FFF2-40B4-BE49-F238E27FC236}">
                <a16:creationId xmlns:a16="http://schemas.microsoft.com/office/drawing/2014/main" id="{53F5C381-0FF0-5A15-AC4A-AFE608543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788" y="1120135"/>
            <a:ext cx="7836424" cy="46177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F6D225-4C15-858C-6CE7-A23CAE6DF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788" y="1120135"/>
            <a:ext cx="7836424" cy="46177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AA6BD4-13A7-BAFE-4325-0AF708BB1B29}"/>
              </a:ext>
            </a:extLst>
          </p:cNvPr>
          <p:cNvSpPr txBox="1"/>
          <p:nvPr/>
        </p:nvSpPr>
        <p:spPr>
          <a:xfrm>
            <a:off x="866692" y="59634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 1</a:t>
            </a:r>
          </a:p>
        </p:txBody>
      </p:sp>
    </p:spTree>
    <p:extLst>
      <p:ext uri="{BB962C8B-B14F-4D97-AF65-F5344CB8AC3E}">
        <p14:creationId xmlns:p14="http://schemas.microsoft.com/office/powerpoint/2010/main" val="248157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blue and orange lines&#10;&#10;Description automatically generated">
            <a:extLst>
              <a:ext uri="{FF2B5EF4-FFF2-40B4-BE49-F238E27FC236}">
                <a16:creationId xmlns:a16="http://schemas.microsoft.com/office/drawing/2014/main" id="{53F5C381-0FF0-5A15-AC4A-AFE608543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788" y="1120135"/>
            <a:ext cx="7836424" cy="46177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9FE752-3294-0828-E228-BB1980ABD2A5}"/>
              </a:ext>
            </a:extLst>
          </p:cNvPr>
          <p:cNvSpPr txBox="1"/>
          <p:nvPr/>
        </p:nvSpPr>
        <p:spPr>
          <a:xfrm>
            <a:off x="866692" y="59634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 2</a:t>
            </a:r>
          </a:p>
        </p:txBody>
      </p:sp>
    </p:spTree>
    <p:extLst>
      <p:ext uri="{BB962C8B-B14F-4D97-AF65-F5344CB8AC3E}">
        <p14:creationId xmlns:p14="http://schemas.microsoft.com/office/powerpoint/2010/main" val="183187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5 year forecast monthly residential customers</vt:lpstr>
      <vt:lpstr>Backtest: Households Forecast</vt:lpstr>
      <vt:lpstr>Customers vs Households Forecast</vt:lpstr>
      <vt:lpstr>Monthly Billed MWh Forecast</vt:lpstr>
      <vt:lpstr>PowerPoint Presentation</vt:lpstr>
      <vt:lpstr>PowerPoint Presentation</vt:lpstr>
    </vt:vector>
  </TitlesOfParts>
  <Company>IBERDROLA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SARTORI MARCURIO, MATEUS</dc:creator>
  <cp:lastModifiedBy>SARTORI MARCURIO, MATEUS</cp:lastModifiedBy>
  <cp:revision>1</cp:revision>
  <dcterms:created xsi:type="dcterms:W3CDTF">2024-11-14T01:41:02Z</dcterms:created>
  <dcterms:modified xsi:type="dcterms:W3CDTF">2024-11-14T03:30:31Z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19c027e-33b7-45fc-a572-8ffa5d09ec36_Enabled">
    <vt:lpwstr>true</vt:lpwstr>
  </property>
  <property fmtid="{D5CDD505-2E9C-101B-9397-08002B2CF9AE}" pid="3" name="MSIP_Label_019c027e-33b7-45fc-a572-8ffa5d09ec36_SetDate">
    <vt:lpwstr>2024-11-14T03:30:28Z</vt:lpwstr>
  </property>
  <property fmtid="{D5CDD505-2E9C-101B-9397-08002B2CF9AE}" pid="4" name="MSIP_Label_019c027e-33b7-45fc-a572-8ffa5d09ec36_Method">
    <vt:lpwstr>Standard</vt:lpwstr>
  </property>
  <property fmtid="{D5CDD505-2E9C-101B-9397-08002B2CF9AE}" pid="5" name="MSIP_Label_019c027e-33b7-45fc-a572-8ffa5d09ec36_Name">
    <vt:lpwstr>Internal Use</vt:lpwstr>
  </property>
  <property fmtid="{D5CDD505-2E9C-101B-9397-08002B2CF9AE}" pid="6" name="MSIP_Label_019c027e-33b7-45fc-a572-8ffa5d09ec36_SiteId">
    <vt:lpwstr>031a09bc-a2bf-44df-888e-4e09355b7a24</vt:lpwstr>
  </property>
  <property fmtid="{D5CDD505-2E9C-101B-9397-08002B2CF9AE}" pid="7" name="MSIP_Label_019c027e-33b7-45fc-a572-8ffa5d09ec36_ActionId">
    <vt:lpwstr>88912904-cecf-4dfc-b067-fdbb3b7b9f6f</vt:lpwstr>
  </property>
  <property fmtid="{D5CDD505-2E9C-101B-9397-08002B2CF9AE}" pid="8" name="MSIP_Label_019c027e-33b7-45fc-a572-8ffa5d09ec36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 Use</vt:lpwstr>
  </property>
</Properties>
</file>