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768" r:id="rId2"/>
    <p:sldId id="841" r:id="rId3"/>
    <p:sldId id="834" r:id="rId4"/>
    <p:sldId id="840" r:id="rId5"/>
    <p:sldId id="835" r:id="rId6"/>
    <p:sldId id="839" r:id="rId7"/>
    <p:sldId id="836" r:id="rId8"/>
    <p:sldId id="837" r:id="rId9"/>
    <p:sldId id="846" r:id="rId10"/>
    <p:sldId id="843" r:id="rId11"/>
    <p:sldId id="844" r:id="rId12"/>
    <p:sldId id="845" r:id="rId13"/>
    <p:sldId id="838" r:id="rId14"/>
    <p:sldId id="842" r:id="rId1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3E6A54"/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436" autoAdjust="0"/>
  </p:normalViewPr>
  <p:slideViewPr>
    <p:cSldViewPr>
      <p:cViewPr varScale="1">
        <p:scale>
          <a:sx n="70" d="100"/>
          <a:sy n="70" d="100"/>
        </p:scale>
        <p:origin x="4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928"/>
    </p:cViewPr>
  </p:sorterViewPr>
  <p:notesViewPr>
    <p:cSldViewPr>
      <p:cViewPr varScale="1">
        <p:scale>
          <a:sx n="66" d="100"/>
          <a:sy n="66" d="100"/>
        </p:scale>
        <p:origin x="3130" y="72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2994025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858250"/>
            <a:ext cx="2994025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 eaLnBrk="1" hangingPunct="1">
              <a:defRPr sz="1200"/>
            </a:lvl1pPr>
          </a:lstStyle>
          <a:p>
            <a:pPr>
              <a:defRPr/>
            </a:pPr>
            <a:fld id="{41BC1343-3760-4E96-8F87-0274F78DEE9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61744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BEAA1D81-7279-4A92-B567-825AC1A0E94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9460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CE3469-0C69-4C20-988B-4D0A32C5DDE4}" type="slidenum">
              <a:rPr lang="en-US" altLang="pt-B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pt-BR" smtClean="0">
              <a:latin typeface="Tahoma" panose="020B0604030504040204" pitchFamily="34" charset="0"/>
            </a:endParaRPr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C191417-4A84-4FFA-BCED-3AAB8D986C06}" type="slidenum">
              <a:rPr lang="zh-CN" altLang="en-US"/>
              <a:pPr algn="r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13470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1FCDD9-3910-4F59-86A8-C3120F41EE99}" type="slidenum">
              <a:rPr lang="pt-BR" altLang="pt-BR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pt-BR" altLang="pt-B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0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A92590-5084-40CF-9155-0CB196B53ED1}" type="slidenum">
              <a:rPr lang="en-US" altLang="pt-BR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pt-BR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7D9F0BC-D636-469D-A450-25299F4DDE7D}" type="slidenum">
              <a:rPr lang="zh-CN" altLang="en-US">
                <a:solidFill>
                  <a:srgbClr val="000000"/>
                </a:solidFill>
              </a:rPr>
              <a:pPr algn="r">
                <a:spcBef>
                  <a:spcPct val="0"/>
                </a:spcBef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6088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77EECDC1-78C6-4A52-80D4-922895818E4E}" type="slidenum">
              <a:rPr lang="en-US" altLang="pt-BR" sz="1400" smtClean="0">
                <a:solidFill>
                  <a:schemeClr val="bg2"/>
                </a:solidFill>
              </a:rPr>
              <a:pPr eaLnBrk="1" hangingPunct="1">
                <a:defRPr/>
              </a:pPr>
              <a:t>‹nº›</a:t>
            </a:fld>
            <a:endParaRPr lang="en-US" altLang="pt-BR" sz="1400" smtClean="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740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7BDAB02-5CB0-454E-A8B9-14070CACCBA5}" type="datetime4">
              <a:rPr lang="en-US"/>
              <a:pPr>
                <a:defRPr/>
              </a:pPr>
              <a:t>August 7, 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79A6-E5EF-4F89-BF3A-50ED3C1CA96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0211955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Clip" r:id="rId3" imgW="6857143" imgH="48963" progId="MS_ClipArt_Gallery.5">
                  <p:embed/>
                </p:oleObj>
              </mc:Choice>
              <mc:Fallback>
                <p:oleObj name="Clip" r:id="rId3" imgW="6857143" imgH="4896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73E1E14-F935-4CBD-ABAF-E780B7843C49}" type="datetime4">
              <a:rPr lang="en-US"/>
              <a:pPr>
                <a:defRPr/>
              </a:pPr>
              <a:t>August 7, 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F52C6-E2E7-4161-8F4E-24F094F4E5F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1014449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 userDrawn="1"/>
        </p:nvCxnSpPr>
        <p:spPr>
          <a:xfrm>
            <a:off x="468313" y="9080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 userDrawn="1"/>
        </p:nvCxnSpPr>
        <p:spPr>
          <a:xfrm>
            <a:off x="468313" y="63817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467544" y="381000"/>
            <a:ext cx="8208912" cy="503287"/>
          </a:xfrm>
        </p:spPr>
        <p:txBody>
          <a:bodyPr/>
          <a:lstStyle>
            <a:lvl1pPr algn="ctr">
              <a:buNone/>
              <a:defRPr sz="2800" b="1"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2"/>
          </p:nvPr>
        </p:nvSpPr>
        <p:spPr>
          <a:xfrm>
            <a:off x="467544" y="1295400"/>
            <a:ext cx="8208912" cy="501349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Número de Slide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4E8A0B-0DC4-4F58-B24D-CEC2F2E1C4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53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400">
                <a:latin typeface="Calibri" pitchFamily="34" charset="0"/>
              </a:defRPr>
            </a:lvl4pPr>
            <a:lvl5pPr>
              <a:defRPr sz="2400">
                <a:latin typeface="Calibri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6DC9E-579B-441D-B188-91EA8F07F4F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2997476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E2DF52C-0D39-4690-A99B-8C8D24E429C8}" type="datetime4">
              <a:rPr lang="en-US"/>
              <a:pPr>
                <a:defRPr/>
              </a:pPr>
              <a:t>August 7, 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BCF77-ACCE-4499-895A-B9AF0894B44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1108429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5B2F18A-8854-4385-AB67-98D65CE7F31A}" type="datetime4">
              <a:rPr lang="en-US"/>
              <a:pPr>
                <a:defRPr/>
              </a:pPr>
              <a:t>August 7, 2017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F548-A394-4A9B-AD89-8842962BC1E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2986782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Clip" r:id="rId3" imgW="6857143" imgH="48963" progId="MS_ClipArt_Gallery.5">
                  <p:embed/>
                </p:oleObj>
              </mc:Choice>
              <mc:Fallback>
                <p:oleObj name="Clip" r:id="rId3" imgW="6857143" imgH="4896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45E4718-4DF5-4D25-AA5F-62A389D8904A}" type="datetime4">
              <a:rPr lang="en-US"/>
              <a:pPr>
                <a:defRPr/>
              </a:pPr>
              <a:t>August 7, 2017</a:t>
            </a:fld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77750-CF27-49DF-BA16-DDDA5DC9A59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8730301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9F6B6C8-C1CC-4EF1-8012-19C78420493F}" type="datetime4">
              <a:rPr lang="en-US"/>
              <a:pPr>
                <a:defRPr/>
              </a:pPr>
              <a:t>August 7, 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A075D-EFBE-4671-814A-AD9A0E880E0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0322073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5800" y="6400800"/>
            <a:ext cx="838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76A37-2251-43EF-AFF5-B9589E16A0E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9827990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70EE46-123B-4E6B-BA0F-8D933F562D5D}" type="datetime4">
              <a:rPr lang="en-US"/>
              <a:pPr>
                <a:defRPr/>
              </a:pPr>
              <a:t>August 7, 2017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72C91-5211-4D2A-AC3C-324BC58AFF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0903848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B4658D3-1927-4E4F-8644-86749F4B585F}" type="datetime4">
              <a:rPr lang="en-US"/>
              <a:pPr>
                <a:defRPr/>
              </a:pPr>
              <a:t>August 7, 2017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7FBD9-6CDA-439E-AF12-1483B606666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1199873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  <a:endParaRPr lang="en-US" altLang="pt-BR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ED155AF-756C-4612-BE0F-D6FE1301D6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4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</p:sldLayoutIdLst>
  <p:transition>
    <p:zoom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review.com/" TargetMode="External"/><Relationship Id="rId2" Type="http://schemas.openxmlformats.org/officeDocument/2006/relationships/hyperlink" Target="http://www.kdnugge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-modeling-agency.com/" TargetMode="External"/><Relationship Id="rId5" Type="http://schemas.openxmlformats.org/officeDocument/2006/relationships/hyperlink" Target="http://www.sas.com/" TargetMode="External"/><Relationship Id="rId4" Type="http://schemas.openxmlformats.org/officeDocument/2006/relationships/hyperlink" Target="http://www.sps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1A8F187-7F8C-41A1-8DE4-372023192F28}" type="slidenum">
              <a:rPr lang="en-US" altLang="pt-BR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pt-BR" sz="1400" smtClean="0">
              <a:latin typeface="Tahoma" panose="020B0604030504040204" pitchFamily="34" charset="0"/>
            </a:endParaRPr>
          </a:p>
        </p:txBody>
      </p:sp>
      <p:sp>
        <p:nvSpPr>
          <p:cNvPr id="15363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D1039FB-15A2-4A6B-9A53-89FE9C81EAF5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763000" cy="3886200"/>
          </a:xfrm>
        </p:spPr>
        <p:txBody>
          <a:bodyPr/>
          <a:lstStyle/>
          <a:p>
            <a:r>
              <a:rPr lang="pt-BR" sz="4800" b="0" dirty="0" smtClean="0"/>
              <a:t>Gestão da Informação e do </a:t>
            </a:r>
            <a:r>
              <a:rPr lang="pt-BR" sz="4800" b="0" dirty="0" smtClean="0"/>
              <a:t>Conhecimento - GIC</a:t>
            </a:r>
            <a:r>
              <a:rPr lang="pt-BR" sz="4800" b="0" dirty="0" smtClean="0"/>
              <a:t/>
            </a:r>
            <a:br>
              <a:rPr lang="pt-BR" sz="4800" b="0" dirty="0" smtClean="0"/>
            </a:br>
            <a:r>
              <a:rPr lang="en-US" altLang="pt-BR" sz="3200" b="0" dirty="0" smtClean="0"/>
              <a:t>— Aula 1</a:t>
            </a:r>
            <a:r>
              <a:rPr lang="en-US" altLang="pt-BR" sz="2800" b="0" dirty="0" smtClean="0"/>
              <a:t> —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pt-BR" sz="2400" b="1" smtClean="0"/>
              <a:t>Prof. Paulo Salgado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pt-BR" sz="2400" b="1" smtClean="0"/>
              <a:t>psgmn@cin.ufpe.br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Proposta da disciplina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Conteúdo Teórico</a:t>
            </a:r>
          </a:p>
          <a:p>
            <a:pPr lvl="1"/>
            <a:r>
              <a:rPr lang="pt-BR" altLang="pt-BR" dirty="0" smtClean="0"/>
              <a:t>Prova</a:t>
            </a:r>
          </a:p>
          <a:p>
            <a:r>
              <a:rPr lang="pt-BR" altLang="pt-BR" dirty="0" smtClean="0"/>
              <a:t>Pesquisa de um problema ou artigo sobre um determinado tópico</a:t>
            </a:r>
          </a:p>
          <a:p>
            <a:pPr lvl="1"/>
            <a:r>
              <a:rPr lang="pt-BR" altLang="pt-BR" dirty="0" smtClean="0"/>
              <a:t>Seminário</a:t>
            </a:r>
          </a:p>
          <a:p>
            <a:pPr lvl="1"/>
            <a:r>
              <a:rPr lang="pt-BR" altLang="pt-BR" dirty="0" smtClean="0"/>
              <a:t>Implementação -&gt; </a:t>
            </a:r>
            <a:r>
              <a:rPr lang="pt-BR" altLang="pt-BR" dirty="0" smtClean="0"/>
              <a:t>Python</a:t>
            </a:r>
            <a:endParaRPr lang="pt-BR" altLang="pt-BR" dirty="0" smtClean="0"/>
          </a:p>
          <a:p>
            <a:pPr lvl="1"/>
            <a:endParaRPr lang="pt-BR" altLang="pt-BR" dirty="0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2CA97BF-16E1-45C5-9007-DC93E83836D7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Sites Recomendados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pt-BR" u="sng" dirty="0" smtClean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altLang="pt-BR" u="sng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altLang="pt-BR" u="sng" dirty="0" smtClean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www.kdnuggets.com</a:t>
            </a:r>
            <a:endParaRPr lang="en-US" altLang="pt-BR" u="sng" dirty="0" smtClean="0"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amplo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Data</a:t>
            </a:r>
            <a:r>
              <a:rPr lang="en-US" altLang="pt-BR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 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en-US" altLang="pt-BR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 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conferências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</a:t>
            </a:r>
            <a:r>
              <a:rPr lang="en-US" altLang="pt-BR" dirty="0" err="1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ó</a:t>
            </a:r>
            <a:r>
              <a:rPr lang="en-US" altLang="pt-B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rios</a:t>
            </a:r>
            <a:r>
              <a:rPr lang="en-US" alt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dados,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emprego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alt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pt-BR" u="sng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http://www.dmreview.com</a:t>
            </a:r>
            <a:r>
              <a:rPr lang="en-US" altLang="pt-BR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altLang="pt-BR" dirty="0" smtClean="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pt-B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ões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comerciais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reais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ões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gratuitas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minera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endParaRPr lang="en-US" altLang="pt-B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pt-BR" u="sng" dirty="0" smtClean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altLang="pt-BR" u="sng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://www.spss.com</a:t>
            </a:r>
            <a:r>
              <a:rPr lang="en-US" altLang="pt-BR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altLang="pt-BR" dirty="0" smtClean="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pt-B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Softwares</a:t>
            </a:r>
            <a:r>
              <a:rPr lang="en-US" alt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SPSS,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ões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reais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ões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gratuitas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minera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endParaRPr lang="en-US" altLang="pt-B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pt-BR" u="sng" dirty="0" smtClean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</a:t>
            </a:r>
            <a:r>
              <a:rPr lang="en-US" altLang="pt-BR" u="sng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://www.sas.com</a:t>
            </a:r>
            <a:r>
              <a:rPr lang="en-US" altLang="pt-BR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altLang="pt-B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pt-B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Softwares</a:t>
            </a:r>
            <a:r>
              <a:rPr lang="en-US" alt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SAS,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ões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reais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ões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gratuitas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minera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altLang="pt-BR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hlinkClick r:id="rId6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pt-BR" u="sng" dirty="0" smtClean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altLang="pt-BR" u="sng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://www.the-modeling-agency.com</a:t>
            </a:r>
            <a:r>
              <a:rPr lang="en-US" altLang="pt-BR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en-US" altLang="pt-B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pt-B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lang="en-US" altLang="pt-B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ões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treinamento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en-US" altLang="pt-BR" dirty="0" err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ç</a:t>
            </a:r>
            <a:r>
              <a:rPr lang="en-US" altLang="pt-B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ões</a:t>
            </a:r>
            <a:r>
              <a:rPr lang="en-US" alt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F46F8C5-4B71-4DCD-BF55-25D22028BAE5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Maiores eventos focados em Mineração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/>
              <a:t>KDD – ACM SIGKDD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Knowledge</a:t>
            </a:r>
            <a:r>
              <a:rPr lang="pt-BR" dirty="0"/>
              <a:t> Discovery &amp; Data Mining. </a:t>
            </a:r>
            <a:endParaRPr lang="pt-BR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 smtClean="0"/>
              <a:t>Organizado </a:t>
            </a:r>
            <a:r>
              <a:rPr lang="pt-BR" dirty="0"/>
              <a:t>pela ACM, tem </a:t>
            </a:r>
            <a:r>
              <a:rPr lang="pt-BR" dirty="0" err="1"/>
              <a:t>Qualis</a:t>
            </a:r>
            <a:r>
              <a:rPr lang="pt-BR" dirty="0"/>
              <a:t> A1.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/>
              <a:t>ICDM –  IEEE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Data Mining. </a:t>
            </a:r>
            <a:endParaRPr lang="pt-BR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 smtClean="0"/>
              <a:t>Organizado </a:t>
            </a:r>
            <a:r>
              <a:rPr lang="pt-BR" dirty="0"/>
              <a:t>pelo IEEE, tem </a:t>
            </a:r>
            <a:r>
              <a:rPr lang="pt-BR" dirty="0" err="1"/>
              <a:t>Qualis</a:t>
            </a:r>
            <a:r>
              <a:rPr lang="pt-BR" dirty="0"/>
              <a:t> A1.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/>
              <a:t>SDM – SIAM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Data Mining. </a:t>
            </a:r>
            <a:endParaRPr lang="pt-BR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 smtClean="0"/>
              <a:t>Organizado </a:t>
            </a:r>
            <a:r>
              <a:rPr lang="pt-BR" dirty="0"/>
              <a:t>pela SIAM-</a:t>
            </a:r>
            <a:r>
              <a:rPr lang="pt-BR" dirty="0" err="1"/>
              <a:t>Society</a:t>
            </a:r>
            <a:r>
              <a:rPr lang="pt-BR" dirty="0"/>
              <a:t> for Industrial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Applied</a:t>
            </a:r>
            <a:r>
              <a:rPr lang="pt-BR" dirty="0"/>
              <a:t> </a:t>
            </a:r>
            <a:r>
              <a:rPr lang="pt-BR" dirty="0" err="1"/>
              <a:t>Mathematics</a:t>
            </a:r>
            <a:r>
              <a:rPr lang="pt-BR" dirty="0"/>
              <a:t>, tem </a:t>
            </a:r>
            <a:r>
              <a:rPr lang="pt-BR" dirty="0" err="1"/>
              <a:t>Qualis</a:t>
            </a:r>
            <a:r>
              <a:rPr lang="pt-BR" dirty="0"/>
              <a:t> A2.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/>
              <a:t>ECML/PKDD – </a:t>
            </a:r>
            <a:r>
              <a:rPr lang="pt-BR" dirty="0" err="1"/>
              <a:t>European</a:t>
            </a:r>
            <a:r>
              <a:rPr lang="pt-BR" dirty="0"/>
              <a:t>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Learning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Principles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Practice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Knowledge</a:t>
            </a:r>
            <a:r>
              <a:rPr lang="pt-BR" dirty="0"/>
              <a:t> Discovery in </a:t>
            </a:r>
            <a:r>
              <a:rPr lang="pt-BR" dirty="0" err="1"/>
              <a:t>Databases</a:t>
            </a:r>
            <a:r>
              <a:rPr lang="pt-BR" dirty="0"/>
              <a:t>. </a:t>
            </a:r>
            <a:endParaRPr lang="pt-BR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 smtClean="0"/>
              <a:t>Organizado </a:t>
            </a:r>
            <a:r>
              <a:rPr lang="pt-BR" dirty="0"/>
              <a:t>por um consórcio de instituições </a:t>
            </a:r>
            <a:r>
              <a:rPr lang="pt-BR" dirty="0" err="1"/>
              <a:t>européias</a:t>
            </a:r>
            <a:r>
              <a:rPr lang="pt-BR" dirty="0"/>
              <a:t>, tem </a:t>
            </a:r>
            <a:r>
              <a:rPr lang="pt-BR" dirty="0" err="1"/>
              <a:t>Qualis</a:t>
            </a:r>
            <a:r>
              <a:rPr lang="pt-BR" dirty="0"/>
              <a:t> A2.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/>
              <a:t>Mais conferências da área em: http://www.kmining.com/info_conferences.html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dirty="0"/>
              <a:t>Diversas outras grandes conferências de Inteligência Artificial, Redes Neurais, Reconhecimento de Padrões etc. têm seções específicas de Mineração de Dados</a:t>
            </a:r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3CD941E-897B-4A50-B714-685FE1F374EE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Dados da disciplina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 smtClean="0"/>
              <a:t>Bibliografia:</a:t>
            </a:r>
          </a:p>
          <a:p>
            <a:pPr lvl="1" eaLnBrk="1" hangingPunct="1"/>
            <a:r>
              <a:rPr lang="pt-BR" altLang="pt-BR" smtClean="0"/>
              <a:t>J. Han e M. Kamber </a:t>
            </a:r>
            <a:br>
              <a:rPr lang="pt-BR" altLang="pt-BR" smtClean="0"/>
            </a:br>
            <a:r>
              <a:rPr lang="pt-BR" altLang="pt-BR" smtClean="0"/>
              <a:t>Data Mining: Concepts and Techniques, 2001.</a:t>
            </a:r>
          </a:p>
          <a:p>
            <a:pPr lvl="1" eaLnBrk="1" hangingPunct="1"/>
            <a:endParaRPr lang="pt-BR" altLang="pt-BR" smtClean="0"/>
          </a:p>
          <a:p>
            <a:pPr lvl="1" eaLnBrk="1" hangingPunct="1"/>
            <a:r>
              <a:rPr lang="pt-BR" altLang="pt-BR" smtClean="0"/>
              <a:t>A. P. Braga, T. B. Ludermir e A. C. P. L. F. Carvalho</a:t>
            </a:r>
            <a:br>
              <a:rPr lang="pt-BR" altLang="pt-BR" smtClean="0"/>
            </a:br>
            <a:r>
              <a:rPr lang="pt-BR" altLang="pt-BR" smtClean="0"/>
              <a:t>Redes Neurais Artificiais: Teoria e Aplicações, 2011.</a:t>
            </a:r>
          </a:p>
          <a:p>
            <a:pPr lvl="1" eaLnBrk="1" hangingPunct="1"/>
            <a:endParaRPr lang="pt-BR" altLang="pt-BR" smtClean="0"/>
          </a:p>
          <a:p>
            <a:pPr lvl="1" eaLnBrk="1" hangingPunct="1"/>
            <a:r>
              <a:rPr lang="pt-BR" altLang="pt-BR" smtClean="0"/>
              <a:t>Material complementar oferecido durante o curso.</a:t>
            </a:r>
          </a:p>
          <a:p>
            <a:pPr lvl="2" eaLnBrk="1" hangingPunct="1"/>
            <a:r>
              <a:rPr lang="pt-BR" altLang="pt-BR" smtClean="0"/>
              <a:t>Notas de aula e slides apresentados na aula.</a:t>
            </a:r>
          </a:p>
          <a:p>
            <a:pPr lvl="2" eaLnBrk="1" hangingPunct="1"/>
            <a:r>
              <a:rPr lang="pt-BR" altLang="pt-BR" smtClean="0"/>
              <a:t>Livros selecionados no semestre.</a:t>
            </a: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ADD13AD-EFE6-4F9E-A1D8-77C72A4B46D1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4E0EB87-AA8B-4C3F-914B-F433E68DAC75}" type="slidenum">
              <a:rPr lang="zh-CN" altLang="en-US" sz="12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763000" cy="3886200"/>
          </a:xfrm>
        </p:spPr>
        <p:txBody>
          <a:bodyPr/>
          <a:lstStyle/>
          <a:p>
            <a:r>
              <a:rPr lang="pt-BR" sz="4400" b="0" dirty="0" smtClean="0"/>
              <a:t>Gestão da Informação e do Conhecimento</a:t>
            </a:r>
            <a:r>
              <a:rPr lang="en-US" altLang="pt-BR" sz="4500" dirty="0" smtClean="0"/>
              <a:t/>
            </a:r>
            <a:br>
              <a:rPr lang="en-US" altLang="pt-BR" sz="4500" dirty="0" smtClean="0"/>
            </a:br>
            <a:r>
              <a:rPr lang="en-US" altLang="pt-BR" sz="3200" b="0" dirty="0" smtClean="0"/>
              <a:t>— Aula 1</a:t>
            </a:r>
            <a:r>
              <a:rPr lang="en-US" altLang="pt-BR" sz="2800" b="0" dirty="0" smtClean="0"/>
              <a:t> —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pt-BR" sz="2400" b="1" smtClean="0"/>
              <a:t>Prof. Paulo Salgado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pt-BR" sz="2400" b="1" smtClean="0"/>
              <a:t>psgmn@cin.ufpe.br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Por que...</a:t>
            </a:r>
          </a:p>
        </p:txBody>
      </p:sp>
      <p:sp>
        <p:nvSpPr>
          <p:cNvPr id="17411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Gestão da Informação e do Conhecimento</a:t>
            </a:r>
            <a:endParaRPr lang="pt-BR" altLang="pt-BR" dirty="0" smtClean="0"/>
          </a:p>
          <a:p>
            <a:pPr lvl="1"/>
            <a:r>
              <a:rPr lang="pt-BR" altLang="pt-BR" dirty="0" smtClean="0"/>
              <a:t>Mas como gerar informação no cenário de </a:t>
            </a:r>
            <a:r>
              <a:rPr lang="pt-BR" altLang="pt-BR" i="1" dirty="0" smtClean="0"/>
              <a:t>big data</a:t>
            </a:r>
            <a:r>
              <a:rPr lang="pt-BR" altLang="pt-BR" dirty="0" smtClean="0"/>
              <a:t>?</a:t>
            </a:r>
            <a:endParaRPr lang="pt-BR" altLang="pt-BR" i="1" dirty="0"/>
          </a:p>
          <a:p>
            <a:pPr lvl="1"/>
            <a:r>
              <a:rPr lang="pt-BR" altLang="pt-BR" b="1" dirty="0" smtClean="0"/>
              <a:t>Mineração de Dados (</a:t>
            </a:r>
            <a:r>
              <a:rPr lang="pt-BR" altLang="pt-BR" b="1" i="1" dirty="0" smtClean="0"/>
              <a:t>Data Mining</a:t>
            </a:r>
            <a:r>
              <a:rPr lang="pt-BR" altLang="pt-BR" b="1" dirty="0" smtClean="0"/>
              <a:t>)</a:t>
            </a:r>
          </a:p>
          <a:p>
            <a:endParaRPr lang="pt-BR" altLang="pt-BR" dirty="0"/>
          </a:p>
          <a:p>
            <a:r>
              <a:rPr lang="pt-BR" altLang="pt-BR" dirty="0" smtClean="0"/>
              <a:t>Por que </a:t>
            </a:r>
            <a:r>
              <a:rPr lang="pt-BR" altLang="pt-BR" b="1" dirty="0" smtClean="0"/>
              <a:t>Mineração de Dados</a:t>
            </a:r>
            <a:r>
              <a:rPr lang="pt-BR" altLang="pt-BR" dirty="0" smtClean="0"/>
              <a:t>?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Por que estamos aqui?</a:t>
            </a:r>
          </a:p>
          <a:p>
            <a:endParaRPr lang="pt-BR" altLang="pt-BR" dirty="0" smtClean="0"/>
          </a:p>
          <a:p>
            <a:endParaRPr lang="pt-BR" altLang="pt-BR" dirty="0" smtClean="0"/>
          </a:p>
        </p:txBody>
      </p:sp>
      <p:sp>
        <p:nvSpPr>
          <p:cNvPr id="17412" name="Espaço Reservado para Número de Slide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0CCC566-28CE-4C08-8AF9-231AD0D4F300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Ementa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800" dirty="0" smtClean="0"/>
              <a:t>Extração de conhecimento em bases de dados. </a:t>
            </a:r>
          </a:p>
          <a:p>
            <a:pPr marL="514350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800" dirty="0" smtClean="0"/>
              <a:t>Pré-processamento de dados. </a:t>
            </a:r>
          </a:p>
          <a:p>
            <a:pPr marL="514350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800" dirty="0" smtClean="0"/>
              <a:t>Análise exploratória de dados. </a:t>
            </a:r>
          </a:p>
          <a:p>
            <a:pPr marL="514350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800" dirty="0" smtClean="0"/>
              <a:t>Análise de componentes principais e independentes.</a:t>
            </a:r>
          </a:p>
          <a:p>
            <a:pPr marL="514350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800" dirty="0" smtClean="0"/>
              <a:t>Técnicas para </a:t>
            </a:r>
            <a:endParaRPr lang="pt-BR" altLang="pt-BR" sz="2800" dirty="0" smtClean="0"/>
          </a:p>
          <a:p>
            <a:pPr marL="914400" lvl="1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400" dirty="0" smtClean="0"/>
              <a:t>Extração </a:t>
            </a:r>
            <a:r>
              <a:rPr lang="pt-BR" altLang="pt-BR" sz="2400" dirty="0" smtClean="0"/>
              <a:t>de regras de </a:t>
            </a:r>
            <a:r>
              <a:rPr lang="pt-BR" altLang="pt-BR" sz="2400" dirty="0" smtClean="0"/>
              <a:t>associação</a:t>
            </a:r>
          </a:p>
          <a:p>
            <a:pPr marL="914400" lvl="1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400" dirty="0" smtClean="0"/>
              <a:t>Descoberta </a:t>
            </a:r>
            <a:r>
              <a:rPr lang="pt-BR" altLang="pt-BR" sz="2400" dirty="0" smtClean="0"/>
              <a:t>de padrões </a:t>
            </a:r>
            <a:r>
              <a:rPr lang="pt-BR" altLang="pt-BR" sz="2400" dirty="0" smtClean="0"/>
              <a:t>sequenciais</a:t>
            </a:r>
          </a:p>
          <a:p>
            <a:pPr marL="914400" lvl="1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400" dirty="0" smtClean="0"/>
              <a:t>Classificação </a:t>
            </a:r>
            <a:r>
              <a:rPr lang="pt-BR" altLang="pt-BR" sz="2400" dirty="0" smtClean="0"/>
              <a:t>e análise de agrupamentos.</a:t>
            </a:r>
          </a:p>
          <a:p>
            <a:pPr marL="514350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800" dirty="0" smtClean="0">
                <a:solidFill>
                  <a:srgbClr val="FF0000"/>
                </a:solidFill>
              </a:rPr>
              <a:t>Tópicos em Gestão do Conhecimento</a:t>
            </a:r>
          </a:p>
          <a:p>
            <a:pPr marL="514350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800" dirty="0" smtClean="0"/>
              <a:t>Aprendizagem de Máquina. </a:t>
            </a:r>
          </a:p>
          <a:p>
            <a:pPr marL="514350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800" dirty="0" smtClean="0"/>
              <a:t>Interpretação e operacionalização do conhecimento adquirido. </a:t>
            </a:r>
          </a:p>
          <a:p>
            <a:pPr marL="514350" indent="-514350">
              <a:buSzPct val="100000"/>
              <a:buFont typeface="Tahoma" panose="020B0604030504040204" pitchFamily="34" charset="0"/>
              <a:buAutoNum type="arabicPeriod"/>
            </a:pPr>
            <a:r>
              <a:rPr lang="pt-BR" altLang="pt-BR" sz="2800" dirty="0" smtClean="0">
                <a:solidFill>
                  <a:srgbClr val="FF0000"/>
                </a:solidFill>
              </a:rPr>
              <a:t>Aplicações.</a:t>
            </a:r>
          </a:p>
        </p:txBody>
      </p:sp>
      <p:sp>
        <p:nvSpPr>
          <p:cNvPr id="18436" name="Espaço Reservado para Número de Slide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AF4CE52-04A9-40DC-84AA-2320DB65A645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Objetivos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Mineração de Dados (</a:t>
            </a:r>
            <a:r>
              <a:rPr lang="pt-BR" altLang="pt-BR" i="1" smtClean="0"/>
              <a:t>Data Mining</a:t>
            </a:r>
            <a:r>
              <a:rPr lang="pt-BR" altLang="pt-BR" smtClean="0"/>
              <a:t>) se refere ao</a:t>
            </a:r>
          </a:p>
          <a:p>
            <a:pPr lvl="1"/>
            <a:r>
              <a:rPr lang="pt-BR" altLang="pt-BR" smtClean="0"/>
              <a:t>processo de descoberta de novas informações e conhecimento, no formato de regras e padrões, a partir de grandes bases de dados. </a:t>
            </a:r>
          </a:p>
          <a:p>
            <a:pPr lvl="1"/>
            <a:endParaRPr lang="pt-BR" altLang="pt-BR" smtClean="0"/>
          </a:p>
          <a:p>
            <a:r>
              <a:rPr lang="pt-BR" altLang="pt-BR" smtClean="0"/>
              <a:t>O objetivo do curso é apresentar os principais conceitos, problemas e algoritmos relacionados à área. </a:t>
            </a:r>
          </a:p>
          <a:p>
            <a:pPr lvl="1"/>
            <a:r>
              <a:rPr lang="pt-BR" altLang="pt-BR" smtClean="0"/>
              <a:t>Serão estudados os diferentes tipos de regras e padrões extraídos em processos de mineração e seus respectivos algoritmos.</a:t>
            </a: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CB50981-735E-4588-B8EE-3962FC4EE23F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Dados da disciplina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Carga-horária</a:t>
            </a:r>
          </a:p>
          <a:p>
            <a:pPr lvl="1"/>
            <a:r>
              <a:rPr lang="pt-BR" altLang="pt-BR" dirty="0" smtClean="0"/>
              <a:t>60 horas (4 créditos)</a:t>
            </a:r>
          </a:p>
          <a:p>
            <a:endParaRPr lang="pt-BR" altLang="pt-BR" dirty="0" smtClean="0"/>
          </a:p>
          <a:p>
            <a:endParaRPr lang="pt-BR" altLang="pt-BR" dirty="0" smtClean="0"/>
          </a:p>
          <a:p>
            <a:endParaRPr lang="pt-BR" altLang="pt-BR" dirty="0" smtClean="0"/>
          </a:p>
          <a:p>
            <a:r>
              <a:rPr lang="pt-BR" altLang="pt-BR" dirty="0" smtClean="0"/>
              <a:t>Horário das aulas</a:t>
            </a:r>
          </a:p>
          <a:p>
            <a:pPr lvl="1"/>
            <a:r>
              <a:rPr lang="pt-BR" altLang="pt-BR" dirty="0" smtClean="0"/>
              <a:t>Segunda</a:t>
            </a:r>
            <a:r>
              <a:rPr lang="pt-BR" altLang="pt-BR" dirty="0"/>
              <a:t>: 17:00 – 18:40 </a:t>
            </a:r>
          </a:p>
          <a:p>
            <a:pPr lvl="1"/>
            <a:r>
              <a:rPr lang="pt-BR" altLang="pt-BR" dirty="0"/>
              <a:t>Quinta: 18:50 – 20:30</a:t>
            </a:r>
          </a:p>
          <a:p>
            <a:pPr lvl="1"/>
            <a:endParaRPr lang="pt-BR" altLang="pt-BR" dirty="0" smtClean="0"/>
          </a:p>
          <a:p>
            <a:pPr lvl="1"/>
            <a:endParaRPr lang="pt-BR" altLang="pt-BR" dirty="0" smtClean="0"/>
          </a:p>
          <a:p>
            <a:endParaRPr lang="pt-BR" altLang="pt-BR" dirty="0" smtClean="0"/>
          </a:p>
          <a:p>
            <a:pPr lvl="1"/>
            <a:endParaRPr lang="pt-BR" altLang="pt-BR" dirty="0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3725989-0650-4CD8-B89D-D6A5EA0A4F27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Pré-requisitos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Aluno deve...</a:t>
            </a:r>
          </a:p>
          <a:p>
            <a:pPr lvl="1"/>
            <a:r>
              <a:rPr lang="pt-BR" altLang="pt-BR" dirty="0" smtClean="0"/>
              <a:t>Ter vontade </a:t>
            </a:r>
            <a:r>
              <a:rPr lang="pt-BR" altLang="pt-BR" dirty="0" smtClean="0"/>
              <a:t>de </a:t>
            </a:r>
            <a:r>
              <a:rPr lang="pt-BR" altLang="pt-BR" dirty="0" smtClean="0"/>
              <a:t>aprender novos conceitos e algoritmos</a:t>
            </a:r>
          </a:p>
          <a:p>
            <a:pPr lvl="1"/>
            <a:endParaRPr lang="pt-BR" altLang="pt-BR" dirty="0" smtClean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748FDA5-BD5B-4197-825B-606928FC1239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Dados da disciplina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Metodologia</a:t>
            </a:r>
          </a:p>
          <a:p>
            <a:pPr lvl="1" eaLnBrk="1" hangingPunct="1"/>
            <a:r>
              <a:rPr lang="pt-BR" altLang="pt-BR" dirty="0" smtClean="0"/>
              <a:t>Aulas expositivas com discussão</a:t>
            </a:r>
          </a:p>
          <a:p>
            <a:pPr lvl="1" eaLnBrk="1" hangingPunct="1"/>
            <a:r>
              <a:rPr lang="pt-BR" altLang="pt-BR" dirty="0" smtClean="0"/>
              <a:t>Aulas práticas em laboratório</a:t>
            </a:r>
          </a:p>
          <a:p>
            <a:pPr lvl="1" eaLnBrk="1" hangingPunct="1"/>
            <a:r>
              <a:rPr lang="pt-BR" altLang="pt-BR" dirty="0" smtClean="0"/>
              <a:t>Resolução de lista de exercícios (</a:t>
            </a:r>
            <a:r>
              <a:rPr lang="pt-BR" altLang="pt-BR" i="1" dirty="0" smtClean="0"/>
              <a:t>Sub judice</a:t>
            </a:r>
            <a:r>
              <a:rPr lang="pt-BR" altLang="pt-BR" dirty="0" smtClean="0"/>
              <a:t>)</a:t>
            </a:r>
          </a:p>
          <a:p>
            <a:pPr lvl="1" eaLnBrk="1" hangingPunct="1"/>
            <a:r>
              <a:rPr lang="pt-BR" altLang="pt-BR" dirty="0" smtClean="0"/>
              <a:t>Realização de prova</a:t>
            </a:r>
          </a:p>
          <a:p>
            <a:pPr lvl="1" eaLnBrk="1" hangingPunct="1"/>
            <a:r>
              <a:rPr lang="pt-BR" altLang="pt-BR" dirty="0" smtClean="0"/>
              <a:t>Realização de seminários</a:t>
            </a:r>
          </a:p>
          <a:p>
            <a:pPr lvl="1" eaLnBrk="1" hangingPunct="1"/>
            <a:r>
              <a:rPr lang="pt-BR" altLang="pt-BR" dirty="0" smtClean="0"/>
              <a:t>Realização de projeto final</a:t>
            </a:r>
          </a:p>
          <a:p>
            <a:pPr lvl="2" eaLnBrk="1" hangingPunct="1"/>
            <a:r>
              <a:rPr lang="pt-BR" altLang="pt-BR" dirty="0" smtClean="0"/>
              <a:t>Consiste em escolher um problema real e realizar todos os passos necessários à sua resolução</a:t>
            </a:r>
          </a:p>
          <a:p>
            <a:pPr lvl="1"/>
            <a:endParaRPr lang="pt-BR" altLang="pt-BR" dirty="0" smtClean="0"/>
          </a:p>
          <a:p>
            <a:pPr eaLnBrk="1" hangingPunct="1"/>
            <a:r>
              <a:rPr lang="pt-BR" altLang="pt-BR" b="1" dirty="0" smtClean="0"/>
              <a:t>Apoio:</a:t>
            </a:r>
          </a:p>
          <a:p>
            <a:pPr lvl="1" eaLnBrk="1" hangingPunct="1"/>
            <a:r>
              <a:rPr lang="pt-BR" altLang="pt-BR" dirty="0" smtClean="0"/>
              <a:t>E-mail – psgmn@cin.ufpe.br</a:t>
            </a:r>
            <a:endParaRPr lang="pt-BR" altLang="pt-BR" dirty="0" smtClean="0"/>
          </a:p>
          <a:p>
            <a:endParaRPr lang="pt-BR" altLang="pt-BR" dirty="0" smtClean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A3192B6-3791-4CFD-8949-3F0397BBFC65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Dados da disciplina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 smtClean="0"/>
              <a:t>Avaliação:</a:t>
            </a:r>
          </a:p>
          <a:p>
            <a:pPr lvl="1" eaLnBrk="1" hangingPunct="1"/>
            <a:r>
              <a:rPr lang="pt-BR" altLang="pt-BR" smtClean="0"/>
              <a:t>Prova escrita individual – Peso: 40%</a:t>
            </a:r>
          </a:p>
          <a:p>
            <a:pPr lvl="1" eaLnBrk="1" hangingPunct="1"/>
            <a:r>
              <a:rPr lang="pt-BR" altLang="pt-BR" smtClean="0"/>
              <a:t>Seminário I – Peso: 20%</a:t>
            </a:r>
          </a:p>
          <a:p>
            <a:pPr lvl="1" eaLnBrk="1" hangingPunct="1"/>
            <a:r>
              <a:rPr lang="pt-BR" altLang="pt-BR" smtClean="0"/>
              <a:t>Seminário II/Projeto prático – Peso: 40%</a:t>
            </a:r>
          </a:p>
          <a:p>
            <a:pPr eaLnBrk="1" hangingPunct="1"/>
            <a:endParaRPr lang="pt-BR" altLang="pt-BR" smtClean="0"/>
          </a:p>
          <a:p>
            <a:pPr eaLnBrk="1" hangingPunct="1"/>
            <a:r>
              <a:rPr lang="pt-BR" altLang="pt-BR" b="1" smtClean="0"/>
              <a:t>Observações:</a:t>
            </a:r>
          </a:p>
          <a:p>
            <a:pPr lvl="1" eaLnBrk="1" hangingPunct="1"/>
            <a:r>
              <a:rPr lang="pt-BR" altLang="pt-BR" smtClean="0"/>
              <a:t>Entrega fora do prazo: redutor de 1 ponto por dia de atraso</a:t>
            </a:r>
          </a:p>
          <a:p>
            <a:pPr lvl="1" eaLnBrk="1" hangingPunct="1"/>
            <a:r>
              <a:rPr lang="pt-BR" altLang="pt-BR" smtClean="0"/>
              <a:t>Referências bibliográficas inconsistentes: redutor de 1 ponto</a:t>
            </a:r>
          </a:p>
          <a:p>
            <a:pPr lvl="1" eaLnBrk="1" hangingPunct="1"/>
            <a:r>
              <a:rPr lang="pt-BR" altLang="pt-BR" smtClean="0"/>
              <a:t>Plágio (de colegas ou da internet): zero (0.0)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6BA3392-1B89-46F2-B0D2-7FAC08549F34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304800"/>
            <a:ext cx="8207375" cy="5032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Calendário Proposto</a:t>
            </a:r>
            <a:endParaRPr lang="pt-BR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464050"/>
          </a:xfrm>
        </p:spPr>
        <p:txBody>
          <a:bodyPr/>
          <a:lstStyle/>
          <a:p>
            <a:pPr eaLnBrk="1" hangingPunct="1"/>
            <a:r>
              <a:rPr lang="pt-BR" altLang="pt-BR" b="1" smtClean="0"/>
              <a:t>Calendário:</a:t>
            </a:r>
            <a:endParaRPr lang="pt-BR" altLang="pt-BR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73075" y="2636838"/>
          <a:ext cx="8347075" cy="2954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406"/>
                <a:gridCol w="1101419"/>
                <a:gridCol w="1155194"/>
                <a:gridCol w="1011128"/>
                <a:gridCol w="1236157"/>
                <a:gridCol w="1199771"/>
              </a:tblGrid>
              <a:tr h="365815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latin typeface="Calibri" pitchFamily="34" charset="0"/>
                          <a:cs typeface="Calibri" pitchFamily="34" charset="0"/>
                        </a:rPr>
                        <a:t>Objetivos</a:t>
                      </a:r>
                      <a:endParaRPr lang="pt-B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latin typeface="Calibri" pitchFamily="34" charset="0"/>
                          <a:cs typeface="Calibri" pitchFamily="34" charset="0"/>
                        </a:rPr>
                        <a:t>Agosto</a:t>
                      </a: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latin typeface="Calibri" pitchFamily="34" charset="0"/>
                          <a:cs typeface="Calibri" pitchFamily="34" charset="0"/>
                        </a:rPr>
                        <a:t>Setembro</a:t>
                      </a: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latin typeface="Calibri" pitchFamily="34" charset="0"/>
                          <a:cs typeface="Calibri" pitchFamily="34" charset="0"/>
                        </a:rPr>
                        <a:t>Outubro</a:t>
                      </a:r>
                      <a:endParaRPr lang="pt-B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latin typeface="Calibri" pitchFamily="34" charset="0"/>
                          <a:cs typeface="Calibri" pitchFamily="34" charset="0"/>
                        </a:rPr>
                        <a:t>Novembro</a:t>
                      </a:r>
                      <a:endParaRPr lang="pt-B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latin typeface="Calibri" pitchFamily="34" charset="0"/>
                          <a:cs typeface="Calibri" pitchFamily="34" charset="0"/>
                        </a:rPr>
                        <a:t>Dezembro</a:t>
                      </a:r>
                      <a:endParaRPr lang="pt-B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815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Calibri" pitchFamily="34" charset="0"/>
                          <a:cs typeface="Calibri" pitchFamily="34" charset="0"/>
                        </a:rPr>
                        <a:t>1. Introdução</a:t>
                      </a:r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27" marB="457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</a:tr>
              <a:tr h="365815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Calibri" pitchFamily="34" charset="0"/>
                          <a:cs typeface="Calibri" pitchFamily="34" charset="0"/>
                        </a:rPr>
                        <a:t>2. Preparação BD</a:t>
                      </a:r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</a:tr>
              <a:tr h="365815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Calibri" pitchFamily="34" charset="0"/>
                          <a:cs typeface="Calibri" pitchFamily="34" charset="0"/>
                        </a:rPr>
                        <a:t>3. Treinamento</a:t>
                      </a:r>
                      <a:r>
                        <a:rPr lang="pt-BR" sz="1800" baseline="0" dirty="0" smtClean="0">
                          <a:latin typeface="Calibri" pitchFamily="34" charset="0"/>
                          <a:cs typeface="Calibri" pitchFamily="34" charset="0"/>
                        </a:rPr>
                        <a:t> e Teste</a:t>
                      </a:r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Calibri" pitchFamily="34" charset="0"/>
                          <a:cs typeface="Calibri" pitchFamily="34" charset="0"/>
                        </a:rPr>
                        <a:t>4. Prova</a:t>
                      </a:r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</a:tr>
              <a:tr h="365815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Calibri" pitchFamily="34" charset="0"/>
                          <a:cs typeface="Calibri" pitchFamily="34" charset="0"/>
                        </a:rPr>
                        <a:t>5. Seminários</a:t>
                      </a:r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</a:tr>
              <a:tr h="379723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Calibri" pitchFamily="34" charset="0"/>
                          <a:cs typeface="Calibri" pitchFamily="34" charset="0"/>
                        </a:rPr>
                        <a:t>6.  Projetos</a:t>
                      </a:r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</a:tr>
              <a:tr h="379723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latin typeface="Calibri" pitchFamily="34" charset="0"/>
                          <a:cs typeface="Calibri" pitchFamily="34" charset="0"/>
                        </a:rPr>
                        <a:t>7. Final</a:t>
                      </a:r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7" marB="45727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Aula1</Template>
  <TotalTime>1214</TotalTime>
  <Words>564</Words>
  <Application>Microsoft Office PowerPoint</Application>
  <PresentationFormat>Apresentação na tela (4:3)</PresentationFormat>
  <Paragraphs>145</Paragraphs>
  <Slides>14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宋体</vt:lpstr>
      <vt:lpstr>Arial</vt:lpstr>
      <vt:lpstr>Calibri</vt:lpstr>
      <vt:lpstr>Tahoma</vt:lpstr>
      <vt:lpstr>Times New Roman</vt:lpstr>
      <vt:lpstr>Wingdings</vt:lpstr>
      <vt:lpstr>Blends</vt:lpstr>
      <vt:lpstr>Clip</vt:lpstr>
      <vt:lpstr>Gestão da Informação e do Conhecimento - GIC — Aula 1 —</vt:lpstr>
      <vt:lpstr>Por que...</vt:lpstr>
      <vt:lpstr>Ementa</vt:lpstr>
      <vt:lpstr>Objetivos</vt:lpstr>
      <vt:lpstr>Dados da disciplina</vt:lpstr>
      <vt:lpstr>Pré-requisitos</vt:lpstr>
      <vt:lpstr>Dados da disciplina</vt:lpstr>
      <vt:lpstr>Dados da disciplina</vt:lpstr>
      <vt:lpstr>Apresentação do PowerPoint</vt:lpstr>
      <vt:lpstr>Proposta da disciplina</vt:lpstr>
      <vt:lpstr>Sites Recomendados</vt:lpstr>
      <vt:lpstr>Maiores eventos focados em Mineração de Dados</vt:lpstr>
      <vt:lpstr>Dados da disciplina</vt:lpstr>
      <vt:lpstr>Gestão da Informação e do Conhecimento — Aula 1 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da Informação e do Conhecimento — Aula 1 —</dc:title>
  <dc:creator>Paulo Salgado</dc:creator>
  <cp:lastModifiedBy>Paulo Salgado</cp:lastModifiedBy>
  <cp:revision>7</cp:revision>
  <cp:lastPrinted>2012-08-31T14:51:33Z</cp:lastPrinted>
  <dcterms:created xsi:type="dcterms:W3CDTF">2015-08-26T20:16:48Z</dcterms:created>
  <dcterms:modified xsi:type="dcterms:W3CDTF">2017-08-08T13:08:19Z</dcterms:modified>
</cp:coreProperties>
</file>