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768" r:id="rId2"/>
    <p:sldId id="834" r:id="rId3"/>
    <p:sldId id="822" r:id="rId4"/>
    <p:sldId id="546" r:id="rId5"/>
    <p:sldId id="837" r:id="rId6"/>
    <p:sldId id="838" r:id="rId7"/>
    <p:sldId id="839" r:id="rId8"/>
    <p:sldId id="835" r:id="rId9"/>
    <p:sldId id="836" r:id="rId10"/>
    <p:sldId id="661" r:id="rId11"/>
    <p:sldId id="840" r:id="rId12"/>
    <p:sldId id="841" r:id="rId13"/>
    <p:sldId id="843" r:id="rId14"/>
    <p:sldId id="844" r:id="rId15"/>
    <p:sldId id="845" r:id="rId16"/>
    <p:sldId id="846" r:id="rId17"/>
    <p:sldId id="848" r:id="rId18"/>
    <p:sldId id="849" r:id="rId19"/>
    <p:sldId id="850" r:id="rId20"/>
    <p:sldId id="851" r:id="rId21"/>
    <p:sldId id="852" r:id="rId22"/>
    <p:sldId id="853" r:id="rId23"/>
    <p:sldId id="854" r:id="rId24"/>
    <p:sldId id="847" r:id="rId25"/>
    <p:sldId id="666" r:id="rId26"/>
    <p:sldId id="855" r:id="rId27"/>
    <p:sldId id="858" r:id="rId28"/>
    <p:sldId id="862" r:id="rId29"/>
    <p:sldId id="859" r:id="rId30"/>
    <p:sldId id="860" r:id="rId31"/>
    <p:sldId id="861" r:id="rId32"/>
    <p:sldId id="857" r:id="rId33"/>
    <p:sldId id="856" r:id="rId34"/>
    <p:sldId id="864" r:id="rId35"/>
    <p:sldId id="863" r:id="rId36"/>
    <p:sldId id="866" r:id="rId3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DDDDDD"/>
    <a:srgbClr val="990000"/>
    <a:srgbClr val="3E6A54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436" autoAdjust="0"/>
  </p:normalViewPr>
  <p:slideViewPr>
    <p:cSldViewPr>
      <p:cViewPr varScale="1">
        <p:scale>
          <a:sx n="73" d="100"/>
          <a:sy n="73" d="100"/>
        </p:scale>
        <p:origin x="38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928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t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2994025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defTabSz="9350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858250"/>
            <a:ext cx="2994025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488" tIns="46744" rIns="93488" bIns="46744" numCol="1" anchor="b" anchorCtr="0" compatLnSpc="1">
            <a:prstTxWarp prst="textNoShape">
              <a:avLst/>
            </a:prstTxWarp>
          </a:bodyPr>
          <a:lstStyle>
            <a:lvl1pPr algn="r" defTabSz="935038" eaLnBrk="1" hangingPunct="1">
              <a:defRPr sz="1200"/>
            </a:lvl1pPr>
          </a:lstStyle>
          <a:p>
            <a:pPr>
              <a:defRPr/>
            </a:pPr>
            <a:fld id="{3899037B-1142-47A2-BCB6-9FE74CC9690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70443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9D963C1E-0AB2-4E76-A564-07D2726DC62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62233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9DCC86-85FF-425B-AE5E-418D21FF2C59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15363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EF31A33-5D26-4F8C-A654-1B5EF53F0167}" type="slidenum">
              <a:rPr lang="zh-CN" altLang="en-US"/>
              <a:pPr algn="r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050621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19E54D-1BFA-4AA5-B8CE-6D5BE7C8CAC5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b="1" smtClean="0"/>
          </a:p>
        </p:txBody>
      </p:sp>
    </p:spTree>
    <p:extLst>
      <p:ext uri="{BB962C8B-B14F-4D97-AF65-F5344CB8AC3E}">
        <p14:creationId xmlns:p14="http://schemas.microsoft.com/office/powerpoint/2010/main" val="424956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4D01B4-62EC-4D2A-8FCA-9DFB14EBBC67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01048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487C27-5AAF-47D7-8E1A-846226746F3B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b="1" smtClean="0"/>
          </a:p>
        </p:txBody>
      </p:sp>
    </p:spTree>
    <p:extLst>
      <p:ext uri="{BB962C8B-B14F-4D97-AF65-F5344CB8AC3E}">
        <p14:creationId xmlns:p14="http://schemas.microsoft.com/office/powerpoint/2010/main" val="169778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BF0B81-AAB0-46F3-B7C3-06B4C2AFBF28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415579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D29759-19FF-4CA3-8A45-2439F22AD3D6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420582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B9EB59-5FD4-4989-819C-761A58DBBDB6}" type="slidenum">
              <a:rPr lang="en-US" altLang="pt-BR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pt-BR" smtClean="0">
              <a:latin typeface="Tahoma" panose="020B0604030504040204" pitchFamily="34" charset="0"/>
            </a:endParaRPr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CB92A1C-BBD1-4056-8B17-7ACE06954477}" type="slidenum">
              <a:rPr lang="zh-CN" altLang="en-US"/>
              <a:pPr algn="r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182579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pt-BR" altLang="pt-BR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pt-BR" altLang="pt-BR" smtClean="0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D7E31B31-9E14-41BE-AC81-2B43F83AE3E2}" type="slidenum">
              <a:rPr lang="en-US" altLang="pt-BR" sz="1400" smtClean="0">
                <a:solidFill>
                  <a:schemeClr val="bg2"/>
                </a:solidFill>
              </a:rPr>
              <a:pPr eaLnBrk="1" hangingPunct="1">
                <a:defRPr/>
              </a:pPr>
              <a:t>‹nº›</a:t>
            </a:fld>
            <a:endParaRPr lang="en-US" altLang="pt-BR" sz="1400" smtClean="0">
              <a:solidFill>
                <a:schemeClr val="bg2"/>
              </a:solidFill>
            </a:endParaRP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6553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8F5C251-5FCE-4446-B846-95FB81402F18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3F76-D3BA-40DD-BDF2-FFE77BBA94A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6904968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Clip" r:id="rId3" imgW="6857143" imgH="48963" progId="MS_ClipArt_Gallery.5">
                  <p:embed/>
                </p:oleObj>
              </mc:Choice>
              <mc:Fallback>
                <p:oleObj name="Clip" r:id="rId3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9AD0D38-2A8D-490F-AD69-96277933BE74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685A3-C2AC-4ED3-971C-391586C8F80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217675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400">
                <a:latin typeface="Calibri" pitchFamily="34" charset="0"/>
              </a:defRPr>
            </a:lvl4pPr>
            <a:lvl5pPr>
              <a:defRPr sz="2400">
                <a:latin typeface="Calibri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D5FFF-7136-4C4A-BD74-ECCD6A8F6F7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067827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DC31697-9D70-4AC0-9D53-DD309B7E3924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01F64-5362-4443-8B15-445BEB82F8A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3075843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692621C-9478-4F75-A276-8A014697147F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23EDA-73BF-4A19-AB64-C8BDC200402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8834610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4AB29CF-9C20-47E5-816F-E98F077CFE85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7C8BF-82D7-424C-B154-C52E099F3FF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993023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Clip" r:id="rId3" imgW="6857143" imgH="48963" progId="MS_ClipArt_Gallery.5">
                  <p:embed/>
                </p:oleObj>
              </mc:Choice>
              <mc:Fallback>
                <p:oleObj name="Clip" r:id="rId3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E89888D-A4A1-4818-B46F-E551041EC79D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69031-764E-4CA0-9581-A7B2D53B14C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803386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5800" y="6400800"/>
            <a:ext cx="838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0D2C3-8C5C-4D1F-AA67-270F6D5602F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103437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Clip" r:id="rId3" imgW="6857143" imgH="48963" progId="MS_ClipArt_Gallery.5">
                  <p:embed/>
                </p:oleObj>
              </mc:Choice>
              <mc:Fallback>
                <p:oleObj name="Clip" r:id="rId3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0E912F5-214B-4A49-B875-52346A57301C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FF91-B360-46C3-AC27-7895A0286C7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3237732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C4268CD-5A11-428E-88A3-AEE084E81122}" type="datetime4">
              <a:rPr lang="en-US"/>
              <a:pPr>
                <a:defRPr/>
              </a:pPr>
              <a:t>August 10, 2017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CAD-ABC0-42F5-8C85-5B61D6D2C63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3344811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  <a:endParaRPr lang="en-US" altLang="pt-BR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5DB0117-8452-4B14-9ECB-3A23DFB741B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3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ransition>
    <p:zoom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96C3021-1002-4D48-A3AF-4984CAA53880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D5E39E-2BE0-4E45-BFC3-955C65CC1E07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r>
              <a:rPr lang="pt-BR" sz="4400" b="0" dirty="0"/>
              <a:t>Gestão da Informação e do </a:t>
            </a:r>
            <a:r>
              <a:rPr lang="pt-BR" sz="4400" b="0" dirty="0" smtClean="0"/>
              <a:t>Conhecimento</a:t>
            </a:r>
            <a:r>
              <a:rPr lang="en-US" altLang="pt-BR" sz="4500" dirty="0" smtClean="0"/>
              <a:t/>
            </a:r>
            <a:br>
              <a:rPr lang="en-US" altLang="pt-BR" sz="4500" dirty="0" smtClean="0"/>
            </a:br>
            <a:r>
              <a:rPr lang="en-US" altLang="pt-BR" sz="3200" b="0" dirty="0" smtClean="0"/>
              <a:t>— Aula 2 —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dirty="0" smtClean="0"/>
              <a:t>Prof. Paulo Salgado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dirty="0" smtClean="0"/>
              <a:t>psgmn@cin.ufpe.br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0ECFAC0-A82B-45B8-92A6-18AB2D3D6DB8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300038"/>
            <a:ext cx="6794500" cy="619125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pt-BR" sz="3200" smtClean="0"/>
              <a:t>O que é Mineração de Dados?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105400"/>
          </a:xfrm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pt-BR" dirty="0" err="1" smtClean="0"/>
              <a:t>Definição</a:t>
            </a:r>
            <a:endParaRPr lang="en-US" altLang="pt-BR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pt-BR" altLang="pt-BR" sz="2500" dirty="0" smtClean="0"/>
              <a:t>Processo de extração de padrões interessantes (não triviais, implícitos previamente desconhecidas e potencialmente úteis) ou conhecimento de grandes quantidade de dados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pt-BR" altLang="pt-BR" dirty="0" smtClean="0"/>
              <a:t>Sinônimos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pt-BR" altLang="pt-BR" sz="2500" dirty="0" err="1" smtClean="0"/>
              <a:t>Knowledge</a:t>
            </a:r>
            <a:r>
              <a:rPr lang="pt-BR" altLang="pt-BR" sz="2500" dirty="0" smtClean="0"/>
              <a:t> mining </a:t>
            </a:r>
            <a:r>
              <a:rPr lang="pt-BR" altLang="pt-BR" sz="2500" dirty="0" err="1" smtClean="0"/>
              <a:t>from</a:t>
            </a:r>
            <a:r>
              <a:rPr lang="pt-BR" altLang="pt-BR" sz="2500" dirty="0" smtClean="0"/>
              <a:t> data, </a:t>
            </a:r>
            <a:r>
              <a:rPr lang="pt-BR" altLang="pt-BR" sz="2500" dirty="0" err="1" smtClean="0"/>
              <a:t>knowledge</a:t>
            </a:r>
            <a:r>
              <a:rPr lang="pt-BR" altLang="pt-BR" sz="2500" dirty="0" smtClean="0"/>
              <a:t> </a:t>
            </a:r>
            <a:r>
              <a:rPr lang="pt-BR" altLang="pt-BR" sz="2500" dirty="0" err="1" smtClean="0"/>
              <a:t>extraction</a:t>
            </a:r>
            <a:r>
              <a:rPr lang="pt-BR" altLang="pt-BR" sz="2500" dirty="0" smtClean="0"/>
              <a:t>, </a:t>
            </a:r>
            <a:r>
              <a:rPr lang="pt-BR" altLang="pt-BR" sz="2500" dirty="0" err="1" smtClean="0"/>
              <a:t>pattern</a:t>
            </a:r>
            <a:r>
              <a:rPr lang="pt-BR" altLang="pt-BR" sz="2500" dirty="0" smtClean="0"/>
              <a:t> </a:t>
            </a:r>
            <a:r>
              <a:rPr lang="pt-BR" altLang="pt-BR" sz="2500" dirty="0" err="1" smtClean="0"/>
              <a:t>analysis</a:t>
            </a:r>
            <a:r>
              <a:rPr lang="pt-BR" altLang="pt-BR" sz="2500" dirty="0" smtClean="0"/>
              <a:t>, data </a:t>
            </a:r>
            <a:r>
              <a:rPr lang="pt-BR" altLang="pt-BR" sz="2500" dirty="0" err="1" smtClean="0"/>
              <a:t>archeology</a:t>
            </a:r>
            <a:r>
              <a:rPr lang="pt-BR" altLang="pt-BR" sz="2500" dirty="0" smtClean="0"/>
              <a:t>, business </a:t>
            </a:r>
            <a:r>
              <a:rPr lang="pt-BR" altLang="pt-BR" sz="2500" dirty="0" err="1" smtClean="0"/>
              <a:t>intelligence</a:t>
            </a:r>
            <a:r>
              <a:rPr lang="pt-BR" altLang="pt-BR" sz="2500" dirty="0" smtClean="0"/>
              <a:t>, etc...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pt-BR" sz="22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pt-BR" dirty="0" err="1" smtClean="0"/>
              <a:t>Então</a:t>
            </a:r>
            <a:r>
              <a:rPr lang="en-US" altLang="pt-BR" dirty="0" smtClean="0"/>
              <a:t>, </a:t>
            </a:r>
            <a:r>
              <a:rPr lang="en-US" altLang="pt-BR" dirty="0" err="1" smtClean="0"/>
              <a:t>tudo</a:t>
            </a:r>
            <a:r>
              <a:rPr lang="en-US" altLang="pt-BR" dirty="0" smtClean="0"/>
              <a:t> é </a:t>
            </a:r>
            <a:r>
              <a:rPr lang="en-US" altLang="pt-BR" dirty="0" err="1" smtClean="0"/>
              <a:t>mineração</a:t>
            </a:r>
            <a:r>
              <a:rPr lang="en-US" altLang="pt-BR" dirty="0" smtClean="0"/>
              <a:t> de dados?</a:t>
            </a:r>
            <a:r>
              <a:rPr lang="en-US" altLang="pt-BR" sz="2200" dirty="0" smtClean="0"/>
              <a:t>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pt-BR" sz="2500" dirty="0" err="1" smtClean="0"/>
              <a:t>Buscas</a:t>
            </a:r>
            <a:r>
              <a:rPr lang="en-US" altLang="pt-BR" sz="2500" dirty="0" smtClean="0"/>
              <a:t> simples </a:t>
            </a:r>
            <a:r>
              <a:rPr lang="en-US" altLang="pt-BR" sz="2500" dirty="0" err="1" smtClean="0"/>
              <a:t>em</a:t>
            </a:r>
            <a:r>
              <a:rPr lang="en-US" altLang="pt-BR" sz="2500" dirty="0" smtClean="0"/>
              <a:t> banco de dados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pt-BR" sz="2500" dirty="0" err="1" smtClean="0"/>
              <a:t>Dedução</a:t>
            </a:r>
            <a:r>
              <a:rPr lang="en-US" altLang="pt-BR" sz="2500" dirty="0" smtClean="0"/>
              <a:t> com </a:t>
            </a:r>
            <a:r>
              <a:rPr lang="en-US" altLang="pt-BR" sz="2500" i="1" dirty="0" smtClean="0"/>
              <a:t>expert systems</a:t>
            </a:r>
          </a:p>
        </p:txBody>
      </p:sp>
      <p:graphicFrame>
        <p:nvGraphicFramePr>
          <p:cNvPr id="27653" name="Object 2048"/>
          <p:cNvGraphicFramePr>
            <a:graphicFrameLocks noChangeAspect="1"/>
          </p:cNvGraphicFramePr>
          <p:nvPr/>
        </p:nvGraphicFramePr>
        <p:xfrm>
          <a:off x="7848600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Clip" r:id="rId4" imgW="1089050" imgH="1175004" progId="MS_ClipArt_Gallery.2">
                  <p:embed/>
                </p:oleObj>
              </mc:Choice>
              <mc:Fallback>
                <p:oleObj name="Clip" r:id="rId4" imgW="1089050" imgH="1175004" progId="MS_ClipArt_Gallery.2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2049"/>
          <p:cNvGraphicFramePr>
            <a:graphicFrameLocks noChangeAspect="1"/>
          </p:cNvGraphicFramePr>
          <p:nvPr/>
        </p:nvGraphicFramePr>
        <p:xfrm>
          <a:off x="7239000" y="51054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Clip" r:id="rId6" imgW="4582562" imgH="3358836" progId="MS_ClipArt_Gallery.2">
                  <p:embed/>
                </p:oleObj>
              </mc:Choice>
              <mc:Fallback>
                <p:oleObj name="Clip" r:id="rId6" imgW="4582562" imgH="3358836" progId="MS_ClipArt_Gallery.2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054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O que é Mineração de Dados?</a:t>
            </a:r>
            <a:endParaRPr lang="pt-BR" altLang="pt-BR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altLang="pt-BR" dirty="0" smtClean="0"/>
              <a:t>Mineração de dados é...</a:t>
            </a:r>
          </a:p>
          <a:p>
            <a:pPr lvl="1">
              <a:defRPr/>
            </a:pPr>
            <a:r>
              <a:rPr lang="pt-BR" altLang="pt-BR" dirty="0" err="1" smtClean="0"/>
              <a:t>Knowledge</a:t>
            </a:r>
            <a:r>
              <a:rPr lang="pt-BR" altLang="pt-BR" dirty="0" smtClean="0"/>
              <a:t> </a:t>
            </a:r>
            <a:r>
              <a:rPr lang="pt-BR" altLang="pt-BR" dirty="0"/>
              <a:t>Discovery </a:t>
            </a:r>
            <a:r>
              <a:rPr lang="pt-BR" altLang="pt-BR" dirty="0" err="1"/>
              <a:t>from</a:t>
            </a:r>
            <a:r>
              <a:rPr lang="pt-BR" altLang="pt-BR" dirty="0"/>
              <a:t> Data (KDD) sinônimo ou parte de</a:t>
            </a:r>
            <a:r>
              <a:rPr lang="pt-BR" altLang="pt-BR" dirty="0" smtClean="0"/>
              <a:t>?</a:t>
            </a:r>
          </a:p>
          <a:p>
            <a:pPr lvl="1">
              <a:defRPr/>
            </a:pPr>
            <a:endParaRPr lang="pt-BR" altLang="pt-BR" dirty="0"/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pt-BR" b="1" dirty="0"/>
              <a:t>KDD x Data Mining</a:t>
            </a:r>
          </a:p>
          <a:p>
            <a:pPr lvl="1" eaLnBrk="1" hangingPunct="1">
              <a:defRPr/>
            </a:pPr>
            <a:r>
              <a:rPr lang="pt-BR" altLang="pt-BR" dirty="0" smtClean="0"/>
              <a:t>Mineração </a:t>
            </a:r>
            <a:r>
              <a:rPr lang="pt-BR" altLang="pt-BR" dirty="0"/>
              <a:t>de dados:</a:t>
            </a:r>
          </a:p>
          <a:p>
            <a:pPr lvl="2" eaLnBrk="1" hangingPunct="1">
              <a:defRPr/>
            </a:pPr>
            <a:r>
              <a:rPr lang="pt-BR" altLang="pt-BR" sz="2400" dirty="0"/>
              <a:t>É o passo do processo de KDD que produz um conjunto de padrões sob um custo computacional aceitável.</a:t>
            </a:r>
          </a:p>
          <a:p>
            <a:pPr eaLnBrk="1" hangingPunct="1">
              <a:defRPr/>
            </a:pPr>
            <a:endParaRPr lang="pt-BR" altLang="pt-BR" sz="1200" dirty="0"/>
          </a:p>
          <a:p>
            <a:pPr lvl="1" eaLnBrk="1" hangingPunct="1">
              <a:defRPr/>
            </a:pPr>
            <a:r>
              <a:rPr lang="pt-BR" altLang="pt-BR" dirty="0"/>
              <a:t>KDD:</a:t>
            </a:r>
          </a:p>
          <a:p>
            <a:pPr lvl="2" eaLnBrk="1" hangingPunct="1">
              <a:defRPr/>
            </a:pPr>
            <a:r>
              <a:rPr lang="pt-BR" altLang="pt-BR" sz="2400" dirty="0"/>
              <a:t>Utiliza algoritmos de </a:t>
            </a:r>
            <a:r>
              <a:rPr lang="pt-BR" altLang="pt-BR" sz="2400" i="1" dirty="0"/>
              <a:t>data mining</a:t>
            </a:r>
            <a:r>
              <a:rPr lang="pt-BR" altLang="pt-BR" sz="2400" dirty="0"/>
              <a:t> para extrair padrões classificados como “conhecimento”. </a:t>
            </a:r>
          </a:p>
          <a:p>
            <a:pPr lvl="2" eaLnBrk="1" hangingPunct="1">
              <a:defRPr/>
            </a:pPr>
            <a:r>
              <a:rPr lang="pt-BR" altLang="pt-BR" sz="2400" dirty="0"/>
              <a:t>Incorpora também tarefas como escolha do algoritmo adequado, processamento e amostragem de dados e interpretação de resultados.</a:t>
            </a:r>
          </a:p>
          <a:p>
            <a:pPr>
              <a:defRPr/>
            </a:pPr>
            <a:endParaRPr lang="pt-BR" alt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FFE4861-22AD-4D65-9456-BB5252013E1A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Limpeza dos dados</a:t>
            </a:r>
          </a:p>
          <a:p>
            <a:pPr lvl="1"/>
            <a:r>
              <a:rPr lang="pt-BR" altLang="pt-BR" smtClean="0"/>
              <a:t>Os dados no mundo real tendem a ser:</a:t>
            </a:r>
          </a:p>
          <a:p>
            <a:pPr lvl="2"/>
            <a:r>
              <a:rPr lang="pt-BR" altLang="pt-BR" smtClean="0"/>
              <a:t>Incompletos</a:t>
            </a:r>
          </a:p>
          <a:p>
            <a:pPr lvl="2"/>
            <a:r>
              <a:rPr lang="pt-BR" altLang="pt-BR" smtClean="0"/>
              <a:t>Fora de padrão</a:t>
            </a:r>
          </a:p>
          <a:p>
            <a:pPr lvl="2"/>
            <a:r>
              <a:rPr lang="pt-BR" altLang="pt-BR" smtClean="0"/>
              <a:t>Inconsistentes</a:t>
            </a:r>
            <a:endParaRPr lang="en-US" altLang="pt-BR" sz="2000" smtClean="0"/>
          </a:p>
          <a:p>
            <a:endParaRPr lang="pt-BR" alt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BEC8F4D-C173-4C14-AB9B-A1094776A4C1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pt-BR" sz="1400" smtClean="0"/>
          </a:p>
        </p:txBody>
      </p:sp>
      <p:pic>
        <p:nvPicPr>
          <p:cNvPr id="30725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1966913" y="1720850"/>
            <a:ext cx="792162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4495800" y="5029200"/>
            <a:ext cx="4648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Visão de sistemas de banco de dados típico e comunidades de data warehousing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/>
              <a:t>A mineração de dados desempenha um papel essencial no processo de descoberta de conhecimento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Limpeza dos dados</a:t>
            </a:r>
          </a:p>
          <a:p>
            <a:pPr lvl="1"/>
            <a:r>
              <a:rPr lang="pt-BR" altLang="pt-BR" b="1" smtClean="0"/>
              <a:t>Valores incompletos </a:t>
            </a:r>
            <a:r>
              <a:rPr lang="pt-BR" altLang="pt-BR" smtClean="0"/>
              <a:t>se caracterizam por existirem registros no banco de dados que não possuem valores.</a:t>
            </a:r>
          </a:p>
          <a:p>
            <a:pPr lvl="2"/>
            <a:r>
              <a:rPr lang="pt-BR" altLang="pt-BR" b="1" smtClean="0"/>
              <a:t>Ações:</a:t>
            </a:r>
            <a:r>
              <a:rPr lang="pt-BR" altLang="pt-BR" smtClean="0"/>
              <a:t>  </a:t>
            </a:r>
          </a:p>
          <a:p>
            <a:pPr lvl="3"/>
            <a:r>
              <a:rPr lang="pt-BR" altLang="pt-BR" smtClean="0"/>
              <a:t>ignorar registros, preencher manualmente, usar constante global, utilizar valor médio, utilizar valor de probabilidade.</a:t>
            </a:r>
          </a:p>
          <a:p>
            <a:endParaRPr lang="pt-BR" alt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A2087E-C939-40DF-9BB3-1895CC9A58D8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pt-BR" sz="1400" smtClean="0"/>
          </a:p>
        </p:txBody>
      </p:sp>
      <p:pic>
        <p:nvPicPr>
          <p:cNvPr id="31749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1981200" y="1720850"/>
            <a:ext cx="792163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Limpeza dos dados</a:t>
            </a:r>
          </a:p>
          <a:p>
            <a:pPr lvl="1"/>
            <a:r>
              <a:rPr lang="pt-BR" altLang="pt-BR" b="1" smtClean="0"/>
              <a:t>Valores fora do padrão </a:t>
            </a:r>
            <a:r>
              <a:rPr lang="pt-BR" altLang="pt-BR" smtClean="0"/>
              <a:t>consistem em registros com uma variação acentuada na medição de valor. </a:t>
            </a:r>
          </a:p>
          <a:p>
            <a:pPr lvl="2"/>
            <a:r>
              <a:rPr lang="pt-BR" altLang="pt-BR" smtClean="0"/>
              <a:t>Exemplo: faixas de preços.</a:t>
            </a:r>
          </a:p>
          <a:p>
            <a:pPr lvl="2"/>
            <a:r>
              <a:rPr lang="pt-BR" altLang="pt-BR" smtClean="0"/>
              <a:t>Ações:</a:t>
            </a:r>
          </a:p>
          <a:p>
            <a:pPr lvl="3"/>
            <a:r>
              <a:rPr lang="pt-BR" altLang="pt-BR" smtClean="0"/>
              <a:t>ordenar (binning), agrupar (cluster), inspeção humana e ajustes (regressão).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27A4DD4-B76C-4BDA-AC63-CFC166F13157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pt-BR" sz="1400" smtClean="0"/>
          </a:p>
        </p:txBody>
      </p:sp>
      <p:pic>
        <p:nvPicPr>
          <p:cNvPr id="32773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1981200" y="1720850"/>
            <a:ext cx="792163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Limpeza dos dados</a:t>
            </a:r>
          </a:p>
          <a:p>
            <a:pPr lvl="1"/>
            <a:r>
              <a:rPr lang="pt-BR" altLang="pt-BR" b="1" smtClean="0"/>
              <a:t>Valores inconsistentes </a:t>
            </a:r>
            <a:r>
              <a:rPr lang="pt-BR" altLang="pt-BR" smtClean="0"/>
              <a:t>são originados a partir de entrada de dados manual ou também ser causadas pela integração dos dados.</a:t>
            </a:r>
          </a:p>
          <a:p>
            <a:pPr lvl="2"/>
            <a:r>
              <a:rPr lang="pt-BR" altLang="pt-BR" smtClean="0"/>
              <a:t>Exemplos: problemas de integridade ou nome de atributos.</a:t>
            </a:r>
          </a:p>
          <a:p>
            <a:pPr lvl="1"/>
            <a:endParaRPr lang="pt-BR" alt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8F4DA83-93C1-4E40-B1C1-F89A5FACD2CE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pt-BR" sz="1400" smtClean="0"/>
          </a:p>
        </p:txBody>
      </p:sp>
      <p:pic>
        <p:nvPicPr>
          <p:cNvPr id="33797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1981200" y="1720850"/>
            <a:ext cx="792163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Integração dos dados</a:t>
            </a:r>
          </a:p>
          <a:p>
            <a:pPr lvl="1"/>
            <a:r>
              <a:rPr lang="pt-BR" altLang="pt-BR" smtClean="0"/>
              <a:t>Consiste na união, consolidação, fusão de várias base de dados, arquivos, etc.</a:t>
            </a:r>
          </a:p>
          <a:p>
            <a:pPr lvl="2"/>
            <a:r>
              <a:rPr lang="pt-BR" altLang="pt-BR" smtClean="0"/>
              <a:t>Problemas: definição de esquemas, redundância de dados e detecção de conflitos.</a:t>
            </a:r>
          </a:p>
          <a:p>
            <a:pPr lvl="1"/>
            <a:endParaRPr lang="pt-BR" alt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134C254-5A0E-4D76-97D8-24386D724B5C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pt-BR" sz="1400" smtClean="0"/>
          </a:p>
        </p:txBody>
      </p:sp>
      <p:pic>
        <p:nvPicPr>
          <p:cNvPr id="34821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1951038" y="1720850"/>
            <a:ext cx="792162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Seleção de dados</a:t>
            </a:r>
          </a:p>
          <a:p>
            <a:pPr lvl="1"/>
            <a:r>
              <a:rPr lang="pt-BR" altLang="pt-BR" smtClean="0"/>
              <a:t>Consiste em recuperar da base de dados os dados relevantes para a tarefa de análise.</a:t>
            </a:r>
          </a:p>
          <a:p>
            <a:pPr lvl="2"/>
            <a:r>
              <a:rPr lang="pt-BR" altLang="pt-BR" smtClean="0"/>
              <a:t>Exemplo: </a:t>
            </a:r>
          </a:p>
          <a:p>
            <a:pPr lvl="3"/>
            <a:r>
              <a:rPr lang="pt-BR" altLang="pt-BR" smtClean="0"/>
              <a:t>tabelas, atributos, arquivos de texto irrelevantes são excluídos do processo (conversão de moedas, arquivos de configuração, alguns arquivos de log).</a:t>
            </a:r>
          </a:p>
          <a:p>
            <a:pPr lvl="1"/>
            <a:endParaRPr lang="pt-BR" alt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CF45F8D-435C-44F7-9E96-66FD1D7514D4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pt-BR" sz="1400" smtClean="0"/>
          </a:p>
        </p:txBody>
      </p:sp>
      <p:pic>
        <p:nvPicPr>
          <p:cNvPr id="35845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617913" y="1720850"/>
            <a:ext cx="792162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Transformação dos dados</a:t>
            </a:r>
          </a:p>
          <a:p>
            <a:pPr lvl="1"/>
            <a:r>
              <a:rPr lang="pt-BR" altLang="pt-BR" smtClean="0"/>
              <a:t>Consiste na consolidação dos dados em formatos apropriados para mineração através de operações de:</a:t>
            </a:r>
          </a:p>
          <a:p>
            <a:pPr lvl="2"/>
            <a:r>
              <a:rPr lang="pt-BR" altLang="pt-BR" sz="2000" i="1" smtClean="0"/>
              <a:t>Agregação</a:t>
            </a:r>
            <a:r>
              <a:rPr lang="pt-BR" altLang="pt-BR" sz="2000" smtClean="0"/>
              <a:t> (vendas diárias são transformadas em vendas mensais)</a:t>
            </a:r>
          </a:p>
          <a:p>
            <a:pPr lvl="2"/>
            <a:r>
              <a:rPr lang="pt-BR" altLang="pt-BR" sz="2000" i="1" smtClean="0"/>
              <a:t>Generalização</a:t>
            </a:r>
            <a:r>
              <a:rPr lang="pt-BR" altLang="pt-BR" sz="2000" smtClean="0"/>
              <a:t> (criação do atributo faixa etária a partir da idade)</a:t>
            </a:r>
          </a:p>
          <a:p>
            <a:pPr lvl="2"/>
            <a:r>
              <a:rPr lang="pt-BR" altLang="pt-BR" sz="2000" i="1" smtClean="0"/>
              <a:t>Normalização</a:t>
            </a:r>
            <a:r>
              <a:rPr lang="pt-BR" altLang="pt-BR" sz="2000" smtClean="0"/>
              <a:t> (atribuição de nova escala: [-1.0 a 1.0 ou 0.0 a 1.0])</a:t>
            </a:r>
          </a:p>
          <a:p>
            <a:pPr lvl="1"/>
            <a:endParaRPr lang="pt-BR" alt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C463E50-9C78-4B7A-969D-D469520CC341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pt-BR" sz="1400" smtClean="0"/>
          </a:p>
        </p:txBody>
      </p:sp>
      <p:pic>
        <p:nvPicPr>
          <p:cNvPr id="36869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617913" y="1720850"/>
            <a:ext cx="792162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Mineração de dados</a:t>
            </a:r>
          </a:p>
          <a:p>
            <a:pPr lvl="1"/>
            <a:r>
              <a:rPr lang="pt-BR" altLang="pt-BR" smtClean="0"/>
              <a:t>Processo essencial onde métodos inteligentes são aplicados a fim de se extrair os padrões de dados.</a:t>
            </a:r>
          </a:p>
          <a:p>
            <a:pPr lvl="2"/>
            <a:r>
              <a:rPr lang="pt-BR" altLang="pt-BR" smtClean="0"/>
              <a:t>Inclui:</a:t>
            </a:r>
          </a:p>
          <a:p>
            <a:pPr lvl="3"/>
            <a:r>
              <a:rPr lang="pt-BR" altLang="pt-BR" smtClean="0"/>
              <a:t>descoberta de descrições conceito/classes, associação, correlação, classificação, predição, clusterização, análise de tendência, análise de desvios, análise de similaridades, caracterização e discriminização.</a:t>
            </a:r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C8E1B64-6D49-46F2-A057-439417EBB0DF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pt-BR" sz="1400" smtClean="0"/>
          </a:p>
        </p:txBody>
      </p:sp>
      <p:pic>
        <p:nvPicPr>
          <p:cNvPr id="37893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4978400" y="1720850"/>
            <a:ext cx="792163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Tópicos da aula</a:t>
            </a:r>
          </a:p>
        </p:txBody>
      </p:sp>
      <p:sp>
        <p:nvSpPr>
          <p:cNvPr id="16387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000" dirty="0" smtClean="0"/>
              <a:t>Motivação do uso de Mineração de Dados...  </a:t>
            </a:r>
          </a:p>
          <a:p>
            <a:pPr lvl="1"/>
            <a:r>
              <a:rPr lang="pt-BR" altLang="pt-BR" sz="2600" dirty="0" smtClean="0"/>
              <a:t>Por que Mineração de Dados?</a:t>
            </a:r>
          </a:p>
          <a:p>
            <a:pPr lvl="1"/>
            <a:r>
              <a:rPr lang="pt-BR" altLang="pt-BR" dirty="0" smtClean="0"/>
              <a:t>Dados </a:t>
            </a:r>
            <a:r>
              <a:rPr lang="pt-BR" altLang="pt-BR" i="1" dirty="0" smtClean="0"/>
              <a:t>versus</a:t>
            </a:r>
            <a:r>
              <a:rPr lang="pt-BR" altLang="pt-BR" dirty="0" smtClean="0"/>
              <a:t> conhecimento</a:t>
            </a:r>
          </a:p>
          <a:p>
            <a:endParaRPr lang="pt-BR" altLang="pt-BR" sz="3000" dirty="0" smtClean="0"/>
          </a:p>
          <a:p>
            <a:r>
              <a:rPr lang="pt-BR" altLang="pt-BR" sz="3000" dirty="0" smtClean="0"/>
              <a:t>O que é Mineração de Dados?</a:t>
            </a:r>
          </a:p>
          <a:p>
            <a:pPr eaLnBrk="1" hangingPunct="1"/>
            <a:endParaRPr lang="pt-BR" altLang="pt-BR" sz="3000" dirty="0" smtClean="0"/>
          </a:p>
          <a:p>
            <a:pPr eaLnBrk="1" hangingPunct="1"/>
            <a:r>
              <a:rPr lang="pt-BR" altLang="pt-BR" sz="3000" dirty="0" smtClean="0"/>
              <a:t>Processo de descoberto do conhecimento</a:t>
            </a:r>
          </a:p>
          <a:p>
            <a:pPr eaLnBrk="1" hangingPunct="1"/>
            <a:endParaRPr lang="pt-BR" altLang="pt-BR" sz="3000" dirty="0" smtClean="0"/>
          </a:p>
          <a:p>
            <a:pPr eaLnBrk="1" hangingPunct="1"/>
            <a:r>
              <a:rPr lang="pt-BR" altLang="pt-BR" sz="3000" dirty="0" smtClean="0"/>
              <a:t>Aplicações de sistemas de mineração de dados</a:t>
            </a:r>
          </a:p>
          <a:p>
            <a:endParaRPr lang="pt-BR" altLang="pt-BR" sz="3000" dirty="0" smtClean="0"/>
          </a:p>
          <a:p>
            <a:r>
              <a:rPr lang="pt-BR" altLang="pt-BR" sz="3000" dirty="0" smtClean="0"/>
              <a:t>Resumo da aula</a:t>
            </a:r>
          </a:p>
        </p:txBody>
      </p:sp>
      <p:sp>
        <p:nvSpPr>
          <p:cNvPr id="16388" name="Espaço Reservado para Número de Slide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E8A1A3-E5FB-4944-8498-9ADB6E42CA36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Avaliação dos padrões</a:t>
            </a:r>
          </a:p>
          <a:p>
            <a:pPr lvl="1"/>
            <a:r>
              <a:rPr lang="pt-BR" altLang="pt-BR" smtClean="0"/>
              <a:t>Consiste </a:t>
            </a:r>
            <a:r>
              <a:rPr lang="pt-BR" altLang="pt-BR" smtClean="0">
                <a:cs typeface="Arial" panose="020B0604020202020204" pitchFamily="34" charset="0"/>
              </a:rPr>
              <a:t>na identificação dos padrões verdadeiramente interessantes  que representam o conhecimento baseado em algumas medidas de interesse. </a:t>
            </a:r>
          </a:p>
          <a:p>
            <a:pPr lvl="1"/>
            <a:r>
              <a:rPr lang="pt-BR" altLang="pt-BR" smtClean="0">
                <a:cs typeface="Arial" panose="020B0604020202020204" pitchFamily="34" charset="0"/>
              </a:rPr>
              <a:t>O que é um padrão interessante?</a:t>
            </a:r>
          </a:p>
          <a:p>
            <a:pPr lvl="2"/>
            <a:r>
              <a:rPr lang="pt-BR" altLang="pt-BR" b="1" smtClean="0">
                <a:cs typeface="Arial" panose="020B0604020202020204" pitchFamily="34" charset="0"/>
              </a:rPr>
              <a:t>Válido, novo, útil e interpretável</a:t>
            </a:r>
            <a:endParaRPr lang="pt-BR" altLang="pt-BR" b="1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CC6C9AE-55E2-415B-A8A6-C25EF456D9B7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pt-BR" sz="1400" smtClean="0"/>
          </a:p>
        </p:txBody>
      </p:sp>
      <p:pic>
        <p:nvPicPr>
          <p:cNvPr id="38917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6294438" y="1711325"/>
            <a:ext cx="792162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3200" smtClean="0"/>
              <a:t>Processo de Descoberta de Conhecimento</a:t>
            </a:r>
            <a:endParaRPr lang="pt-BR" altLang="pt-BR" sz="3200" smtClean="0"/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 smtClean="0"/>
          </a:p>
          <a:p>
            <a:endParaRPr lang="pt-BR" altLang="pt-BR" smtClean="0"/>
          </a:p>
          <a:p>
            <a:endParaRPr lang="pt-BR" altLang="pt-BR" smtClean="0"/>
          </a:p>
          <a:p>
            <a:r>
              <a:rPr lang="pt-BR" altLang="pt-BR" smtClean="0"/>
              <a:t>Apresentação do conhecimento</a:t>
            </a:r>
          </a:p>
          <a:p>
            <a:pPr lvl="1"/>
            <a:r>
              <a:rPr lang="pt-BR" altLang="pt-BR" smtClean="0"/>
              <a:t>Consiste na aplicação de técnicas de visualização e representação do conhecimento para apresentação do conteúdo minerado pelo usuário.</a:t>
            </a:r>
          </a:p>
          <a:p>
            <a:pPr lvl="1"/>
            <a:r>
              <a:rPr lang="pt-BR" altLang="pt-BR" smtClean="0">
                <a:cs typeface="Arial" panose="020B0604020202020204" pitchFamily="34" charset="0"/>
              </a:rPr>
              <a:t>Exemplos:</a:t>
            </a:r>
          </a:p>
          <a:p>
            <a:pPr lvl="2"/>
            <a:r>
              <a:rPr lang="pt-BR" altLang="pt-BR" smtClean="0"/>
              <a:t>gráficos, tabelas, relatórios, informações geográficas, figuras tridimensionais, etc</a:t>
            </a: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FBC6DD1-CC5F-472B-A01F-95157B2378DC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pt-BR" sz="1400" smtClean="0"/>
          </a:p>
        </p:txBody>
      </p:sp>
      <p:pic>
        <p:nvPicPr>
          <p:cNvPr id="39941" name="Espaço Reservado para Conteúdo 21" descr="kdd 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35088"/>
            <a:ext cx="6983413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6294438" y="1711325"/>
            <a:ext cx="792162" cy="34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altLang="pt-BR" dirty="0" smtClean="0"/>
              <a:t>Processo de Descoberta do Conhecimento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Considerações :</a:t>
            </a:r>
          </a:p>
          <a:p>
            <a:endParaRPr lang="pt-BR" altLang="pt-BR" sz="1200" dirty="0" smtClean="0"/>
          </a:p>
          <a:p>
            <a:pPr lvl="1"/>
            <a:r>
              <a:rPr lang="pt-BR" altLang="pt-BR" sz="2000" dirty="0" smtClean="0"/>
              <a:t>O processo de KDD é </a:t>
            </a:r>
            <a:r>
              <a:rPr lang="pt-BR" altLang="pt-BR" sz="2000" b="1" dirty="0" smtClean="0"/>
              <a:t>interativo</a:t>
            </a:r>
            <a:r>
              <a:rPr lang="pt-BR" altLang="pt-BR" sz="2000" dirty="0" smtClean="0"/>
              <a:t> e envolve diversos laços de repetição dentro de uma </a:t>
            </a:r>
            <a:r>
              <a:rPr lang="pt-BR" altLang="pt-BR" sz="2000" b="1" dirty="0" smtClean="0"/>
              <a:t>mesma etapa </a:t>
            </a:r>
            <a:r>
              <a:rPr lang="pt-BR" altLang="pt-BR" sz="2000" dirty="0" smtClean="0"/>
              <a:t>e também </a:t>
            </a:r>
            <a:r>
              <a:rPr lang="pt-BR" altLang="pt-BR" sz="2000" b="1" dirty="0" smtClean="0"/>
              <a:t>entre fases</a:t>
            </a:r>
            <a:r>
              <a:rPr lang="pt-BR" altLang="pt-BR" sz="2000" dirty="0" smtClean="0"/>
              <a:t>, até que um </a:t>
            </a:r>
            <a:r>
              <a:rPr lang="pt-BR" altLang="pt-BR" sz="2000" b="1" dirty="0" smtClean="0"/>
              <a:t>resultado</a:t>
            </a:r>
            <a:r>
              <a:rPr lang="pt-BR" altLang="pt-BR" sz="2000" dirty="0" smtClean="0"/>
              <a:t> útil seja alcançado.</a:t>
            </a:r>
          </a:p>
          <a:p>
            <a:pPr lvl="1"/>
            <a:endParaRPr lang="pt-BR" altLang="pt-BR" sz="1100" dirty="0" smtClean="0"/>
          </a:p>
          <a:p>
            <a:pPr lvl="1"/>
            <a:r>
              <a:rPr lang="pt-BR" altLang="pt-BR" sz="2000" dirty="0" smtClean="0"/>
              <a:t>KDD envolve a aplicação de diferentes </a:t>
            </a:r>
            <a:r>
              <a:rPr lang="pt-BR" altLang="pt-BR" sz="2000" b="1" dirty="0" smtClean="0"/>
              <a:t>tecnologias</a:t>
            </a:r>
            <a:r>
              <a:rPr lang="pt-BR" altLang="pt-BR" sz="2000" dirty="0" smtClean="0"/>
              <a:t> que devem ser adequadamente escolhidas </a:t>
            </a:r>
            <a:r>
              <a:rPr lang="pt-BR" altLang="pt-BR" sz="2000" b="1" dirty="0" smtClean="0"/>
              <a:t>dependendo do problema </a:t>
            </a:r>
            <a:r>
              <a:rPr lang="pt-BR" altLang="pt-BR" sz="2000" dirty="0" smtClean="0"/>
              <a:t>em questão.</a:t>
            </a:r>
          </a:p>
          <a:p>
            <a:pPr lvl="1"/>
            <a:endParaRPr lang="pt-BR" altLang="pt-BR" sz="1100" dirty="0" smtClean="0"/>
          </a:p>
          <a:p>
            <a:pPr lvl="1"/>
            <a:r>
              <a:rPr lang="pt-BR" altLang="pt-BR" sz="2000" dirty="0" smtClean="0"/>
              <a:t>É uma área </a:t>
            </a:r>
            <a:r>
              <a:rPr lang="pt-BR" altLang="pt-BR" sz="2000" b="1" dirty="0" smtClean="0"/>
              <a:t>interdisciplinar</a:t>
            </a:r>
            <a:r>
              <a:rPr lang="pt-BR" altLang="pt-BR" sz="2000" dirty="0" smtClean="0"/>
              <a:t>: banco de dados, estatística, </a:t>
            </a:r>
            <a:r>
              <a:rPr lang="pt-BR" altLang="pt-BR" sz="2000" dirty="0" smtClean="0"/>
              <a:t>aprendizado </a:t>
            </a:r>
            <a:r>
              <a:rPr lang="pt-BR" altLang="pt-BR" sz="2000" dirty="0" smtClean="0"/>
              <a:t>de máquina. Dependendo dos dados a ser minerados outras disciplinas podem ser aplicadas.</a:t>
            </a:r>
          </a:p>
          <a:p>
            <a:endParaRPr lang="pt-BR" altLang="pt-BR" dirty="0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76FA779-CAF5-489D-97C3-1F934B95A833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altLang="pt-BR" dirty="0" smtClean="0"/>
              <a:t>Processo de Descoberta do Conhecimento da AM e Estatística</a:t>
            </a:r>
            <a:endParaRPr lang="pt-BR" dirty="0"/>
          </a:p>
        </p:txBody>
      </p:sp>
      <p:sp>
        <p:nvSpPr>
          <p:cNvPr id="4198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994725-1868-4237-A7F3-EA307F011C8A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pt-BR" sz="1400" smtClean="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1533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6562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90" name="Text Box 17"/>
          <p:cNvSpPr txBox="1">
            <a:spLocks noChangeArrowheads="1"/>
          </p:cNvSpPr>
          <p:nvPr/>
        </p:nvSpPr>
        <p:spPr bwMode="auto">
          <a:xfrm>
            <a:off x="85725" y="2151063"/>
            <a:ext cx="1255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Dados de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Entrada</a:t>
            </a:r>
            <a:endParaRPr lang="en-US" altLang="pt-BR" sz="1600">
              <a:latin typeface="Tahoma" panose="020B0604030504040204" pitchFamily="34" charset="0"/>
            </a:endParaRPr>
          </a:p>
        </p:txBody>
      </p:sp>
      <p:sp>
        <p:nvSpPr>
          <p:cNvPr id="41991" name="Rectangle 21"/>
          <p:cNvSpPr>
            <a:spLocks noChangeArrowheads="1"/>
          </p:cNvSpPr>
          <p:nvPr/>
        </p:nvSpPr>
        <p:spPr bwMode="auto">
          <a:xfrm>
            <a:off x="1990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1992" name="Rectangle 22"/>
          <p:cNvSpPr>
            <a:spLocks noChangeArrowheads="1"/>
          </p:cNvSpPr>
          <p:nvPr/>
        </p:nvSpPr>
        <p:spPr bwMode="auto">
          <a:xfrm>
            <a:off x="3667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1993" name="Text Box 32"/>
          <p:cNvSpPr txBox="1">
            <a:spLocks noChangeArrowheads="1"/>
          </p:cNvSpPr>
          <p:nvPr/>
        </p:nvSpPr>
        <p:spPr bwMode="auto">
          <a:xfrm>
            <a:off x="3514725" y="2057400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000" b="1">
                <a:solidFill>
                  <a:schemeClr val="hlink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41994" name="Text Box 44"/>
          <p:cNvSpPr txBox="1">
            <a:spLocks noChangeArrowheads="1"/>
          </p:cNvSpPr>
          <p:nvPr/>
        </p:nvSpPr>
        <p:spPr bwMode="auto">
          <a:xfrm>
            <a:off x="1670050" y="2149475"/>
            <a:ext cx="1592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400" b="1">
                <a:latin typeface="Tahoma" panose="020B0604030504040204" pitchFamily="34" charset="0"/>
              </a:rPr>
              <a:t>Pré-</a:t>
            </a: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400" b="1">
                <a:latin typeface="Tahoma" panose="020B0604030504040204" pitchFamily="34" charset="0"/>
              </a:rPr>
              <a:t>Processa.</a:t>
            </a:r>
          </a:p>
        </p:txBody>
      </p:sp>
      <p:sp>
        <p:nvSpPr>
          <p:cNvPr id="41995" name="Line 45"/>
          <p:cNvSpPr>
            <a:spLocks noChangeShapeType="1"/>
          </p:cNvSpPr>
          <p:nvPr/>
        </p:nvSpPr>
        <p:spPr bwMode="auto">
          <a:xfrm flipV="1">
            <a:off x="3133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96" name="Line 46"/>
          <p:cNvSpPr>
            <a:spLocks noChangeShapeType="1"/>
          </p:cNvSpPr>
          <p:nvPr/>
        </p:nvSpPr>
        <p:spPr bwMode="auto">
          <a:xfrm flipV="1">
            <a:off x="4886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1997" name="Rectangle 47"/>
          <p:cNvSpPr>
            <a:spLocks noChangeArrowheads="1"/>
          </p:cNvSpPr>
          <p:nvPr/>
        </p:nvSpPr>
        <p:spPr bwMode="auto">
          <a:xfrm>
            <a:off x="5419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1998" name="Text Box 48"/>
          <p:cNvSpPr txBox="1">
            <a:spLocks noChangeArrowheads="1"/>
          </p:cNvSpPr>
          <p:nvPr/>
        </p:nvSpPr>
        <p:spPr bwMode="auto">
          <a:xfrm>
            <a:off x="5343525" y="2085975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ahoma" panose="020B0604030504040204" pitchFamily="34" charset="0"/>
              </a:rPr>
              <a:t>Pós-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ahoma" panose="020B0604030504040204" pitchFamily="34" charset="0"/>
              </a:rPr>
              <a:t>Process.</a:t>
            </a:r>
          </a:p>
        </p:txBody>
      </p:sp>
      <p:sp>
        <p:nvSpPr>
          <p:cNvPr id="16" name="Rectangle 49"/>
          <p:cNvSpPr txBox="1">
            <a:spLocks noChangeArrowheads="1"/>
          </p:cNvSpPr>
          <p:nvPr/>
        </p:nvSpPr>
        <p:spPr bwMode="auto">
          <a:xfrm>
            <a:off x="381000" y="5791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altLang="pt-BR" sz="1800" kern="0" dirty="0" err="1" smtClean="0"/>
              <a:t>Essa</a:t>
            </a:r>
            <a:r>
              <a:rPr lang="en-US" altLang="pt-BR" sz="1800" kern="0" dirty="0" smtClean="0"/>
              <a:t> é a </a:t>
            </a:r>
            <a:r>
              <a:rPr lang="en-US" altLang="pt-BR" sz="1800" kern="0" dirty="0" err="1" smtClean="0"/>
              <a:t>visão</a:t>
            </a:r>
            <a:r>
              <a:rPr lang="en-US" altLang="pt-BR" sz="1800" kern="0" dirty="0" smtClean="0"/>
              <a:t> </a:t>
            </a:r>
            <a:r>
              <a:rPr lang="en-US" altLang="pt-BR" sz="1800" kern="0" dirty="0" err="1" smtClean="0"/>
              <a:t>comum</a:t>
            </a:r>
            <a:r>
              <a:rPr lang="en-US" altLang="pt-BR" sz="1800" kern="0" dirty="0" smtClean="0"/>
              <a:t> das </a:t>
            </a:r>
            <a:r>
              <a:rPr lang="en-US" altLang="pt-BR" sz="1800" kern="0" dirty="0" err="1" smtClean="0"/>
              <a:t>comunidades</a:t>
            </a:r>
            <a:r>
              <a:rPr lang="en-US" altLang="pt-BR" sz="1800" kern="0" dirty="0" smtClean="0"/>
              <a:t> de </a:t>
            </a:r>
            <a:r>
              <a:rPr lang="en-US" altLang="pt-BR" sz="1800" kern="0" dirty="0" err="1" smtClean="0"/>
              <a:t>Aprendizagem</a:t>
            </a:r>
            <a:r>
              <a:rPr lang="en-US" altLang="pt-BR" sz="1800" kern="0" dirty="0" smtClean="0"/>
              <a:t> de </a:t>
            </a:r>
            <a:r>
              <a:rPr lang="en-US" altLang="pt-BR" sz="1800" kern="0" dirty="0" err="1" smtClean="0"/>
              <a:t>Máquina</a:t>
            </a:r>
            <a:r>
              <a:rPr lang="en-US" altLang="pt-BR" sz="1800" kern="0" dirty="0" smtClean="0"/>
              <a:t> e </a:t>
            </a:r>
            <a:r>
              <a:rPr lang="en-US" altLang="pt-BR" sz="1800" kern="0" dirty="0" err="1" smtClean="0"/>
              <a:t>Estatística</a:t>
            </a:r>
            <a:endParaRPr lang="en-US" altLang="pt-BR" sz="1800" kern="0" dirty="0" smtClean="0"/>
          </a:p>
        </p:txBody>
      </p:sp>
      <p:grpSp>
        <p:nvGrpSpPr>
          <p:cNvPr id="42000" name="Group 52"/>
          <p:cNvGrpSpPr>
            <a:grpSpLocks/>
          </p:cNvGrpSpPr>
          <p:nvPr/>
        </p:nvGrpSpPr>
        <p:grpSpPr bwMode="auto">
          <a:xfrm>
            <a:off x="542925" y="3886200"/>
            <a:ext cx="2362200" cy="1152525"/>
            <a:chOff x="288" y="2880"/>
            <a:chExt cx="1488" cy="726"/>
          </a:xfrm>
        </p:grpSpPr>
        <p:sp>
          <p:nvSpPr>
            <p:cNvPr id="42010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>
                <a:latin typeface="Tahoma" panose="020B0604030504040204" pitchFamily="34" charset="0"/>
              </a:endParaRPr>
            </a:p>
          </p:txBody>
        </p:sp>
        <p:sp>
          <p:nvSpPr>
            <p:cNvPr id="42011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>
                  <a:latin typeface="Tahoma" panose="020B0604030504040204" pitchFamily="34" charset="0"/>
                </a:rPr>
                <a:t>Integração dos dados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>
                  <a:latin typeface="Tahoma" panose="020B0604030504040204" pitchFamily="34" charset="0"/>
                </a:rPr>
                <a:t>Normalização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>
                  <a:latin typeface="Tahoma" panose="020B0604030504040204" pitchFamily="34" charset="0"/>
                </a:rPr>
                <a:t>Seleção de caracterísit.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>
                  <a:latin typeface="Tahoma" panose="020B0604030504040204" pitchFamily="34" charset="0"/>
                </a:rPr>
                <a:t>Redução de dimensão</a:t>
              </a:r>
            </a:p>
          </p:txBody>
        </p:sp>
      </p:grpSp>
      <p:sp>
        <p:nvSpPr>
          <p:cNvPr id="42001" name="Rectangle 54"/>
          <p:cNvSpPr>
            <a:spLocks noChangeArrowheads="1"/>
          </p:cNvSpPr>
          <p:nvPr/>
        </p:nvSpPr>
        <p:spPr bwMode="auto">
          <a:xfrm>
            <a:off x="3057525" y="3886200"/>
            <a:ext cx="2505075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2002" name="Text Box 55"/>
          <p:cNvSpPr txBox="1">
            <a:spLocks noChangeArrowheads="1"/>
          </p:cNvSpPr>
          <p:nvPr/>
        </p:nvSpPr>
        <p:spPr bwMode="auto">
          <a:xfrm>
            <a:off x="3057525" y="3962400"/>
            <a:ext cx="2590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600">
                <a:latin typeface="Tahoma" panose="020B0604030504040204" pitchFamily="34" charset="0"/>
              </a:rPr>
              <a:t>Descobrimento de padrões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600">
                <a:latin typeface="Tahoma" panose="020B0604030504040204" pitchFamily="34" charset="0"/>
              </a:rPr>
              <a:t>Associação &amp; correlação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600">
                <a:latin typeface="Tahoma" panose="020B0604030504040204" pitchFamily="34" charset="0"/>
              </a:rPr>
              <a:t>Classificação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600">
                <a:latin typeface="Tahoma" panose="020B0604030504040204" pitchFamily="34" charset="0"/>
              </a:rPr>
              <a:t>Clustering (Agrupamento)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600">
                <a:latin typeface="Tahoma" panose="020B0604030504040204" pitchFamily="34" charset="0"/>
              </a:rPr>
              <a:t>Análise de outliers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pt-BR" sz="1600">
                <a:latin typeface="Tahoma" panose="020B0604030504040204" pitchFamily="34" charset="0"/>
              </a:rPr>
              <a:t>… … … …</a:t>
            </a:r>
          </a:p>
        </p:txBody>
      </p:sp>
      <p:grpSp>
        <p:nvGrpSpPr>
          <p:cNvPr id="42003" name="Group 56"/>
          <p:cNvGrpSpPr>
            <a:grpSpLocks/>
          </p:cNvGrpSpPr>
          <p:nvPr/>
        </p:nvGrpSpPr>
        <p:grpSpPr bwMode="auto">
          <a:xfrm>
            <a:off x="5876925" y="3886200"/>
            <a:ext cx="2362200" cy="1449388"/>
            <a:chOff x="288" y="2880"/>
            <a:chExt cx="1488" cy="725"/>
          </a:xfrm>
        </p:grpSpPr>
        <p:sp>
          <p:nvSpPr>
            <p:cNvPr id="42008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>
                <a:latin typeface="Tahoma" panose="020B0604030504040204" pitchFamily="34" charset="0"/>
              </a:endParaRPr>
            </a:p>
          </p:txBody>
        </p:sp>
        <p:sp>
          <p:nvSpPr>
            <p:cNvPr id="42009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 b="1">
                  <a:latin typeface="Tahoma" panose="020B0604030504040204" pitchFamily="34" charset="0"/>
                </a:rPr>
                <a:t>Avaliação</a:t>
              </a:r>
              <a:r>
                <a:rPr lang="en-US" altLang="pt-BR" sz="1600">
                  <a:latin typeface="Tahoma" panose="020B0604030504040204" pitchFamily="34" charset="0"/>
                </a:rPr>
                <a:t>,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 b="1">
                  <a:latin typeface="Tahoma" panose="020B0604030504040204" pitchFamily="34" charset="0"/>
                </a:rPr>
                <a:t>Seleção</a:t>
              </a:r>
              <a:r>
                <a:rPr lang="en-US" altLang="pt-BR" sz="1600">
                  <a:latin typeface="Tahoma" panose="020B0604030504040204" pitchFamily="34" charset="0"/>
                </a:rPr>
                <a:t>, 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 b="1">
                  <a:latin typeface="Tahoma" panose="020B0604030504040204" pitchFamily="34" charset="0"/>
                </a:rPr>
                <a:t>Interpretação</a:t>
              </a:r>
              <a:r>
                <a:rPr lang="en-US" altLang="pt-BR" sz="1600">
                  <a:latin typeface="Tahoma" panose="020B0604030504040204" pitchFamily="34" charset="0"/>
                </a:rPr>
                <a:t>,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 b="1">
                  <a:latin typeface="Tahoma" panose="020B0604030504040204" pitchFamily="34" charset="0"/>
                </a:rPr>
                <a:t>Visualização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pt-BR" sz="1600">
                  <a:latin typeface="Tahoma" panose="020B0604030504040204" pitchFamily="34" charset="0"/>
                </a:rPr>
                <a:t>de Padrões</a:t>
              </a:r>
            </a:p>
          </p:txBody>
        </p:sp>
      </p:grpSp>
      <p:sp>
        <p:nvSpPr>
          <p:cNvPr id="42004" name="AutoShape 62"/>
          <p:cNvSpPr>
            <a:spLocks noChangeArrowheads="1"/>
          </p:cNvSpPr>
          <p:nvPr/>
        </p:nvSpPr>
        <p:spPr bwMode="auto">
          <a:xfrm rot="-10256010">
            <a:off x="1838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2005" name="AutoShape 63"/>
          <p:cNvSpPr>
            <a:spLocks noChangeArrowheads="1"/>
          </p:cNvSpPr>
          <p:nvPr/>
        </p:nvSpPr>
        <p:spPr bwMode="auto">
          <a:xfrm rot="-10256010">
            <a:off x="3667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2006" name="AutoShape 64"/>
          <p:cNvSpPr>
            <a:spLocks noChangeArrowheads="1"/>
          </p:cNvSpPr>
          <p:nvPr/>
        </p:nvSpPr>
        <p:spPr bwMode="auto">
          <a:xfrm rot="-10256010">
            <a:off x="5800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>
              <a:latin typeface="Tahoma" panose="020B0604030504040204" pitchFamily="34" charset="0"/>
            </a:endParaRPr>
          </a:p>
        </p:txBody>
      </p:sp>
      <p:sp>
        <p:nvSpPr>
          <p:cNvPr id="42007" name="WordArt 29"/>
          <p:cNvSpPr>
            <a:spLocks noChangeArrowheads="1" noChangeShapeType="1" noTextEdit="1"/>
          </p:cNvSpPr>
          <p:nvPr/>
        </p:nvSpPr>
        <p:spPr bwMode="auto">
          <a:xfrm rot="823813">
            <a:off x="7096125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pt-BR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Padrões</a:t>
            </a:r>
          </a:p>
          <a:p>
            <a:pPr algn="ctr"/>
            <a:r>
              <a:rPr lang="pt-BR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Informação</a:t>
            </a:r>
          </a:p>
          <a:p>
            <a:pPr algn="ctr"/>
            <a:r>
              <a:rPr lang="pt-BR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Conheicmento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Exemplo: Um framework para Mineração na Web</a:t>
            </a:r>
            <a:endParaRPr lang="pt-BR" dirty="0"/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Mineração na Web geralmente envolve... </a:t>
            </a:r>
          </a:p>
          <a:p>
            <a:pPr lvl="1"/>
            <a:r>
              <a:rPr lang="pt-BR" altLang="pt-BR" smtClean="0"/>
              <a:t>Limpeza de dados </a:t>
            </a:r>
          </a:p>
          <a:p>
            <a:pPr lvl="1"/>
            <a:r>
              <a:rPr lang="pt-BR" altLang="pt-BR" smtClean="0"/>
              <a:t>Integração de dados de múltiplas fontes </a:t>
            </a:r>
          </a:p>
          <a:p>
            <a:pPr lvl="1"/>
            <a:r>
              <a:rPr lang="pt-BR" altLang="pt-BR" smtClean="0"/>
              <a:t>Armazenamento de dados </a:t>
            </a:r>
          </a:p>
          <a:p>
            <a:pPr lvl="1"/>
            <a:r>
              <a:rPr lang="pt-BR" altLang="pt-BR" smtClean="0"/>
              <a:t>Construção do cubo de dados </a:t>
            </a:r>
          </a:p>
          <a:p>
            <a:pPr lvl="1"/>
            <a:r>
              <a:rPr lang="pt-BR" altLang="pt-BR" smtClean="0"/>
              <a:t>Seleção de dados para mineração de dados </a:t>
            </a:r>
          </a:p>
          <a:p>
            <a:pPr lvl="1"/>
            <a:r>
              <a:rPr lang="pt-BR" altLang="pt-BR" smtClean="0"/>
              <a:t>Mineração de dados </a:t>
            </a:r>
          </a:p>
          <a:p>
            <a:pPr lvl="1"/>
            <a:r>
              <a:rPr lang="pt-BR" altLang="pt-BR" smtClean="0"/>
              <a:t>Apresentação dos resultados da Mineração </a:t>
            </a:r>
          </a:p>
          <a:p>
            <a:pPr lvl="1"/>
            <a:r>
              <a:rPr lang="pt-BR" altLang="pt-BR" smtClean="0"/>
              <a:t>Padrões e conhecimento para ser usado ou armazenado em base de conhecimentos</a:t>
            </a:r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699D33-5F2C-499D-A92A-779CE4B8F9FE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073041E-965B-4268-88D5-C5915E83242E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>
              <a:defRPr/>
            </a:pPr>
            <a:r>
              <a:rPr lang="pt-BR" altLang="pt-BR" sz="3200" dirty="0" smtClean="0"/>
              <a:t>Mineração de Dados em Business </a:t>
            </a:r>
            <a:r>
              <a:rPr lang="pt-BR" altLang="pt-BR" sz="3200" dirty="0" err="1" smtClean="0"/>
              <a:t>Intelligence</a:t>
            </a:r>
            <a:endParaRPr lang="en-US" altLang="pt-BR" sz="2800" b="0" dirty="0" smtClean="0"/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2328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Aumentando o potencial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no apoio às decisões de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negócio 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7361238" y="1955800"/>
            <a:ext cx="1389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Usuário Final</a:t>
            </a:r>
            <a:endParaRPr lang="en-US" altLang="pt-BR" sz="1600">
              <a:latin typeface="Times New Roman" panose="02020603050405020304" pitchFamily="18" charset="0"/>
            </a:endParaRPr>
          </a:p>
        </p:txBody>
      </p:sp>
      <p:sp>
        <p:nvSpPr>
          <p:cNvPr id="44046" name="Text Box 13"/>
          <p:cNvSpPr txBox="1">
            <a:spLocks noChangeArrowheads="1"/>
          </p:cNvSpPr>
          <p:nvPr/>
        </p:nvSpPr>
        <p:spPr bwMode="auto">
          <a:xfrm>
            <a:off x="6705600" y="2946400"/>
            <a:ext cx="1998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Analista de Negócios</a:t>
            </a:r>
          </a:p>
        </p:txBody>
      </p:sp>
      <p:sp>
        <p:nvSpPr>
          <p:cNvPr id="44047" name="Text Box 14"/>
          <p:cNvSpPr txBox="1">
            <a:spLocks noChangeArrowheads="1"/>
          </p:cNvSpPr>
          <p:nvPr/>
        </p:nvSpPr>
        <p:spPr bwMode="auto">
          <a:xfrm>
            <a:off x="6681788" y="3784600"/>
            <a:ext cx="20145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     Analista de Dados</a:t>
            </a:r>
          </a:p>
        </p:txBody>
      </p:sp>
      <p:sp>
        <p:nvSpPr>
          <p:cNvPr id="44048" name="Text Box 15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44049" name="Text Box 16"/>
          <p:cNvSpPr txBox="1">
            <a:spLocks noChangeArrowheads="1"/>
          </p:cNvSpPr>
          <p:nvPr/>
        </p:nvSpPr>
        <p:spPr bwMode="auto">
          <a:xfrm>
            <a:off x="3886200" y="1971675"/>
            <a:ext cx="1219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Tomada de Decisão</a:t>
            </a:r>
          </a:p>
        </p:txBody>
      </p:sp>
      <p:sp>
        <p:nvSpPr>
          <p:cNvPr id="44050" name="Text Box 17"/>
          <p:cNvSpPr txBox="1">
            <a:spLocks noChangeArrowheads="1"/>
          </p:cNvSpPr>
          <p:nvPr/>
        </p:nvSpPr>
        <p:spPr bwMode="auto">
          <a:xfrm>
            <a:off x="3078163" y="2992438"/>
            <a:ext cx="287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Apresentação de dados</a:t>
            </a:r>
          </a:p>
        </p:txBody>
      </p:sp>
      <p:sp>
        <p:nvSpPr>
          <p:cNvPr id="44051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53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 i="1">
                <a:latin typeface="Times New Roman" panose="02020603050405020304" pitchFamily="18" charset="0"/>
              </a:rPr>
              <a:t>Técnicas de visualização</a:t>
            </a:r>
          </a:p>
        </p:txBody>
      </p:sp>
      <p:sp>
        <p:nvSpPr>
          <p:cNvPr id="44052" name="Text Box 19"/>
          <p:cNvSpPr txBox="1">
            <a:spLocks noChangeArrowheads="1"/>
          </p:cNvSpPr>
          <p:nvPr/>
        </p:nvSpPr>
        <p:spPr bwMode="auto">
          <a:xfrm>
            <a:off x="3273425" y="37655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Mineração de dados</a:t>
            </a:r>
            <a:endParaRPr lang="en-US" altLang="pt-BR" sz="18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44053" name="Text Box 20"/>
          <p:cNvSpPr txBox="1">
            <a:spLocks noChangeArrowheads="1"/>
          </p:cNvSpPr>
          <p:nvPr/>
        </p:nvSpPr>
        <p:spPr bwMode="auto">
          <a:xfrm>
            <a:off x="3013075" y="4038600"/>
            <a:ext cx="308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 i="1">
                <a:latin typeface="Times New Roman" panose="02020603050405020304" pitchFamily="18" charset="0"/>
              </a:rPr>
              <a:t>Descobrimento de Informação</a:t>
            </a:r>
          </a:p>
        </p:txBody>
      </p:sp>
      <p:sp>
        <p:nvSpPr>
          <p:cNvPr id="44054" name="Text Box 21"/>
          <p:cNvSpPr txBox="1">
            <a:spLocks noChangeArrowheads="1"/>
          </p:cNvSpPr>
          <p:nvPr/>
        </p:nvSpPr>
        <p:spPr bwMode="auto">
          <a:xfrm>
            <a:off x="3267075" y="45720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Exploração de dados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23622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 i="1">
                <a:latin typeface="Times New Roman" panose="02020603050405020304" pitchFamily="18" charset="0"/>
              </a:rPr>
              <a:t>Resumo estatístico, Consultas e Relatórios</a:t>
            </a:r>
            <a:endParaRPr lang="en-US" altLang="pt-BR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1600200" y="5410200"/>
            <a:ext cx="6037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Pré-Processamento/Integração, Data Warehouses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581400" y="5791200"/>
            <a:ext cx="2100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1800" b="1">
                <a:latin typeface="Tahoma" panose="020B0604030504040204" pitchFamily="34" charset="0"/>
              </a:rPr>
              <a:t>Fontes de Dados</a:t>
            </a:r>
            <a:endParaRPr lang="en-US" altLang="pt-BR" sz="18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62000" y="6003925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i="1">
                <a:latin typeface="Times New Roman" panose="02020603050405020304" pitchFamily="18" charset="0"/>
              </a:rPr>
              <a:t>Livro, Arquivos, documentos da Web, experimentos científicos,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 i="1">
                <a:latin typeface="Times New Roman" panose="02020603050405020304" pitchFamily="18" charset="0"/>
              </a:rPr>
              <a:t>Sistemas de Banco de Dados</a:t>
            </a:r>
            <a:endParaRPr lang="en-US" altLang="pt-BR" sz="1600" b="1" i="1">
              <a:latin typeface="Times New Roman" panose="02020603050405020304" pitchFamily="18" charset="0"/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altLang="pt-BR" dirty="0" smtClean="0"/>
              <a:t>Classificação dos Sistemas de Mineração</a:t>
            </a:r>
            <a:endParaRPr lang="pt-BR" dirty="0"/>
          </a:p>
        </p:txBody>
      </p:sp>
      <p:sp>
        <p:nvSpPr>
          <p:cNvPr id="460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Quanto ao tipo de aplicação a que são dirigidos:</a:t>
            </a:r>
          </a:p>
          <a:p>
            <a:pPr lvl="1"/>
            <a:r>
              <a:rPr lang="pt-BR" altLang="pt-BR" sz="2000" smtClean="0"/>
              <a:t>Marketing, vendas, finanças, manufatura, energia, saúde,...</a:t>
            </a:r>
          </a:p>
          <a:p>
            <a:endParaRPr lang="pt-BR" altLang="pt-BR" sz="1200" smtClean="0"/>
          </a:p>
          <a:p>
            <a:r>
              <a:rPr lang="pt-BR" altLang="pt-BR" smtClean="0"/>
              <a:t>Quanto ao tipo de base de dados:</a:t>
            </a:r>
          </a:p>
          <a:p>
            <a:pPr lvl="1"/>
            <a:r>
              <a:rPr lang="pt-BR" altLang="pt-BR" sz="2000" smtClean="0"/>
              <a:t>Relacional, data warehouses, transacional, temporal, espacial,...</a:t>
            </a:r>
          </a:p>
          <a:p>
            <a:endParaRPr lang="pt-BR" altLang="pt-BR" sz="1200" smtClean="0"/>
          </a:p>
          <a:p>
            <a:r>
              <a:rPr lang="pt-BR" altLang="pt-BR" smtClean="0"/>
              <a:t>Quanto ao tipo de padrão a ser minerado:</a:t>
            </a:r>
          </a:p>
          <a:p>
            <a:pPr lvl="1"/>
            <a:r>
              <a:rPr lang="pt-BR" altLang="pt-BR" sz="2000" smtClean="0"/>
              <a:t>Classes, conceitos, padrões frequentes, modelos, clusters,...</a:t>
            </a:r>
          </a:p>
          <a:p>
            <a:endParaRPr lang="pt-BR" altLang="pt-BR" sz="1200" smtClean="0"/>
          </a:p>
          <a:p>
            <a:r>
              <a:rPr lang="pt-BR" altLang="pt-BR" smtClean="0"/>
              <a:t>Quanto ao tipo de técnicas utilizadas:</a:t>
            </a:r>
          </a:p>
          <a:p>
            <a:pPr lvl="1"/>
            <a:r>
              <a:rPr lang="pt-BR" altLang="pt-BR" sz="2000" smtClean="0"/>
              <a:t>Classificação, predição, clusterização, redes neurais,...</a:t>
            </a:r>
          </a:p>
          <a:p>
            <a:endParaRPr lang="pt-BR" altLang="pt-BR" sz="1200" smtClean="0"/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8E192F6-B352-4ADA-8466-CB2FE20FCE77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altLang="pt-BR" dirty="0" smtClean="0"/>
              <a:t>Classificação dos Sistemas de Mineração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dirty="0"/>
              <a:t>Quanto ao tipo de aplicação a que são dirigidos:</a:t>
            </a:r>
          </a:p>
          <a:p>
            <a:pPr lvl="1">
              <a:buFont typeface="Arial" charset="0"/>
              <a:buChar char="–"/>
              <a:defRPr/>
            </a:pPr>
            <a:r>
              <a:rPr lang="pt-BR" sz="2000" dirty="0"/>
              <a:t>Marketing, vendas, finanças, manufatura, energia, saúde,...</a:t>
            </a:r>
          </a:p>
          <a:p>
            <a:pPr>
              <a:buFont typeface="Arial" charset="0"/>
              <a:buChar char="•"/>
              <a:defRPr/>
            </a:pPr>
            <a:endParaRPr lang="pt-BR" sz="1200" dirty="0"/>
          </a:p>
          <a:p>
            <a:pPr>
              <a:buFont typeface="Arial" charset="0"/>
              <a:buChar char="•"/>
              <a:defRPr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Quanto ao tipo de base de dados:</a:t>
            </a:r>
          </a:p>
          <a:p>
            <a:pPr lvl="1">
              <a:buFont typeface="Arial" charset="0"/>
              <a:buChar char="–"/>
              <a:defRPr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Relacional, data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warehouses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, transacional, temporal, espacial,...</a:t>
            </a:r>
          </a:p>
          <a:p>
            <a:pPr>
              <a:buFont typeface="Arial" charset="0"/>
              <a:buChar char="•"/>
              <a:defRPr/>
            </a:pP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Quanto ao tipo de padrão a ser minerado:</a:t>
            </a:r>
          </a:p>
          <a:p>
            <a:pPr lvl="1">
              <a:buFont typeface="Arial" charset="0"/>
              <a:buChar char="–"/>
              <a:defRPr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Classes, conceitos, padrões frequentes, modelos, clusters,...</a:t>
            </a:r>
          </a:p>
          <a:p>
            <a:pPr>
              <a:buFont typeface="Arial" charset="0"/>
              <a:buChar char="•"/>
              <a:defRPr/>
            </a:pPr>
            <a:endParaRPr lang="pt-BR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Quanto ao tipo de técnicas utilizadas:</a:t>
            </a:r>
          </a:p>
          <a:p>
            <a:pPr lvl="1">
              <a:buFont typeface="Arial" charset="0"/>
              <a:buChar char="–"/>
              <a:defRPr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Classificação, predição,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</a:rPr>
              <a:t>clusterização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</a:rPr>
              <a:t>, redes neurais,...</a:t>
            </a:r>
          </a:p>
          <a:p>
            <a:pPr>
              <a:buFont typeface="Arial" charset="0"/>
              <a:buChar char="•"/>
              <a:defRPr/>
            </a:pPr>
            <a:endParaRPr lang="pt-BR" sz="1200" dirty="0"/>
          </a:p>
          <a:p>
            <a:pPr>
              <a:defRPr/>
            </a:pPr>
            <a:endParaRPr lang="pt-BR" dirty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334B295-2402-4404-AA58-48231D3AFAE6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de Mineração de Dados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Marketing:</a:t>
            </a:r>
          </a:p>
          <a:p>
            <a:pPr lvl="1" eaLnBrk="1" hangingPunct="1"/>
            <a:r>
              <a:rPr lang="pt-BR" altLang="pt-BR" smtClean="0"/>
              <a:t>Identificação de público alvo</a:t>
            </a:r>
          </a:p>
          <a:p>
            <a:pPr lvl="1" eaLnBrk="1" hangingPunct="1"/>
            <a:r>
              <a:rPr lang="pt-BR" altLang="pt-BR" smtClean="0"/>
              <a:t>Propaganda mais efetiva</a:t>
            </a:r>
          </a:p>
          <a:p>
            <a:pPr lvl="1" eaLnBrk="1" hangingPunct="1"/>
            <a:r>
              <a:rPr lang="pt-BR" altLang="pt-BR" smtClean="0"/>
              <a:t>Redução de custos</a:t>
            </a:r>
          </a:p>
          <a:p>
            <a:pPr lvl="1" eaLnBrk="1" hangingPunct="1"/>
            <a:r>
              <a:rPr lang="pt-BR" altLang="pt-BR" smtClean="0"/>
              <a:t>Aumento no faturamento</a:t>
            </a:r>
          </a:p>
          <a:p>
            <a:pPr lvl="1" eaLnBrk="1" hangingPunct="1"/>
            <a:r>
              <a:rPr lang="pt-BR" altLang="pt-BR" smtClean="0"/>
              <a:t>Sucesso no empreendimento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z="1200" smtClean="0"/>
          </a:p>
          <a:p>
            <a:endParaRPr lang="pt-BR" altLang="pt-BR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6E99528-1C56-4D68-BB13-33D159837AF8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pt-BR" sz="1400" smtClean="0"/>
          </a:p>
        </p:txBody>
      </p:sp>
      <p:pic>
        <p:nvPicPr>
          <p:cNvPr id="5" name="Imagem 4" descr="cut-cost-save-mon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21163"/>
            <a:ext cx="2046287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g_faturamento_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538663"/>
            <a:ext cx="2143125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marketing_lideranç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2109788"/>
            <a:ext cx="1824037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propagand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8500"/>
            <a:ext cx="2087562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de Mineração de Dados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Vendas</a:t>
            </a:r>
          </a:p>
          <a:p>
            <a:pPr lvl="1" eaLnBrk="1" hangingPunct="1"/>
            <a:r>
              <a:rPr lang="pt-BR" altLang="pt-BR" smtClean="0"/>
              <a:t>Identificação de necessidades</a:t>
            </a:r>
          </a:p>
          <a:p>
            <a:pPr lvl="1" eaLnBrk="1" hangingPunct="1"/>
            <a:r>
              <a:rPr lang="pt-BR" altLang="pt-BR" smtClean="0"/>
              <a:t>Associação de produtos</a:t>
            </a:r>
          </a:p>
          <a:p>
            <a:pPr lvl="1" eaLnBrk="1" hangingPunct="1"/>
            <a:r>
              <a:rPr lang="pt-BR" altLang="pt-BR" smtClean="0"/>
              <a:t>Maximização dos lucros</a:t>
            </a: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EF13216-B053-431C-A7CC-7159066E677D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pt-BR" sz="1400" smtClean="0"/>
          </a:p>
        </p:txBody>
      </p:sp>
      <p:pic>
        <p:nvPicPr>
          <p:cNvPr id="5" name="Imagem 4" descr="marketing_lideranç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2109788"/>
            <a:ext cx="1824037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Investi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05263"/>
            <a:ext cx="30448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01_panela_de_pressao_4,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2784475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feija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76700"/>
            <a:ext cx="209073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 descr="img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868863"/>
            <a:ext cx="180022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600" dirty="0"/>
              <a:t>Motivação do uso de Mineração de Dados... </a:t>
            </a:r>
            <a:r>
              <a:rPr lang="pt-BR" sz="3600" dirty="0" smtClean="0"/>
              <a:t>     Por que </a:t>
            </a:r>
            <a:r>
              <a:rPr lang="pt-BR" sz="3600" dirty="0"/>
              <a:t>Mineração de Dados</a:t>
            </a:r>
            <a:r>
              <a:rPr lang="pt-BR" sz="3600" dirty="0" smtClean="0"/>
              <a:t>?</a:t>
            </a:r>
            <a:r>
              <a:rPr lang="pt-BR" dirty="0"/>
              <a:t/>
            </a:r>
            <a:br>
              <a:rPr lang="pt-BR" dirty="0"/>
            </a:br>
            <a:endParaRPr lang="en-US" altLang="pt-BR" dirty="0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599225-151F-4C8E-A23B-6A236948E92D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de Mineração de Dados </a:t>
            </a:r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Finanças:</a:t>
            </a:r>
          </a:p>
          <a:p>
            <a:pPr lvl="1"/>
            <a:r>
              <a:rPr lang="pt-BR" altLang="pt-BR" smtClean="0"/>
              <a:t>Análise de crédito</a:t>
            </a:r>
          </a:p>
          <a:p>
            <a:pPr lvl="1"/>
            <a:r>
              <a:rPr lang="pt-BR" altLang="pt-BR" smtClean="0"/>
              <a:t>Avaliação de riscos de investimentos</a:t>
            </a:r>
          </a:p>
          <a:p>
            <a:pPr lvl="1"/>
            <a:r>
              <a:rPr lang="pt-BR" altLang="pt-BR" smtClean="0"/>
              <a:t>Previsão no mercado de ações e câmbio</a:t>
            </a:r>
          </a:p>
          <a:p>
            <a:pPr lvl="1"/>
            <a:r>
              <a:rPr lang="pt-BR" altLang="pt-BR" smtClean="0"/>
              <a:t>Elevado volume financeiro</a:t>
            </a:r>
          </a:p>
          <a:p>
            <a:pPr lvl="1"/>
            <a:r>
              <a:rPr lang="pt-BR" altLang="pt-BR" smtClean="0"/>
              <a:t>Aumento da margem de ganho</a:t>
            </a:r>
          </a:p>
          <a:p>
            <a:endParaRPr lang="pt-BR" altLang="pt-BR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AC7D46-C95F-4628-9924-59B1DE3A295A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pt-BR" sz="1400" smtClean="0"/>
          </a:p>
        </p:txBody>
      </p:sp>
      <p:pic>
        <p:nvPicPr>
          <p:cNvPr id="5" name="Imagem 4" descr="analise de ris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060575"/>
            <a:ext cx="180975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bolsa-de-valo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21163"/>
            <a:ext cx="23860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corda-bamb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37063"/>
            <a:ext cx="1719263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fidelizar-o-client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81525"/>
            <a:ext cx="208756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de Mineração de Dados </a:t>
            </a:r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Manufatura:</a:t>
            </a:r>
          </a:p>
          <a:p>
            <a:pPr lvl="1"/>
            <a:r>
              <a:rPr lang="pt-BR" altLang="pt-BR" smtClean="0"/>
              <a:t>Controle de produção</a:t>
            </a:r>
          </a:p>
          <a:p>
            <a:pPr lvl="1"/>
            <a:r>
              <a:rPr lang="pt-BR" altLang="pt-BR" smtClean="0"/>
              <a:t>Qualidade no processo fabril</a:t>
            </a:r>
          </a:p>
          <a:p>
            <a:pPr lvl="1">
              <a:buFont typeface="Arial" panose="020B0604020202020204" pitchFamily="34" charset="0"/>
              <a:buNone/>
            </a:pPr>
            <a:endParaRPr lang="pt-BR" altLang="pt-BR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B18FC3B-D0C0-43A6-BB57-AF8E12F859DD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pt-BR" sz="1400" smtClean="0"/>
          </a:p>
        </p:txBody>
      </p:sp>
      <p:pic>
        <p:nvPicPr>
          <p:cNvPr id="5" name="Imagem 4" descr="ferrar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060575"/>
            <a:ext cx="28321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is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581525"/>
            <a:ext cx="1760537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qualidade_ferramenta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825"/>
            <a:ext cx="41179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Eno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429000"/>
            <a:ext cx="20161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de Mineração de Dados </a:t>
            </a:r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Energia:</a:t>
            </a:r>
          </a:p>
          <a:p>
            <a:pPr lvl="1"/>
            <a:r>
              <a:rPr lang="pt-BR" altLang="pt-BR" smtClean="0"/>
              <a:t>Previsão de consumo</a:t>
            </a:r>
          </a:p>
          <a:p>
            <a:pPr lvl="1"/>
            <a:r>
              <a:rPr lang="pt-BR" altLang="pt-BR" smtClean="0"/>
              <a:t>Previsão de falhas </a:t>
            </a:r>
          </a:p>
          <a:p>
            <a:pPr lvl="1"/>
            <a:r>
              <a:rPr lang="pt-BR" altLang="pt-BR" smtClean="0"/>
              <a:t>Sistemas de transmissão ou de distribuição</a:t>
            </a:r>
          </a:p>
          <a:p>
            <a:endParaRPr lang="pt-BR" altLang="pt-BR" smtClean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BC895A5-B1A0-464D-9574-19D5A9A6CE5E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pt-BR" sz="1400" smtClean="0"/>
          </a:p>
        </p:txBody>
      </p:sp>
      <p:pic>
        <p:nvPicPr>
          <p:cNvPr id="5" name="Imagem 4" descr="apaga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57563"/>
            <a:ext cx="2422525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Apagão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3825"/>
            <a:ext cx="2341563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transmissa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8" y="3933825"/>
            <a:ext cx="2806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Aplicações de Mineração de Dados</a:t>
            </a:r>
          </a:p>
        </p:txBody>
      </p:sp>
      <p:sp>
        <p:nvSpPr>
          <p:cNvPr id="532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Saúde:</a:t>
            </a:r>
          </a:p>
          <a:p>
            <a:pPr lvl="1"/>
            <a:r>
              <a:rPr lang="pt-BR" altLang="pt-BR" smtClean="0"/>
              <a:t>Previsão de diagnóstico</a:t>
            </a:r>
          </a:p>
          <a:p>
            <a:pPr lvl="1"/>
            <a:r>
              <a:rPr lang="pt-BR" altLang="pt-BR" smtClean="0"/>
              <a:t>Bioinformática</a:t>
            </a:r>
          </a:p>
          <a:p>
            <a:pPr lvl="1"/>
            <a:r>
              <a:rPr lang="pt-BR" altLang="pt-BR" smtClean="0"/>
              <a:t>Sequenciamento genético</a:t>
            </a:r>
          </a:p>
          <a:p>
            <a:endParaRPr lang="pt-BR" altLang="pt-BR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C8AABD-36BE-4D05-A006-4DB3C8E8C45C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pt-BR" sz="1400" smtClean="0"/>
          </a:p>
        </p:txBody>
      </p:sp>
      <p:pic>
        <p:nvPicPr>
          <p:cNvPr id="5" name="Imagem 4" descr="diagnosti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133600"/>
            <a:ext cx="2881313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 descr="d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679825"/>
            <a:ext cx="3281362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previsao sequencias d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221163"/>
            <a:ext cx="301625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que foi visto...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Objetivo:</a:t>
            </a:r>
          </a:p>
          <a:p>
            <a:pPr lvl="1" eaLnBrk="1" hangingPunct="1"/>
            <a:r>
              <a:rPr lang="pt-BR" altLang="pt-BR" sz="2000" smtClean="0"/>
              <a:t>Conceituar e conhecer o processo de descoberta do conhecimento.</a:t>
            </a:r>
          </a:p>
          <a:p>
            <a:pPr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Conteúdo:</a:t>
            </a:r>
          </a:p>
          <a:p>
            <a:pPr lvl="1" eaLnBrk="1" hangingPunct="1"/>
            <a:r>
              <a:rPr lang="pt-BR" altLang="pt-BR" sz="2000" smtClean="0"/>
              <a:t>Motivação: dados versus conhecimento</a:t>
            </a:r>
          </a:p>
          <a:p>
            <a:pPr lvl="1" eaLnBrk="1" hangingPunct="1"/>
            <a:r>
              <a:rPr lang="pt-BR" altLang="pt-BR" sz="2000" smtClean="0"/>
              <a:t>Definição de mineração de dados</a:t>
            </a:r>
          </a:p>
          <a:p>
            <a:pPr lvl="1" eaLnBrk="1" hangingPunct="1"/>
            <a:r>
              <a:rPr lang="pt-BR" altLang="pt-BR" sz="2000" smtClean="0"/>
              <a:t>Processo de descoberto do conhecimento</a:t>
            </a:r>
          </a:p>
          <a:p>
            <a:pPr lvl="1" eaLnBrk="1" hangingPunct="1"/>
            <a:r>
              <a:rPr lang="pt-BR" altLang="pt-BR" sz="2000" smtClean="0"/>
              <a:t>Aplicações de sistemas de mineração de dados</a:t>
            </a:r>
          </a:p>
          <a:p>
            <a:pPr lvl="1"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Referências:</a:t>
            </a:r>
          </a:p>
          <a:p>
            <a:pPr lvl="1" eaLnBrk="1" hangingPunct="1"/>
            <a:r>
              <a:rPr lang="pt-BR" altLang="pt-BR" sz="2000" smtClean="0"/>
              <a:t>Livro do Han – Capítulo 1</a:t>
            </a:r>
          </a:p>
          <a:p>
            <a:endParaRPr lang="pt-BR" altLang="pt-BR" smtClean="0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A432A9F-444E-4633-9BE6-53CBA1BEEECF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Atividade...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Pesquise em diversas fontes bibliográficas o conceito de Mineração de Dados e realize um estudo comparativo entre elas. </a:t>
            </a:r>
          </a:p>
          <a:p>
            <a:pPr eaLnBrk="1" hangingPunct="1"/>
            <a:endParaRPr lang="pt-BR" altLang="pt-BR" sz="1600" smtClean="0"/>
          </a:p>
          <a:p>
            <a:pPr eaLnBrk="1" hangingPunct="1"/>
            <a:r>
              <a:rPr lang="pt-BR" altLang="pt-BR" smtClean="0"/>
              <a:t>Apresente um exemplo de Mineração de Dados descrito a partir dos passos que envolvem o processo de descoberta do conhecimento .</a:t>
            </a:r>
          </a:p>
          <a:p>
            <a:pPr eaLnBrk="1" hangingPunct="1"/>
            <a:endParaRPr lang="pt-BR" altLang="pt-BR" sz="1600" smtClean="0"/>
          </a:p>
          <a:p>
            <a:pPr eaLnBrk="1" hangingPunct="1"/>
            <a:r>
              <a:rPr lang="pt-BR" altLang="pt-BR" smtClean="0"/>
              <a:t>Pesquise e relate com detalhes um estudo de caso de mineração de dados realizado seja na indústria seja na academia.</a:t>
            </a:r>
          </a:p>
          <a:p>
            <a:endParaRPr lang="pt-BR" altLang="pt-BR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B14073B-C33D-43C9-BD01-7D7A0054F7F0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FAF213D-7E28-45AF-A76A-BB63F4E22334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763000" cy="3886200"/>
          </a:xfrm>
        </p:spPr>
        <p:txBody>
          <a:bodyPr/>
          <a:lstStyle/>
          <a:p>
            <a:r>
              <a:rPr lang="pt-BR" sz="4400" b="0" dirty="0"/>
              <a:t>Gestão da Informação e do Conhecimento</a:t>
            </a:r>
            <a:r>
              <a:rPr lang="en-US" altLang="pt-BR" sz="4400" dirty="0"/>
              <a:t/>
            </a:r>
            <a:br>
              <a:rPr lang="en-US" altLang="pt-BR" sz="4400" dirty="0"/>
            </a:br>
            <a:r>
              <a:rPr lang="en-US" altLang="pt-BR" sz="3200" b="0" dirty="0"/>
              <a:t>— Aula 2 —</a:t>
            </a:r>
            <a:endParaRPr lang="en-US" altLang="pt-BR" sz="3200" dirty="0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419600"/>
            <a:ext cx="8610600" cy="19050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dirty="0" smtClean="0"/>
              <a:t>Prof. Paulo Salgado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pt-BR" sz="2400" b="1" dirty="0" smtClean="0"/>
              <a:t>psgmn@cin.ufpe.br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3A6651A-63F2-4CFF-85FF-580E510D1969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1534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pt-BR" smtClean="0"/>
              <a:t>Por que </a:t>
            </a:r>
            <a:r>
              <a:rPr lang="pt-BR" altLang="pt-BR" smtClean="0"/>
              <a:t>Mineração de Dados</a:t>
            </a:r>
            <a:r>
              <a:rPr lang="en-US" altLang="pt-BR" smtClean="0"/>
              <a:t>?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0000"/>
              </a:lnSpc>
            </a:pPr>
            <a:r>
              <a:rPr lang="pt-BR" altLang="pt-BR" sz="2400" dirty="0" smtClean="0"/>
              <a:t>Era da informação ou Era dos dados?</a:t>
            </a:r>
          </a:p>
          <a:p>
            <a:pPr eaLnBrk="1" hangingPunct="1">
              <a:lnSpc>
                <a:spcPct val="100000"/>
              </a:lnSpc>
            </a:pPr>
            <a:r>
              <a:rPr lang="pt-BR" altLang="pt-BR" sz="2400" dirty="0" smtClean="0"/>
              <a:t>Informatização dos meios produtivos permitiu a geração de grandes volumes de dados:</a:t>
            </a:r>
          </a:p>
          <a:p>
            <a:pPr lvl="1" eaLnBrk="1" hangingPunct="1">
              <a:lnSpc>
                <a:spcPct val="100000"/>
              </a:lnSpc>
            </a:pPr>
            <a:r>
              <a:rPr lang="pt-BR" altLang="pt-BR" sz="2000" dirty="0" smtClean="0"/>
              <a:t>Houve um grande crescimento de dados </a:t>
            </a:r>
          </a:p>
          <a:p>
            <a:pPr lvl="2" eaLnBrk="1" hangingPunct="1">
              <a:lnSpc>
                <a:spcPct val="100000"/>
              </a:lnSpc>
            </a:pPr>
            <a:r>
              <a:rPr lang="pt-BR" altLang="pt-BR" sz="2000" dirty="0" smtClean="0"/>
              <a:t>Da ordem de </a:t>
            </a:r>
            <a:r>
              <a:rPr lang="pt-BR" altLang="pt-BR" sz="2000" dirty="0" err="1" smtClean="0"/>
              <a:t>petabytes</a:t>
            </a:r>
            <a:r>
              <a:rPr lang="pt-BR" altLang="pt-BR" sz="2000" dirty="0" smtClean="0"/>
              <a:t> (aprox. 1000 </a:t>
            </a:r>
            <a:r>
              <a:rPr lang="pt-BR" altLang="pt-BR" sz="2000" dirty="0" err="1" smtClean="0"/>
              <a:t>terabytes</a:t>
            </a:r>
            <a:r>
              <a:rPr lang="pt-BR" altLang="pt-BR" sz="2000" dirty="0" smtClean="0"/>
              <a:t>!)</a:t>
            </a:r>
          </a:p>
          <a:p>
            <a:pPr eaLnBrk="1" hangingPunct="1">
              <a:lnSpc>
                <a:spcPct val="100000"/>
              </a:lnSpc>
            </a:pPr>
            <a:r>
              <a:rPr lang="pt-BR" altLang="pt-BR" sz="2400" dirty="0" smtClean="0"/>
              <a:t>Coleções e disponibilidade de dados </a:t>
            </a:r>
          </a:p>
          <a:p>
            <a:pPr lvl="1" eaLnBrk="1" hangingPunct="1">
              <a:lnSpc>
                <a:spcPct val="100000"/>
              </a:lnSpc>
            </a:pPr>
            <a:r>
              <a:rPr lang="pt-BR" altLang="pt-BR" sz="2000" dirty="0" smtClean="0"/>
              <a:t>Transações eletrônicas;</a:t>
            </a:r>
          </a:p>
          <a:p>
            <a:pPr lvl="1" eaLnBrk="1" hangingPunct="1">
              <a:lnSpc>
                <a:spcPct val="100000"/>
              </a:lnSpc>
            </a:pPr>
            <a:r>
              <a:rPr lang="pt-BR" altLang="pt-BR" sz="2000" dirty="0" smtClean="0"/>
              <a:t>Novos equipamentos para observação e </a:t>
            </a:r>
            <a:br>
              <a:rPr lang="pt-BR" altLang="pt-BR" sz="2000" dirty="0" smtClean="0"/>
            </a:br>
            <a:r>
              <a:rPr lang="pt-BR" altLang="pt-BR" sz="2000" dirty="0" smtClean="0"/>
              <a:t>controle;</a:t>
            </a:r>
          </a:p>
          <a:p>
            <a:pPr lvl="1" eaLnBrk="1" hangingPunct="1">
              <a:lnSpc>
                <a:spcPct val="100000"/>
              </a:lnSpc>
            </a:pPr>
            <a:r>
              <a:rPr lang="pt-BR" altLang="pt-BR" sz="2000" dirty="0" smtClean="0"/>
              <a:t>Dispositivos de armazenamento em massa;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pt-BR" sz="2000" dirty="0" err="1" smtClean="0"/>
              <a:t>Maiores</a:t>
            </a:r>
            <a:r>
              <a:rPr lang="en-US" altLang="pt-BR" sz="2000" dirty="0" smtClean="0"/>
              <a:t> </a:t>
            </a:r>
            <a:r>
              <a:rPr lang="en-US" altLang="pt-BR" sz="2000" dirty="0" err="1" smtClean="0"/>
              <a:t>fontes</a:t>
            </a:r>
            <a:r>
              <a:rPr lang="en-US" altLang="pt-BR" sz="2000" dirty="0" smtClean="0"/>
              <a:t> de dados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pt-BR" sz="2000" dirty="0" err="1" smtClean="0"/>
              <a:t>Negócios</a:t>
            </a:r>
            <a:r>
              <a:rPr lang="en-US" altLang="pt-BR" sz="2000" dirty="0" smtClean="0"/>
              <a:t>, </a:t>
            </a:r>
            <a:r>
              <a:rPr lang="en-US" altLang="pt-BR" sz="2000" dirty="0" err="1" smtClean="0"/>
              <a:t>ciência</a:t>
            </a:r>
            <a:r>
              <a:rPr lang="en-US" altLang="pt-BR" sz="2000" dirty="0" smtClean="0"/>
              <a:t> e a </a:t>
            </a:r>
            <a:r>
              <a:rPr lang="en-US" altLang="pt-BR" sz="2000" dirty="0" err="1" smtClean="0"/>
              <a:t>própria</a:t>
            </a:r>
            <a:r>
              <a:rPr lang="en-US" altLang="pt-BR" sz="2000" dirty="0" smtClean="0"/>
              <a:t> </a:t>
            </a:r>
            <a:r>
              <a:rPr lang="en-US" altLang="pt-BR" sz="2000" dirty="0" err="1" smtClean="0"/>
              <a:t>sociedade</a:t>
            </a:r>
            <a:r>
              <a:rPr lang="en-US" altLang="pt-BR" sz="2000" dirty="0" smtClean="0"/>
              <a:t>: </a:t>
            </a:r>
          </a:p>
          <a:p>
            <a:pPr lvl="3" eaLnBrk="1" hangingPunct="1">
              <a:lnSpc>
                <a:spcPct val="100000"/>
              </a:lnSpc>
            </a:pPr>
            <a:r>
              <a:rPr lang="en-US" altLang="pt-BR" sz="2000" dirty="0" err="1" smtClean="0"/>
              <a:t>Notícias</a:t>
            </a:r>
            <a:r>
              <a:rPr lang="en-US" altLang="pt-BR" sz="2000" dirty="0" smtClean="0"/>
              <a:t>, cameras </a:t>
            </a:r>
            <a:r>
              <a:rPr lang="en-US" altLang="pt-BR" sz="2000" dirty="0" err="1" smtClean="0"/>
              <a:t>digitais</a:t>
            </a:r>
            <a:r>
              <a:rPr lang="en-US" altLang="pt-BR" sz="2000" dirty="0" smtClean="0"/>
              <a:t>, </a:t>
            </a:r>
            <a:r>
              <a:rPr lang="en-US" altLang="pt-BR" sz="2000" i="1" dirty="0" smtClean="0"/>
              <a:t>smartphones</a:t>
            </a:r>
            <a:r>
              <a:rPr lang="en-US" altLang="pt-BR" sz="2000" dirty="0" smtClean="0"/>
              <a:t>, </a:t>
            </a:r>
            <a:r>
              <a:rPr lang="en-US" altLang="pt-BR" sz="2000" dirty="0" smtClean="0"/>
              <a:t>Facebook, YouTube,…   </a:t>
            </a:r>
          </a:p>
        </p:txBody>
      </p:sp>
      <p:pic>
        <p:nvPicPr>
          <p:cNvPr id="5" name="Imagem 7" descr="papelada[1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3276600"/>
            <a:ext cx="2260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Por que Mineração de Dados?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5C9643F-BD34-4E0C-9449-ECC94E90FAA3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pt-BR" sz="1400" smtClean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468313" y="1295400"/>
            <a:ext cx="8207375" cy="5032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sz="3600" b="1" kern="0" dirty="0" smtClean="0"/>
              <a:t>Motivação</a:t>
            </a:r>
            <a:endParaRPr lang="pt-BR" sz="3600" b="1" kern="0" dirty="0"/>
          </a:p>
        </p:txBody>
      </p:sp>
      <p:grpSp>
        <p:nvGrpSpPr>
          <p:cNvPr id="6" name="Grupo 17"/>
          <p:cNvGrpSpPr>
            <a:grpSpLocks/>
          </p:cNvGrpSpPr>
          <p:nvPr/>
        </p:nvGrpSpPr>
        <p:grpSpPr bwMode="auto">
          <a:xfrm>
            <a:off x="684213" y="3068638"/>
            <a:ext cx="3095625" cy="2670175"/>
            <a:chOff x="2843808" y="3068960"/>
            <a:chExt cx="3096344" cy="2669262"/>
          </a:xfrm>
          <a:solidFill>
            <a:schemeClr val="bg2">
              <a:lumMod val="10000"/>
              <a:lumOff val="90000"/>
            </a:schemeClr>
          </a:solidFill>
        </p:grpSpPr>
        <p:sp>
          <p:nvSpPr>
            <p:cNvPr id="7" name="Triângulo isósceles 6"/>
            <p:cNvSpPr/>
            <p:nvPr/>
          </p:nvSpPr>
          <p:spPr>
            <a:xfrm>
              <a:off x="2843808" y="3068960"/>
              <a:ext cx="3096344" cy="2669262"/>
            </a:xfrm>
            <a:prstGeom prst="triangle">
              <a:avLst/>
            </a:prstGeom>
            <a:grpFill/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dirty="0"/>
            </a:p>
          </p:txBody>
        </p:sp>
        <p:cxnSp>
          <p:nvCxnSpPr>
            <p:cNvPr id="8" name="Conector reto 7"/>
            <p:cNvCxnSpPr/>
            <p:nvPr/>
          </p:nvCxnSpPr>
          <p:spPr>
            <a:xfrm>
              <a:off x="3347162" y="4868569"/>
              <a:ext cx="2089635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3793353" y="4076677"/>
              <a:ext cx="1152793" cy="0"/>
            </a:xfrm>
            <a:prstGeom prst="line">
              <a:avLst/>
            </a:prstGeom>
            <a:grpFill/>
            <a:ln w="28575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0" name="CaixaDeTexto 19"/>
          <p:cNvSpPr txBox="1">
            <a:spLocks noChangeArrowheads="1"/>
          </p:cNvSpPr>
          <p:nvPr/>
        </p:nvSpPr>
        <p:spPr bwMode="auto">
          <a:xfrm>
            <a:off x="1447800" y="4267200"/>
            <a:ext cx="160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cs typeface="Arial" panose="020B0604020202020204" pitchFamily="34" charset="0"/>
              </a:rPr>
              <a:t>Informação</a:t>
            </a:r>
          </a:p>
        </p:txBody>
      </p:sp>
      <p:sp>
        <p:nvSpPr>
          <p:cNvPr id="21511" name="CaixaDeTexto 20"/>
          <p:cNvSpPr txBox="1">
            <a:spLocks noChangeArrowheads="1"/>
          </p:cNvSpPr>
          <p:nvPr/>
        </p:nvSpPr>
        <p:spPr bwMode="auto">
          <a:xfrm>
            <a:off x="1247775" y="3500438"/>
            <a:ext cx="2008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cs typeface="Arial" panose="020B0604020202020204" pitchFamily="34" charset="0"/>
              </a:rPr>
              <a:t>Conhecimento</a:t>
            </a:r>
          </a:p>
        </p:txBody>
      </p:sp>
      <p:sp>
        <p:nvSpPr>
          <p:cNvPr id="21512" name="CaixaDeTexto 21"/>
          <p:cNvSpPr txBox="1">
            <a:spLocks noChangeArrowheads="1"/>
          </p:cNvSpPr>
          <p:nvPr/>
        </p:nvSpPr>
        <p:spPr bwMode="auto">
          <a:xfrm>
            <a:off x="1752600" y="5029200"/>
            <a:ext cx="96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cs typeface="Arial" panose="020B0604020202020204" pitchFamily="34" charset="0"/>
              </a:rPr>
              <a:t>Dados</a:t>
            </a:r>
          </a:p>
        </p:txBody>
      </p:sp>
      <p:sp>
        <p:nvSpPr>
          <p:cNvPr id="21513" name="Retângulo 22"/>
          <p:cNvSpPr>
            <a:spLocks noChangeArrowheads="1"/>
          </p:cNvSpPr>
          <p:nvPr/>
        </p:nvSpPr>
        <p:spPr bwMode="auto">
          <a:xfrm>
            <a:off x="4702175" y="5021263"/>
            <a:ext cx="32877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>
                <a:cs typeface="Arial" panose="020B0604020202020204" pitchFamily="34" charset="0"/>
              </a:rPr>
              <a:t>Dados</a:t>
            </a:r>
            <a:r>
              <a:rPr lang="pt-BR" altLang="pt-BR" sz="2200" dirty="0">
                <a:cs typeface="Arial" panose="020B0604020202020204" pitchFamily="34" charset="0"/>
              </a:rPr>
              <a:t> é tudo que pode ser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dirty="0">
                <a:cs typeface="Arial" panose="020B0604020202020204" pitchFamily="34" charset="0"/>
              </a:rPr>
              <a:t>processado.</a:t>
            </a:r>
          </a:p>
        </p:txBody>
      </p:sp>
      <p:sp>
        <p:nvSpPr>
          <p:cNvPr id="21514" name="Retângulo 23"/>
          <p:cNvSpPr>
            <a:spLocks noChangeArrowheads="1"/>
          </p:cNvSpPr>
          <p:nvPr/>
        </p:nvSpPr>
        <p:spPr bwMode="auto">
          <a:xfrm>
            <a:off x="4751388" y="3608388"/>
            <a:ext cx="41417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>
                <a:cs typeface="Arial" panose="020B0604020202020204" pitchFamily="34" charset="0"/>
              </a:rPr>
              <a:t>Informações</a:t>
            </a:r>
            <a:r>
              <a:rPr lang="pt-BR" altLang="pt-BR" sz="2200" dirty="0">
                <a:cs typeface="Arial" panose="020B0604020202020204" pitchFamily="34" charset="0"/>
              </a:rPr>
              <a:t> são dados que descrevem um domínio físico ou abstrato.</a:t>
            </a:r>
          </a:p>
        </p:txBody>
      </p:sp>
      <p:sp>
        <p:nvSpPr>
          <p:cNvPr id="21515" name="Retângulo 24"/>
          <p:cNvSpPr>
            <a:spLocks noChangeArrowheads="1"/>
          </p:cNvSpPr>
          <p:nvPr/>
        </p:nvSpPr>
        <p:spPr bwMode="auto">
          <a:xfrm>
            <a:off x="4751388" y="1973263"/>
            <a:ext cx="4067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 b="1" dirty="0">
                <a:cs typeface="Arial" panose="020B0604020202020204" pitchFamily="34" charset="0"/>
              </a:rPr>
              <a:t>Conhecimento</a:t>
            </a:r>
            <a:r>
              <a:rPr lang="pt-BR" altLang="pt-BR" sz="2200" dirty="0">
                <a:cs typeface="Arial" panose="020B0604020202020204" pitchFamily="34" charset="0"/>
              </a:rPr>
              <a:t> é uma abstração interior, pessoal, de alguma coisa que foi experimentada por alguém.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-685006" y="4509294"/>
            <a:ext cx="2447925" cy="1587"/>
          </a:xfrm>
          <a:prstGeom prst="straightConnector1">
            <a:avLst/>
          </a:prstGeom>
          <a:ln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5400000" flipH="1" flipV="1">
            <a:off x="2663032" y="4401344"/>
            <a:ext cx="2520950" cy="1587"/>
          </a:xfrm>
          <a:prstGeom prst="straightConnector1">
            <a:avLst/>
          </a:prstGeom>
          <a:ln>
            <a:solidFill>
              <a:srgbClr val="00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8" name="CaixaDeTexto 30"/>
          <p:cNvSpPr txBox="1">
            <a:spLocks noChangeArrowheads="1"/>
          </p:cNvSpPr>
          <p:nvPr/>
        </p:nvSpPr>
        <p:spPr bwMode="auto">
          <a:xfrm>
            <a:off x="179388" y="3573463"/>
            <a:ext cx="288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cs typeface="Arial" panose="020B0604020202020204" pitchFamily="34" charset="0"/>
              </a:rPr>
              <a:t>volume</a:t>
            </a:r>
          </a:p>
        </p:txBody>
      </p:sp>
      <p:sp>
        <p:nvSpPr>
          <p:cNvPr id="21519" name="CaixaDeTexto 31"/>
          <p:cNvSpPr txBox="1">
            <a:spLocks noChangeArrowheads="1"/>
          </p:cNvSpPr>
          <p:nvPr/>
        </p:nvSpPr>
        <p:spPr bwMode="auto">
          <a:xfrm>
            <a:off x="3995738" y="3751263"/>
            <a:ext cx="2159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cs typeface="Arial" panose="020B0604020202020204" pitchFamily="34" charset="0"/>
              </a:rPr>
              <a:t>valor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4" grpId="0"/>
      <p:bldP spid="21515" grpId="0"/>
      <p:bldP spid="21518" grpId="0"/>
      <p:bldP spid="215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Por que Mineração de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3600" b="1" dirty="0"/>
              <a:t>Motivação</a:t>
            </a:r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r>
              <a:rPr lang="pt-BR" altLang="pt-BR" dirty="0" smtClean="0"/>
              <a:t>Por </a:t>
            </a:r>
            <a:r>
              <a:rPr lang="pt-BR" altLang="pt-BR" dirty="0"/>
              <a:t>que transformar esses dados em informação útil e conhecimento?</a:t>
            </a:r>
          </a:p>
          <a:p>
            <a:pPr lvl="1" eaLnBrk="1" hangingPunct="1">
              <a:defRPr/>
            </a:pPr>
            <a:endParaRPr lang="pt-BR" altLang="pt-BR" sz="1200" dirty="0"/>
          </a:p>
          <a:p>
            <a:pPr lvl="1" eaLnBrk="1" hangingPunct="1">
              <a:defRPr/>
            </a:pPr>
            <a:r>
              <a:rPr lang="pt-BR" altLang="pt-BR" dirty="0"/>
              <a:t>Aproveitamento da informação permite ganho de competitividade.</a:t>
            </a:r>
          </a:p>
          <a:p>
            <a:pPr lvl="1" eaLnBrk="1" hangingPunct="1">
              <a:defRPr/>
            </a:pPr>
            <a:endParaRPr lang="pt-BR" altLang="pt-BR" sz="1200" dirty="0"/>
          </a:p>
          <a:p>
            <a:pPr lvl="1" eaLnBrk="1" hangingPunct="1">
              <a:defRPr/>
            </a:pPr>
            <a:r>
              <a:rPr lang="pt-BR" altLang="pt-BR" dirty="0"/>
              <a:t>Exemplos: </a:t>
            </a:r>
          </a:p>
          <a:p>
            <a:pPr lvl="2" eaLnBrk="1" hangingPunct="1">
              <a:defRPr/>
            </a:pPr>
            <a:r>
              <a:rPr lang="pt-BR" altLang="pt-BR" dirty="0"/>
              <a:t>Análise de mercado</a:t>
            </a:r>
          </a:p>
          <a:p>
            <a:pPr lvl="2" eaLnBrk="1" hangingPunct="1">
              <a:defRPr/>
            </a:pPr>
            <a:r>
              <a:rPr lang="pt-BR" altLang="pt-BR" dirty="0"/>
              <a:t>Detecção de fraudes</a:t>
            </a:r>
          </a:p>
          <a:p>
            <a:pPr lvl="2" eaLnBrk="1" hangingPunct="1">
              <a:defRPr/>
            </a:pPr>
            <a:r>
              <a:rPr lang="pt-BR" altLang="pt-BR" dirty="0"/>
              <a:t>Retenção de consumidores</a:t>
            </a:r>
          </a:p>
          <a:p>
            <a:pPr lvl="2" eaLnBrk="1" hangingPunct="1">
              <a:defRPr/>
            </a:pPr>
            <a:r>
              <a:rPr lang="pt-BR" altLang="pt-BR" dirty="0"/>
              <a:t>Controle de </a:t>
            </a:r>
            <a:r>
              <a:rPr lang="pt-BR" altLang="pt-BR" dirty="0" smtClean="0"/>
              <a:t>produção</a:t>
            </a:r>
          </a:p>
          <a:p>
            <a:pPr lvl="2" eaLnBrk="1" hangingPunct="1">
              <a:defRPr/>
            </a:pPr>
            <a:r>
              <a:rPr lang="pt-BR" altLang="pt-BR" dirty="0" smtClean="0"/>
              <a:t>Exploração científica</a:t>
            </a:r>
            <a:endParaRPr lang="pt-BR" alt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5985C9D-C637-407D-8BCD-E58C47F44FEC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pt-BR" sz="1400" smtClean="0"/>
          </a:p>
        </p:txBody>
      </p:sp>
      <p:pic>
        <p:nvPicPr>
          <p:cNvPr id="22533" name="Picture 2" descr="http://www.portaldevariedades.com.br/wp-content/uploads/2012/10/Significado-de-sonhar-com-dinheir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3810000"/>
            <a:ext cx="26050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Por que Mineração de Dados?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3600" b="1" dirty="0" smtClean="0"/>
              <a:t>Motivação</a:t>
            </a:r>
          </a:p>
          <a:p>
            <a:endParaRPr lang="pt-BR" altLang="pt-BR" dirty="0" smtClean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pt-BR" altLang="pt-BR" sz="1600" i="1" dirty="0" smtClean="0"/>
              <a:t/>
            </a:r>
            <a:br>
              <a:rPr lang="pt-BR" altLang="pt-BR" sz="1600" i="1" dirty="0" smtClean="0"/>
            </a:br>
            <a:r>
              <a:rPr lang="en-US" altLang="pt-BR" i="1" dirty="0" smtClean="0"/>
              <a:t> “Data rich but information poor situation”</a:t>
            </a:r>
          </a:p>
          <a:p>
            <a:pPr eaLnBrk="1" hangingPunct="1"/>
            <a:endParaRPr lang="pt-BR" altLang="pt-BR" dirty="0" smtClean="0"/>
          </a:p>
          <a:p>
            <a:pPr eaLnBrk="1" hangingPunct="1"/>
            <a:r>
              <a:rPr lang="pt-BR" altLang="pt-BR" dirty="0" smtClean="0"/>
              <a:t>Tamanho do problema:</a:t>
            </a:r>
          </a:p>
          <a:p>
            <a:pPr lvl="1" eaLnBrk="1" hangingPunct="1"/>
            <a:r>
              <a:rPr lang="pt-BR" altLang="pt-BR" dirty="0" smtClean="0"/>
              <a:t>BD da Wal-Mart:  20 milhões de transações por dia</a:t>
            </a:r>
          </a:p>
          <a:p>
            <a:pPr lvl="1" eaLnBrk="1" hangingPunct="1"/>
            <a:r>
              <a:rPr lang="pt-BR" altLang="pt-BR" dirty="0" smtClean="0"/>
              <a:t>Data </a:t>
            </a:r>
            <a:r>
              <a:rPr lang="pt-BR" altLang="pt-BR" dirty="0" err="1" smtClean="0"/>
              <a:t>Warehouse</a:t>
            </a:r>
            <a:r>
              <a:rPr lang="pt-BR" altLang="pt-BR" dirty="0" smtClean="0"/>
              <a:t> da Mobil: 100 TB</a:t>
            </a:r>
          </a:p>
          <a:p>
            <a:pPr lvl="1" eaLnBrk="1" hangingPunct="1"/>
            <a:r>
              <a:rPr lang="pt-BR" altLang="pt-BR" dirty="0" smtClean="0"/>
              <a:t>BD da NASA: recebe de satélites 50 GB por </a:t>
            </a:r>
            <a:r>
              <a:rPr lang="pt-BR" altLang="pt-BR" dirty="0" smtClean="0"/>
              <a:t>hora</a:t>
            </a:r>
          </a:p>
          <a:p>
            <a:pPr lvl="1"/>
            <a:r>
              <a:rPr lang="pt-BR" altLang="pt-BR" dirty="0" err="1" smtClean="0"/>
              <a:t>Spotify</a:t>
            </a:r>
            <a:r>
              <a:rPr lang="pt-BR" altLang="pt-BR" dirty="0" smtClean="0"/>
              <a:t>: </a:t>
            </a:r>
            <a:r>
              <a:rPr lang="pt-BR" dirty="0" smtClean="0"/>
              <a:t>28 </a:t>
            </a:r>
            <a:r>
              <a:rPr lang="pt-BR" dirty="0" err="1"/>
              <a:t>Petabytes</a:t>
            </a:r>
            <a:r>
              <a:rPr lang="pt-BR" dirty="0"/>
              <a:t> </a:t>
            </a:r>
            <a:r>
              <a:rPr lang="pt-BR" dirty="0" smtClean="0"/>
              <a:t>armazenados - </a:t>
            </a:r>
            <a:r>
              <a:rPr lang="pt-BR" altLang="pt-BR" dirty="0" smtClean="0"/>
              <a:t>600 GB/dia </a:t>
            </a:r>
          </a:p>
          <a:p>
            <a:pPr lvl="1"/>
            <a:endParaRPr lang="pt-BR" altLang="pt-BR" dirty="0" smtClean="0"/>
          </a:p>
          <a:p>
            <a:pPr eaLnBrk="1" hangingPunct="1"/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C0841AF-596A-49C1-B521-B3D04A84CF08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Por que Mineração de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pt-BR" b="1" dirty="0" err="1" smtClean="0"/>
              <a:t>Fato</a:t>
            </a:r>
            <a:r>
              <a:rPr lang="en-US" altLang="pt-BR" b="1" dirty="0" smtClean="0"/>
              <a:t>: </a:t>
            </a:r>
            <a:r>
              <a:rPr lang="pt-BR" altLang="pt-BR" dirty="0"/>
              <a:t>Estamos </a:t>
            </a:r>
            <a:r>
              <a:rPr lang="pt-BR" altLang="pt-BR" dirty="0" smtClean="0"/>
              <a:t>afogados </a:t>
            </a:r>
            <a:r>
              <a:rPr lang="pt-BR" altLang="pt-BR" dirty="0"/>
              <a:t>em dados, </a:t>
            </a:r>
            <a:r>
              <a:rPr lang="pt-BR" altLang="pt-BR" dirty="0" smtClean="0"/>
              <a:t>mas...     com </a:t>
            </a:r>
            <a:r>
              <a:rPr lang="pt-BR" altLang="pt-BR" dirty="0"/>
              <a:t>fome de conhecimento! </a:t>
            </a:r>
          </a:p>
          <a:p>
            <a:pPr eaLnBrk="1" hangingPunct="1">
              <a:lnSpc>
                <a:spcPct val="100000"/>
              </a:lnSpc>
              <a:defRPr/>
            </a:pPr>
            <a:endParaRPr lang="pt-BR" altLang="pt-BR" b="1" dirty="0" smtClean="0"/>
          </a:p>
          <a:p>
            <a:pPr eaLnBrk="1" hangingPunct="1">
              <a:lnSpc>
                <a:spcPct val="100000"/>
              </a:lnSpc>
              <a:defRPr/>
            </a:pPr>
            <a:r>
              <a:rPr lang="pt-BR" altLang="pt-BR" b="1" dirty="0" smtClean="0"/>
              <a:t>Problema: </a:t>
            </a:r>
            <a:r>
              <a:rPr lang="pt-BR" altLang="pt-BR" dirty="0"/>
              <a:t>Recursos de análise de dados tradicionais são inviáveis para acompanhar esta evolução</a:t>
            </a:r>
          </a:p>
          <a:p>
            <a:pPr eaLnBrk="1" hangingPunct="1">
              <a:lnSpc>
                <a:spcPct val="100000"/>
              </a:lnSpc>
              <a:defRPr/>
            </a:pPr>
            <a:endParaRPr lang="pt-BR" altLang="pt-BR" b="1" dirty="0" smtClean="0"/>
          </a:p>
          <a:p>
            <a:pPr marL="0" indent="0" algn="ctr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pt-BR" altLang="pt-BR" sz="2400" b="1" dirty="0" smtClean="0"/>
              <a:t>“A </a:t>
            </a:r>
            <a:r>
              <a:rPr lang="pt-BR" altLang="pt-BR" sz="2400" b="1" dirty="0"/>
              <a:t>necessidade é a mãe da </a:t>
            </a:r>
            <a:r>
              <a:rPr lang="pt-BR" altLang="pt-BR" sz="2400" b="1" dirty="0" smtClean="0"/>
              <a:t>invenção” (Platão)</a:t>
            </a:r>
          </a:p>
          <a:p>
            <a:pPr marL="0" indent="0" algn="ctr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pt-BR" altLang="pt-BR" b="1" dirty="0" smtClean="0">
                <a:solidFill>
                  <a:srgbClr val="FF0000"/>
                </a:solidFill>
              </a:rPr>
              <a:t>SOLUÇÃO</a:t>
            </a:r>
          </a:p>
          <a:p>
            <a:pPr marL="0" indent="0" algn="ctr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pt-BR" altLang="pt-BR" sz="2400" b="1" dirty="0" smtClean="0"/>
              <a:t>Data Mining: Análise automática de grandes </a:t>
            </a:r>
            <a:r>
              <a:rPr lang="pt-BR" altLang="pt-BR" sz="2400" b="1" dirty="0"/>
              <a:t>conjuntos de dados</a:t>
            </a:r>
            <a:endParaRPr lang="en-US" altLang="pt-BR" sz="2400" b="1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393A15D-95E1-43CE-9CDD-5B703A13E59C}" type="slidenum">
              <a:rPr lang="en-US" altLang="pt-BR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pt-BR" sz="1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3600" dirty="0" smtClean="0"/>
              <a:t>O que é </a:t>
            </a:r>
            <a:r>
              <a:rPr lang="pt-BR" sz="3600" dirty="0"/>
              <a:t>Mineração de Dados</a:t>
            </a:r>
            <a:r>
              <a:rPr lang="pt-BR" sz="3600" dirty="0" smtClean="0"/>
              <a:t>?</a:t>
            </a:r>
            <a:r>
              <a:rPr lang="pt-BR" dirty="0"/>
              <a:t/>
            </a:r>
            <a:br>
              <a:rPr lang="pt-BR" dirty="0"/>
            </a:br>
            <a:endParaRPr lang="en-US" altLang="pt-BR" dirty="0" smtClean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E4D1C82-CE91-4CD2-AEC9-7B5FCAE0E97F}" type="slidenum">
              <a:rPr lang="en-US" altLang="pt-BR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pt-BR" sz="1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ula2 [Modo de Compatibilidade]" id="{60F75CBB-C4F4-4AC9-AC20-89A97ECBD170}" vid="{892845CB-95C0-487C-B205-1FF9CCE49AA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Aula2</Template>
  <TotalTime>131</TotalTime>
  <Words>1643</Words>
  <Application>Microsoft Office PowerPoint</Application>
  <PresentationFormat>Apresentação na tela (4:3)</PresentationFormat>
  <Paragraphs>363</Paragraphs>
  <Slides>36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宋体</vt:lpstr>
      <vt:lpstr>Arial</vt:lpstr>
      <vt:lpstr>Calibri</vt:lpstr>
      <vt:lpstr>Impact</vt:lpstr>
      <vt:lpstr>Tahoma</vt:lpstr>
      <vt:lpstr>Times New Roman</vt:lpstr>
      <vt:lpstr>Wingdings</vt:lpstr>
      <vt:lpstr>Blends</vt:lpstr>
      <vt:lpstr>Clip</vt:lpstr>
      <vt:lpstr>Gestão da Informação e do Conhecimento — Aula 2 —</vt:lpstr>
      <vt:lpstr>Tópicos da aula</vt:lpstr>
      <vt:lpstr>Motivação do uso de Mineração de Dados...      Por que Mineração de Dados? </vt:lpstr>
      <vt:lpstr>Por que Mineração de Dados? </vt:lpstr>
      <vt:lpstr>Por que Mineração de Dados?</vt:lpstr>
      <vt:lpstr>Por que Mineração de Dados?</vt:lpstr>
      <vt:lpstr>Por que Mineração de Dados?</vt:lpstr>
      <vt:lpstr>Por que Mineração de Dados?</vt:lpstr>
      <vt:lpstr>O que é Mineração de Dados? </vt:lpstr>
      <vt:lpstr>O que é Mineração de Dados?</vt:lpstr>
      <vt:lpstr>O que é Mineração de Dados?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de Conhecimento</vt:lpstr>
      <vt:lpstr>Processo de Descoberta do Conhecimento</vt:lpstr>
      <vt:lpstr>Processo de Descoberta do Conhecimento da AM e Estatística</vt:lpstr>
      <vt:lpstr>Exemplo: Um framework para Mineração na Web</vt:lpstr>
      <vt:lpstr>Mineração de Dados em Business Intelligence</vt:lpstr>
      <vt:lpstr>Classificação dos Sistemas de Mineração</vt:lpstr>
      <vt:lpstr>Classificação dos Sistemas de Mineração</vt:lpstr>
      <vt:lpstr>Aplicações de Mineração de Dados</vt:lpstr>
      <vt:lpstr>Aplicações de Mineração de Dados</vt:lpstr>
      <vt:lpstr>Aplicações de Mineração de Dados </vt:lpstr>
      <vt:lpstr>Aplicações de Mineração de Dados </vt:lpstr>
      <vt:lpstr>Aplicações de Mineração de Dados </vt:lpstr>
      <vt:lpstr>Aplicações de Mineração de Dados</vt:lpstr>
      <vt:lpstr>O que foi visto...</vt:lpstr>
      <vt:lpstr>Atividade...</vt:lpstr>
      <vt:lpstr>Gestão da Informação e do Conhecimento — Aula 2 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da Informação e do Conhecimento — Aula 2 —</dc:title>
  <dc:creator>Paulo Salgado</dc:creator>
  <cp:lastModifiedBy>Paulo Salgado</cp:lastModifiedBy>
  <cp:revision>7</cp:revision>
  <cp:lastPrinted>2012-08-31T14:51:33Z</cp:lastPrinted>
  <dcterms:created xsi:type="dcterms:W3CDTF">2015-08-26T20:33:04Z</dcterms:created>
  <dcterms:modified xsi:type="dcterms:W3CDTF">2017-08-10T22:00:48Z</dcterms:modified>
</cp:coreProperties>
</file>