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8"/>
  </p:notesMasterIdLst>
  <p:handoutMasterIdLst>
    <p:handoutMasterId r:id="rId49"/>
  </p:handoutMasterIdLst>
  <p:sldIdLst>
    <p:sldId id="261" r:id="rId2"/>
    <p:sldId id="286" r:id="rId3"/>
    <p:sldId id="287" r:id="rId4"/>
    <p:sldId id="324" r:id="rId5"/>
    <p:sldId id="325" r:id="rId6"/>
    <p:sldId id="288" r:id="rId7"/>
    <p:sldId id="289" r:id="rId8"/>
    <p:sldId id="290" r:id="rId9"/>
    <p:sldId id="291" r:id="rId10"/>
    <p:sldId id="326" r:id="rId11"/>
    <p:sldId id="292" r:id="rId12"/>
    <p:sldId id="293" r:id="rId13"/>
    <p:sldId id="297" r:id="rId14"/>
    <p:sldId id="298" r:id="rId15"/>
    <p:sldId id="328" r:id="rId16"/>
    <p:sldId id="294" r:id="rId17"/>
    <p:sldId id="300" r:id="rId18"/>
    <p:sldId id="299" r:id="rId19"/>
    <p:sldId id="301" r:id="rId20"/>
    <p:sldId id="295" r:id="rId21"/>
    <p:sldId id="303" r:id="rId22"/>
    <p:sldId id="302" r:id="rId23"/>
    <p:sldId id="304" r:id="rId24"/>
    <p:sldId id="306" r:id="rId25"/>
    <p:sldId id="308" r:id="rId26"/>
    <p:sldId id="329" r:id="rId27"/>
    <p:sldId id="309" r:id="rId28"/>
    <p:sldId id="310" r:id="rId29"/>
    <p:sldId id="330" r:id="rId30"/>
    <p:sldId id="331" r:id="rId31"/>
    <p:sldId id="312" r:id="rId32"/>
    <p:sldId id="314" r:id="rId33"/>
    <p:sldId id="315" r:id="rId34"/>
    <p:sldId id="316" r:id="rId35"/>
    <p:sldId id="317" r:id="rId36"/>
    <p:sldId id="332" r:id="rId37"/>
    <p:sldId id="318" r:id="rId38"/>
    <p:sldId id="333" r:id="rId39"/>
    <p:sldId id="334" r:id="rId40"/>
    <p:sldId id="335" r:id="rId41"/>
    <p:sldId id="336" r:id="rId42"/>
    <p:sldId id="337" r:id="rId43"/>
    <p:sldId id="319" r:id="rId44"/>
    <p:sldId id="320" r:id="rId45"/>
    <p:sldId id="321" r:id="rId46"/>
    <p:sldId id="323" r:id="rId4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3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803A71-121F-44BF-91B3-74FF8B2F4351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0D3724-1E7A-4605-AC77-2A129311DE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889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3127BA-463B-4E3C-96B5-BD65BB5339A0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F7574C-A873-451E-BFC7-C0854A9802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6304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0A9A0D-DC8C-4F98-BB27-3A58823B1D3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51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986B30-217C-4DEF-9FD4-88F961128C5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6FF20F-85E6-4091-91C8-8C4ACC9D484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0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91633C-A3B0-48FE-A75D-2C27EA1DDE88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4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1B4381-92A2-4E40-B615-69CF19DAD411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8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78A8DF-9202-4A16-BA71-5F23104B90C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39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3027F9-3871-4D95-BDD1-91BF2CF4D4C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93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A9D44C-435E-4B44-A5EF-EF5259D8439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13D228-EA96-4F5B-91A8-D26214F56AA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49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BB205C-7F8B-41D5-9184-40E55B07AE2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25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DA9B76-1A5A-422A-ADE7-E01982CFCA0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3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3FD58-3171-4DF9-A0BC-DB83664A96FE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97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5A6AE0-41F4-4B90-8661-FAA0569DDD12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46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0344D2-B6CD-4704-9D20-67AD87AEBFD4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08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CEBB2C-0534-4426-BA21-5E99B014313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83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F8F01D-C80A-422C-AEEE-0663E04B8DC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43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362DBD-C419-4BA0-977C-CD6A5A89148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9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F42789-DF5A-466F-AB1F-59E53138E723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38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E30DA2-89C0-4C72-BBDF-672995A517B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85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9814DB-DC03-4923-87B5-29138D929D5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68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B2F902-CB9C-4509-9A30-A6266B1A08FA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86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732A20-1F64-467F-BF19-743D50B3C3AE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04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EEAD9E-69BB-4E7F-B377-4CCEBCF1F396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58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696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EABE7F-5E74-49BA-A0BF-C1087C7BE51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30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716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C03A2A-21C0-45E1-9615-FAAF3FD17908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65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737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1744E2-648F-49A1-AAAE-849B4089200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65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60E665-49F0-4D10-8827-E6DE47AC70A2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8258EC-9F20-415E-87EF-CB0182D6EB3A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73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4F9127-047B-4659-8167-3C2623DA0890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74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19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1659E5-C72A-49A8-AFFC-4E609A074998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69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726332-4EA1-4DDB-8DAD-1A145C22770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62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60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A42BE7-957F-4E18-B471-4FA276DB87A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98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880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AB2A59-FE22-45D6-AB38-30709E9A18F1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2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F8DEB-C9DB-437D-8836-504BADBB9331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41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901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264FE2-A400-4B10-B0E7-0D432222AF22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579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921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C8933E-DD20-4A13-B931-BAEAA1CEA9DF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11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942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71F551-0ADD-4728-89B7-9BF0A89D442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035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B13BD2-62D0-414C-8E7C-F29AB5BB9CEE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641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916E99-5DC0-4650-8E8D-B26725F19916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3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4E9F5B-DEE2-423E-9E41-8356C8003711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8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E75BDE-59C9-4EA3-9EB8-FB32AEDB5C48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3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B7863D-C5F9-4FEB-B689-14F7ED7507A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13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4A9772-8436-4995-8216-1F6FBC4A1D51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9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388426-8EAC-40E8-9C89-CBADBF610AD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pt-BR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4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3933055"/>
            <a:ext cx="7772400" cy="792089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1836118" y="5229200"/>
            <a:ext cx="5544194" cy="432271"/>
          </a:xfrm>
        </p:spPr>
        <p:txBody>
          <a:bodyPr>
            <a:noAutofit/>
          </a:bodyPr>
          <a:lstStyle>
            <a:lvl1pPr algn="ctr">
              <a:buNone/>
              <a:defRPr sz="24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pic>
        <p:nvPicPr>
          <p:cNvPr id="5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005013"/>
            <a:ext cx="396081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9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D76BA-FC36-4076-98B1-74AE4B34E5CE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10891-D65B-4B06-846E-2C7BDDBDF0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467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E2EBB-7B95-44DC-9D6A-CE32CBD47A1F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C2E3D-78AA-4CAC-941E-67EDBFCF478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856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2561C-F164-4DDF-8BE7-0FD429B5D62C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9448-8507-45F5-B38F-11BEA40C4A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840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468313" y="9080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1835696" y="404664"/>
            <a:ext cx="6840759" cy="360139"/>
          </a:xfrm>
        </p:spPr>
        <p:txBody>
          <a:bodyPr>
            <a:normAutofit/>
          </a:bodyPr>
          <a:lstStyle>
            <a:lvl1pPr algn="r">
              <a:buNone/>
              <a:defRPr sz="20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1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67544" y="1124744"/>
            <a:ext cx="8208912" cy="503287"/>
          </a:xfrm>
        </p:spPr>
        <p:txBody>
          <a:bodyPr/>
          <a:lstStyle>
            <a:lvl1pPr algn="ctr">
              <a:buNone/>
              <a:defRPr sz="28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7" name="Espaço Reservado para Conteúdo 13"/>
          <p:cNvSpPr>
            <a:spLocks noGrp="1"/>
          </p:cNvSpPr>
          <p:nvPr>
            <p:ph sz="quarter" idx="12"/>
          </p:nvPr>
        </p:nvSpPr>
        <p:spPr>
          <a:xfrm>
            <a:off x="467544" y="1844824"/>
            <a:ext cx="8208912" cy="446407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9" name="Espaço Reservado para Número de Slide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9A3B46-C8BB-4288-88C4-2A6D82BAE3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1613"/>
            <a:ext cx="15478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8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468313" y="9080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1835696" y="404664"/>
            <a:ext cx="6840759" cy="360139"/>
          </a:xfrm>
        </p:spPr>
        <p:txBody>
          <a:bodyPr>
            <a:normAutofit/>
          </a:bodyPr>
          <a:lstStyle>
            <a:lvl1pPr algn="r">
              <a:buNone/>
              <a:defRPr sz="20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67544" y="1146005"/>
            <a:ext cx="8208912" cy="503287"/>
          </a:xfrm>
        </p:spPr>
        <p:txBody>
          <a:bodyPr/>
          <a:lstStyle>
            <a:lvl1pPr algn="ctr">
              <a:buNone/>
              <a:defRPr sz="2800" b="1"/>
            </a:lvl1pPr>
          </a:lstStyle>
          <a:p>
            <a:pPr lvl="0"/>
            <a:r>
              <a:rPr lang="pt-BR" dirty="0" smtClean="0"/>
              <a:t>Clique para editar os estilos do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2"/>
          </p:nvPr>
        </p:nvSpPr>
        <p:spPr>
          <a:xfrm>
            <a:off x="467544" y="1844824"/>
            <a:ext cx="8208912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Número de Slide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73BAB1D-C61B-4814-A8A1-8DC32E424E7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1" name="Picture 6" descr="http://www.cin.ufpe.br/~bmcr/logoCi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201613"/>
            <a:ext cx="1547813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6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1D4C1-8B4B-4706-A044-DEFF35141AA1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BF339-E9DC-4C48-BB27-30D24C2989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2049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62131-7D81-4FC0-8904-4D5B1E7B447C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0C84A-12A1-4E23-9B84-9BD6E8C093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761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01A92-F591-4E89-B3C3-53CB19B442F3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015D0-65E3-485E-9E90-60BF7D222B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14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7A5A6-AEA5-4CD0-A061-F2329ECDE397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9B3E0-CDE8-4B54-B561-DDCC9340F0D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40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7849-9E77-4460-8C79-6191AAD90AFE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19989-C438-41E7-9F95-5A12517ADE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96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3A1CA-F108-47B0-8702-0672B1F11702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DEE00-86AC-4AE8-8658-8C664A081B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1190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D0FA11-4A30-46A2-A692-886B5BD14E3C}" type="datetimeFigureOut">
              <a:rPr lang="pt-BR"/>
              <a:pPr>
                <a:defRPr/>
              </a:pPr>
              <a:t>16/09/2015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1961664-A7A1-41C4-8410-7D20A93C1F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55650" y="3933825"/>
            <a:ext cx="7772400" cy="7905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</a:t>
            </a:r>
            <a:br>
              <a:rPr lang="pt-BR" dirty="0" smtClean="0"/>
            </a:br>
            <a:r>
              <a:rPr lang="pt-BR" dirty="0" smtClean="0"/>
              <a:t>Aula - 5</a:t>
            </a:r>
            <a:endParaRPr lang="pt-BR" dirty="0"/>
          </a:p>
        </p:txBody>
      </p:sp>
      <p:sp>
        <p:nvSpPr>
          <p:cNvPr id="7171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1836738" y="5229225"/>
            <a:ext cx="5543550" cy="4318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Prof. Paulo Salgado</a:t>
            </a:r>
            <a:br>
              <a:rPr lang="pt-BR" altLang="pt-BR" dirty="0" smtClean="0"/>
            </a:br>
            <a:r>
              <a:rPr lang="pt-BR" altLang="pt-BR" dirty="0" smtClean="0"/>
              <a:t>psgmn@cin.ufpe.br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Limpeza dos Dados</a:t>
            </a:r>
            <a:endParaRPr lang="pt-BR" dirty="0"/>
          </a:p>
        </p:txBody>
      </p:sp>
      <p:sp>
        <p:nvSpPr>
          <p:cNvPr id="1946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3211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altLang="pt-BR" sz="2000" dirty="0" smtClean="0"/>
              <a:t>Análise dos métodos</a:t>
            </a:r>
          </a:p>
          <a:p>
            <a:pPr lvl="1" eaLnBrk="1" hangingPunct="1">
              <a:defRPr/>
            </a:pPr>
            <a:r>
              <a:rPr lang="pt-BR" altLang="pt-BR" sz="1800" dirty="0" smtClean="0"/>
              <a:t>Os métodos de 3 a 6 preenchem os dados faltosos de forma enviesada</a:t>
            </a:r>
          </a:p>
          <a:p>
            <a:pPr lvl="1" eaLnBrk="1" hangingPunct="1">
              <a:defRPr/>
            </a:pPr>
            <a:r>
              <a:rPr lang="pt-BR" altLang="pt-BR" sz="1800" dirty="0" smtClean="0"/>
              <a:t>Contudo, o método de regressão (6) é a estratégia mais usada em mineração de dados</a:t>
            </a:r>
          </a:p>
          <a:p>
            <a:pPr lvl="2" eaLnBrk="1" hangingPunct="1">
              <a:defRPr/>
            </a:pPr>
            <a:r>
              <a:rPr lang="pt-BR" altLang="pt-BR" sz="1600" dirty="0"/>
              <a:t>O método 6 </a:t>
            </a:r>
            <a:r>
              <a:rPr lang="pt-BR" altLang="pt-BR" sz="1600" dirty="0" smtClean="0"/>
              <a:t>usa </a:t>
            </a:r>
            <a:r>
              <a:rPr lang="pt-BR" altLang="pt-BR" sz="1600" dirty="0"/>
              <a:t>o máximo de informações </a:t>
            </a:r>
            <a:r>
              <a:rPr lang="pt-BR" altLang="pt-BR" sz="1600" dirty="0" smtClean="0"/>
              <a:t>dos </a:t>
            </a:r>
            <a:r>
              <a:rPr lang="pt-BR" altLang="pt-BR" sz="1600" dirty="0"/>
              <a:t>dados atuais para prever </a:t>
            </a:r>
            <a:r>
              <a:rPr lang="pt-BR" altLang="pt-BR" sz="1600" dirty="0" smtClean="0"/>
              <a:t>valores </a:t>
            </a:r>
            <a:r>
              <a:rPr lang="pt-BR" altLang="pt-BR" sz="1600" dirty="0"/>
              <a:t>em </a:t>
            </a:r>
            <a:r>
              <a:rPr lang="pt-BR" altLang="pt-BR" sz="1600" dirty="0" smtClean="0"/>
              <a:t>falta, aumentando as chances de acerto</a:t>
            </a:r>
          </a:p>
          <a:p>
            <a:pPr lvl="1" eaLnBrk="1" hangingPunct="1">
              <a:defRPr/>
            </a:pPr>
            <a:endParaRPr lang="pt-BR" altLang="pt-BR" sz="1800" dirty="0"/>
          </a:p>
          <a:p>
            <a:pPr eaLnBrk="1" hangingPunct="1">
              <a:defRPr/>
            </a:pPr>
            <a:r>
              <a:rPr lang="pt-BR" altLang="pt-BR" sz="2000" dirty="0" smtClean="0"/>
              <a:t>Em </a:t>
            </a:r>
            <a:r>
              <a:rPr lang="pt-BR" altLang="pt-BR" sz="2000" dirty="0"/>
              <a:t>alguns casos, um valor em falta não pode implicar um erro nos </a:t>
            </a:r>
            <a:r>
              <a:rPr lang="pt-BR" altLang="pt-BR" sz="2000" dirty="0" smtClean="0"/>
              <a:t>dados</a:t>
            </a:r>
          </a:p>
          <a:p>
            <a:pPr lvl="1" eaLnBrk="1" hangingPunct="1">
              <a:defRPr/>
            </a:pPr>
            <a:r>
              <a:rPr lang="pt-BR" altLang="pt-BR" sz="1800" dirty="0" smtClean="0"/>
              <a:t>Por exemplo, </a:t>
            </a:r>
            <a:r>
              <a:rPr lang="pt-BR" altLang="pt-BR" sz="2000" dirty="0" smtClean="0"/>
              <a:t>candidatos a </a:t>
            </a:r>
            <a:r>
              <a:rPr lang="pt-BR" altLang="pt-BR" sz="2000" dirty="0"/>
              <a:t>um cartão de </a:t>
            </a:r>
            <a:r>
              <a:rPr lang="pt-BR" altLang="pt-BR" sz="2000" dirty="0" smtClean="0"/>
              <a:t>crédito precisam fornecer </a:t>
            </a:r>
            <a:r>
              <a:rPr lang="pt-BR" altLang="pt-BR" sz="2000" dirty="0"/>
              <a:t>o número de sua carteira de </a:t>
            </a:r>
            <a:r>
              <a:rPr lang="pt-BR" altLang="pt-BR" sz="2000" dirty="0" smtClean="0"/>
              <a:t>motorista, mas há pessoas que </a:t>
            </a:r>
            <a:r>
              <a:rPr lang="pt-BR" altLang="pt-BR" sz="2000" dirty="0"/>
              <a:t>não têm carteira de motorista </a:t>
            </a:r>
            <a:r>
              <a:rPr lang="pt-BR" altLang="pt-BR" sz="2000" dirty="0" smtClean="0"/>
              <a:t>e podem deixar </a:t>
            </a:r>
            <a:r>
              <a:rPr lang="pt-BR" altLang="pt-BR" sz="2000" dirty="0"/>
              <a:t>este campo em branco. </a:t>
            </a:r>
            <a:endParaRPr lang="pt-BR" altLang="pt-BR" sz="2000" dirty="0" smtClean="0"/>
          </a:p>
          <a:p>
            <a:pPr lvl="1" eaLnBrk="1" hangingPunct="1">
              <a:defRPr/>
            </a:pPr>
            <a:r>
              <a:rPr lang="pt-BR" altLang="pt-BR" sz="2000" dirty="0" smtClean="0"/>
              <a:t>Os </a:t>
            </a:r>
            <a:r>
              <a:rPr lang="pt-BR" altLang="pt-BR" sz="2000" dirty="0"/>
              <a:t>formulários devem permitir </a:t>
            </a:r>
            <a:r>
              <a:rPr lang="pt-BR" altLang="pt-BR" sz="2000" dirty="0" smtClean="0"/>
              <a:t>a especificação de </a:t>
            </a:r>
            <a:r>
              <a:rPr lang="pt-BR" altLang="pt-BR" sz="2000" dirty="0"/>
              <a:t>valores como "não </a:t>
            </a:r>
            <a:r>
              <a:rPr lang="pt-BR" altLang="pt-BR" sz="2000" dirty="0" smtClean="0"/>
              <a:t>aplicável“ e programas podem </a:t>
            </a:r>
            <a:r>
              <a:rPr lang="pt-BR" altLang="pt-BR" sz="2000" dirty="0"/>
              <a:t>ser </a:t>
            </a:r>
            <a:r>
              <a:rPr lang="pt-BR" altLang="pt-BR" sz="2000" dirty="0" smtClean="0"/>
              <a:t>usados </a:t>
            </a:r>
            <a:r>
              <a:rPr lang="pt-BR" altLang="pt-BR" sz="2000" dirty="0"/>
              <a:t>para descobrir outros valores nulos </a:t>
            </a:r>
            <a:r>
              <a:rPr lang="pt-BR" altLang="pt-BR" sz="2000" dirty="0" smtClean="0"/>
              <a:t>(</a:t>
            </a:r>
            <a:r>
              <a:rPr lang="pt-BR" altLang="pt-BR" sz="2000" dirty="0" err="1" smtClean="0"/>
              <a:t>ex</a:t>
            </a:r>
            <a:r>
              <a:rPr lang="pt-BR" altLang="pt-BR" sz="2000" dirty="0" smtClean="0"/>
              <a:t>: "</a:t>
            </a:r>
            <a:r>
              <a:rPr lang="pt-BR" altLang="pt-BR" sz="2000" dirty="0"/>
              <a:t>Não sei", "?" </a:t>
            </a:r>
            <a:r>
              <a:rPr lang="pt-BR" altLang="pt-BR" sz="2000" dirty="0" smtClean="0"/>
              <a:t>ou </a:t>
            </a:r>
            <a:r>
              <a:rPr lang="pt-BR" altLang="pt-BR" sz="2000" dirty="0"/>
              <a:t>"nenhum"). </a:t>
            </a:r>
            <a:endParaRPr lang="pt-BR" altLang="pt-BR" sz="2000" dirty="0" smtClean="0"/>
          </a:p>
          <a:p>
            <a:pPr lvl="2" eaLnBrk="1" hangingPunct="1">
              <a:defRPr/>
            </a:pPr>
            <a:r>
              <a:rPr lang="pt-BR" altLang="pt-BR" sz="1800" dirty="0" smtClean="0"/>
              <a:t>Idealmente</a:t>
            </a:r>
            <a:r>
              <a:rPr lang="pt-BR" altLang="pt-BR" sz="1800" dirty="0"/>
              <a:t>, cada atributo deve ter um ou mais regras sobre a condição nula. </a:t>
            </a:r>
          </a:p>
          <a:p>
            <a:pPr lvl="1" eaLnBrk="1" hangingPunct="1">
              <a:defRPr/>
            </a:pPr>
            <a:endParaRPr lang="pt-BR" altLang="pt-BR" sz="20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124075" y="1700213"/>
            <a:ext cx="53308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latin typeface="+mn-lt"/>
                <a:cs typeface="Arial" charset="0"/>
              </a:rPr>
              <a:t>ausentes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ruidosos e/ou aberrantes – inconsistentes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Limpeza dos Dados</a:t>
            </a:r>
            <a:endParaRPr lang="pt-BR" dirty="0"/>
          </a:p>
        </p:txBody>
      </p:sp>
      <p:sp>
        <p:nvSpPr>
          <p:cNvPr id="2560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pPr eaLnBrk="1" hangingPunct="1"/>
            <a:r>
              <a:rPr lang="pt-BR" altLang="pt-BR" smtClean="0"/>
              <a:t>Dado ruidoso ou outlier é um erro aleatório ou uma variabilidade em uma determinada variável.</a:t>
            </a:r>
          </a:p>
          <a:p>
            <a:pPr eaLnBrk="1" hangingPunct="1"/>
            <a:endParaRPr lang="pt-BR" altLang="pt-BR" smtClean="0"/>
          </a:p>
          <a:p>
            <a:pPr eaLnBrk="1" hangingPunct="1"/>
            <a:r>
              <a:rPr lang="pt-BR" altLang="pt-BR" smtClean="0"/>
              <a:t>Tratamentos usuais</a:t>
            </a:r>
          </a:p>
          <a:p>
            <a:pPr lvl="1" eaLnBrk="1" hangingPunct="1"/>
            <a:r>
              <a:rPr lang="pt-BR" altLang="pt-BR" smtClean="0"/>
              <a:t>Remoção de ruído</a:t>
            </a:r>
          </a:p>
          <a:p>
            <a:pPr lvl="2" eaLnBrk="1" hangingPunct="1"/>
            <a:r>
              <a:rPr lang="pt-BR" altLang="pt-BR" smtClean="0"/>
              <a:t>Alisamento (Suavização)</a:t>
            </a:r>
          </a:p>
          <a:p>
            <a:pPr lvl="2" eaLnBrk="1" hangingPunct="1"/>
            <a:r>
              <a:rPr lang="pt-BR" altLang="pt-BR" smtClean="0"/>
              <a:t>Regressão</a:t>
            </a:r>
          </a:p>
          <a:p>
            <a:pPr lvl="1" eaLnBrk="1" hangingPunct="1"/>
            <a:r>
              <a:rPr lang="pt-BR" altLang="pt-BR" smtClean="0"/>
              <a:t>Identificação de valores aberrantes</a:t>
            </a:r>
          </a:p>
          <a:p>
            <a:pPr lvl="2" eaLnBrk="1" hangingPunct="1"/>
            <a:r>
              <a:rPr lang="pt-BR" altLang="pt-BR" smtClean="0"/>
              <a:t>Clustering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pt-BR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124075" y="1700213"/>
            <a:ext cx="53308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ausentes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</a:t>
            </a:r>
            <a:r>
              <a:rPr lang="pt-BR" b="1" dirty="0">
                <a:latin typeface="+mn-lt"/>
                <a:cs typeface="Arial" charset="0"/>
              </a:rPr>
              <a:t>ruidosos e/ou aberrantes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– inconsistentes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Limpeza dos Dados</a:t>
            </a:r>
            <a:endParaRPr lang="pt-BR" dirty="0"/>
          </a:p>
        </p:txBody>
      </p:sp>
      <p:sp>
        <p:nvSpPr>
          <p:cNvPr id="27652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070100"/>
            <a:ext cx="8207375" cy="4311650"/>
          </a:xfrm>
        </p:spPr>
        <p:txBody>
          <a:bodyPr/>
          <a:lstStyle/>
          <a:p>
            <a:r>
              <a:rPr lang="pt-BR" altLang="pt-BR" b="1" smtClean="0"/>
              <a:t>Alisamento</a:t>
            </a:r>
            <a:r>
              <a:rPr lang="pt-BR" altLang="pt-BR" smtClean="0"/>
              <a:t>: </a:t>
            </a:r>
          </a:p>
          <a:p>
            <a:pPr lvl="1"/>
            <a:r>
              <a:rPr lang="pt-BR" altLang="pt-BR" smtClean="0"/>
              <a:t>consiste em suavizar um valor de dados de acordo com seus vizinhos</a:t>
            </a:r>
          </a:p>
          <a:p>
            <a:pPr lvl="1"/>
            <a:r>
              <a:rPr lang="pt-BR" altLang="pt-BR" smtClean="0"/>
              <a:t>os dados ordenados são distribuídos em caixas tendo como referência os seus vizinhos.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24075" y="1700213"/>
            <a:ext cx="53308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ausentes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</a:t>
            </a:r>
            <a:r>
              <a:rPr lang="pt-BR" b="1" dirty="0">
                <a:latin typeface="+mn-lt"/>
                <a:cs typeface="Arial" charset="0"/>
              </a:rPr>
              <a:t>ruidosos e/ou aberrantes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– inconsistentes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647825" y="4138613"/>
            <a:ext cx="3500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Ordenação: 1, 1, 2, 3, 3, 3, 4, 5, 5, 7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190625" y="4652963"/>
            <a:ext cx="334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Particionamento em “caixas”</a:t>
            </a:r>
            <a:endParaRPr lang="pt-BR" alt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5648325" y="4583113"/>
          <a:ext cx="20193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ção" r:id="rId4" imgW="2019300" imgH="673100" progId="Equation.3">
                  <p:embed/>
                </p:oleObj>
              </mc:Choice>
              <mc:Fallback>
                <p:oleObj name="Equação" r:id="rId4" imgW="2019300" imgH="673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4583113"/>
                        <a:ext cx="20193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266825" y="5414963"/>
            <a:ext cx="299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Alisamento pela mediana</a:t>
            </a:r>
            <a:endParaRPr lang="pt-BR" alt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686425" y="5338763"/>
          <a:ext cx="19431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ção" r:id="rId6" imgW="1943100" imgH="673100" progId="Equation.3">
                  <p:embed/>
                </p:oleObj>
              </mc:Choice>
              <mc:Fallback>
                <p:oleObj name="Equação" r:id="rId6" imgW="1943100" imgH="673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425" y="5338763"/>
                        <a:ext cx="19431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800225" y="5981700"/>
            <a:ext cx="3813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Outras alternativas: média, limites</a:t>
            </a:r>
            <a:endParaRPr lang="pt-BR" alt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Limpeza dos Dados</a:t>
            </a:r>
            <a:endParaRPr lang="pt-BR" dirty="0"/>
          </a:p>
        </p:txBody>
      </p:sp>
      <p:sp>
        <p:nvSpPr>
          <p:cNvPr id="2970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Regressão</a:t>
            </a:r>
            <a:r>
              <a:rPr lang="pt-BR" altLang="pt-BR" smtClean="0"/>
              <a:t>: os dados podem ser alisados pelo ajustamento a uma função (regressão linear, por exemplo).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24075" y="1700213"/>
            <a:ext cx="53308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ausentes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</a:t>
            </a:r>
            <a:r>
              <a:rPr lang="pt-BR" b="1" dirty="0">
                <a:latin typeface="+mn-lt"/>
                <a:cs typeface="Arial" charset="0"/>
              </a:rPr>
              <a:t>ruidosos e/ou aberrantes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– inconsistentes</a:t>
            </a:r>
          </a:p>
        </p:txBody>
      </p:sp>
      <p:grpSp>
        <p:nvGrpSpPr>
          <p:cNvPr id="29702" name="Grupo 12"/>
          <p:cNvGrpSpPr>
            <a:grpSpLocks/>
          </p:cNvGrpSpPr>
          <p:nvPr/>
        </p:nvGrpSpPr>
        <p:grpSpPr bwMode="auto">
          <a:xfrm>
            <a:off x="3276600" y="3500438"/>
            <a:ext cx="3095625" cy="2525712"/>
            <a:chOff x="2525465" y="2895600"/>
            <a:chExt cx="4456360" cy="3635375"/>
          </a:xfrm>
        </p:grpSpPr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>
              <a:off x="2590800" y="5867400"/>
              <a:ext cx="41798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V="1">
              <a:off x="3124200" y="2895600"/>
              <a:ext cx="1588" cy="3635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05" name="Oval 6"/>
            <p:cNvSpPr>
              <a:spLocks noChangeArrowheads="1"/>
            </p:cNvSpPr>
            <p:nvPr/>
          </p:nvSpPr>
          <p:spPr bwMode="auto">
            <a:xfrm flipV="1">
              <a:off x="4483100" y="4778375"/>
              <a:ext cx="42863" cy="428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06" name="Oval 7"/>
            <p:cNvSpPr>
              <a:spLocks noChangeArrowheads="1"/>
            </p:cNvSpPr>
            <p:nvPr/>
          </p:nvSpPr>
          <p:spPr bwMode="auto">
            <a:xfrm flipV="1">
              <a:off x="4065588" y="4883150"/>
              <a:ext cx="42862" cy="428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07" name="Oval 8"/>
            <p:cNvSpPr>
              <a:spLocks noChangeArrowheads="1"/>
            </p:cNvSpPr>
            <p:nvPr/>
          </p:nvSpPr>
          <p:spPr bwMode="auto">
            <a:xfrm flipV="1">
              <a:off x="3890963" y="3959225"/>
              <a:ext cx="42862" cy="428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08" name="Oval 9"/>
            <p:cNvSpPr>
              <a:spLocks noChangeArrowheads="1"/>
            </p:cNvSpPr>
            <p:nvPr/>
          </p:nvSpPr>
          <p:spPr bwMode="auto">
            <a:xfrm flipV="1">
              <a:off x="3716338" y="5351463"/>
              <a:ext cx="42862" cy="42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09" name="Oval 10"/>
            <p:cNvSpPr>
              <a:spLocks noChangeArrowheads="1"/>
            </p:cNvSpPr>
            <p:nvPr/>
          </p:nvSpPr>
          <p:spPr bwMode="auto">
            <a:xfrm flipV="1">
              <a:off x="4587875" y="4425950"/>
              <a:ext cx="42863" cy="428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10" name="Oval 11"/>
            <p:cNvSpPr>
              <a:spLocks noChangeArrowheads="1"/>
            </p:cNvSpPr>
            <p:nvPr/>
          </p:nvSpPr>
          <p:spPr bwMode="auto">
            <a:xfrm flipV="1">
              <a:off x="4789488" y="4152900"/>
              <a:ext cx="42862" cy="428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11" name="Oval 12"/>
            <p:cNvSpPr>
              <a:spLocks noChangeArrowheads="1"/>
            </p:cNvSpPr>
            <p:nvPr/>
          </p:nvSpPr>
          <p:spPr bwMode="auto">
            <a:xfrm flipV="1">
              <a:off x="3357563" y="5448300"/>
              <a:ext cx="42862" cy="428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12" name="Oval 13"/>
            <p:cNvSpPr>
              <a:spLocks noChangeArrowheads="1"/>
            </p:cNvSpPr>
            <p:nvPr/>
          </p:nvSpPr>
          <p:spPr bwMode="auto">
            <a:xfrm flipV="1">
              <a:off x="5110163" y="4148138"/>
              <a:ext cx="42862" cy="42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13" name="Oval 14"/>
            <p:cNvSpPr>
              <a:spLocks noChangeArrowheads="1"/>
            </p:cNvSpPr>
            <p:nvPr/>
          </p:nvSpPr>
          <p:spPr bwMode="auto">
            <a:xfrm flipV="1">
              <a:off x="5130800" y="3908425"/>
              <a:ext cx="42863" cy="428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14" name="Oval 15"/>
            <p:cNvSpPr>
              <a:spLocks noChangeArrowheads="1"/>
            </p:cNvSpPr>
            <p:nvPr/>
          </p:nvSpPr>
          <p:spPr bwMode="auto">
            <a:xfrm flipV="1">
              <a:off x="5545138" y="3881438"/>
              <a:ext cx="42862" cy="42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15" name="Oval 16"/>
            <p:cNvSpPr>
              <a:spLocks noChangeArrowheads="1"/>
            </p:cNvSpPr>
            <p:nvPr/>
          </p:nvSpPr>
          <p:spPr bwMode="auto">
            <a:xfrm flipV="1">
              <a:off x="3313113" y="5715000"/>
              <a:ext cx="42862" cy="428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16" name="Oval 17"/>
            <p:cNvSpPr>
              <a:spLocks noChangeArrowheads="1"/>
            </p:cNvSpPr>
            <p:nvPr/>
          </p:nvSpPr>
          <p:spPr bwMode="auto">
            <a:xfrm flipV="1">
              <a:off x="5524500" y="3630613"/>
              <a:ext cx="42863" cy="42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17" name="Oval 18"/>
            <p:cNvSpPr>
              <a:spLocks noChangeArrowheads="1"/>
            </p:cNvSpPr>
            <p:nvPr/>
          </p:nvSpPr>
          <p:spPr bwMode="auto">
            <a:xfrm flipV="1">
              <a:off x="5854700" y="3505200"/>
              <a:ext cx="42863" cy="428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9718" name="Line 19"/>
            <p:cNvSpPr>
              <a:spLocks noChangeShapeType="1"/>
            </p:cNvSpPr>
            <p:nvPr/>
          </p:nvSpPr>
          <p:spPr bwMode="auto">
            <a:xfrm flipV="1">
              <a:off x="3079750" y="3417888"/>
              <a:ext cx="2906713" cy="227012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19" name="Text Box 20"/>
            <p:cNvSpPr txBox="1">
              <a:spLocks noChangeArrowheads="1"/>
            </p:cNvSpPr>
            <p:nvPr/>
          </p:nvSpPr>
          <p:spPr bwMode="auto">
            <a:xfrm>
              <a:off x="6645275" y="58547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29720" name="Text Box 21"/>
            <p:cNvSpPr txBox="1">
              <a:spLocks noChangeArrowheads="1"/>
            </p:cNvSpPr>
            <p:nvPr/>
          </p:nvSpPr>
          <p:spPr bwMode="auto">
            <a:xfrm>
              <a:off x="3298825" y="29305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9721" name="Text Box 22"/>
            <p:cNvSpPr txBox="1">
              <a:spLocks noChangeArrowheads="1"/>
            </p:cNvSpPr>
            <p:nvPr/>
          </p:nvSpPr>
          <p:spPr bwMode="auto">
            <a:xfrm>
              <a:off x="4865688" y="4694238"/>
              <a:ext cx="1289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y = x + 1</a:t>
              </a:r>
            </a:p>
          </p:txBody>
        </p:sp>
        <p:sp>
          <p:nvSpPr>
            <p:cNvPr id="29722" name="Line 23"/>
            <p:cNvSpPr>
              <a:spLocks noChangeShapeType="1"/>
            </p:cNvSpPr>
            <p:nvPr/>
          </p:nvSpPr>
          <p:spPr bwMode="auto">
            <a:xfrm>
              <a:off x="3913188" y="3973513"/>
              <a:ext cx="1587" cy="1909762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23" name="Line 24"/>
            <p:cNvSpPr>
              <a:spLocks noChangeShapeType="1"/>
            </p:cNvSpPr>
            <p:nvPr/>
          </p:nvSpPr>
          <p:spPr bwMode="auto">
            <a:xfrm flipH="1">
              <a:off x="3097213" y="3989388"/>
              <a:ext cx="800100" cy="1587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24" name="Line 25"/>
            <p:cNvSpPr>
              <a:spLocks noChangeShapeType="1"/>
            </p:cNvSpPr>
            <p:nvPr/>
          </p:nvSpPr>
          <p:spPr bwMode="auto">
            <a:xfrm flipH="1">
              <a:off x="3081338" y="5000625"/>
              <a:ext cx="815975" cy="1588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725" name="Text Box 26"/>
            <p:cNvSpPr txBox="1">
              <a:spLocks noChangeArrowheads="1"/>
            </p:cNvSpPr>
            <p:nvPr/>
          </p:nvSpPr>
          <p:spPr bwMode="auto">
            <a:xfrm>
              <a:off x="3836989" y="5886450"/>
              <a:ext cx="625683" cy="4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latin typeface="Arial" panose="020B0604020202020204" pitchFamily="34" charset="0"/>
                </a:rPr>
                <a:t>X1</a:t>
              </a:r>
            </a:p>
          </p:txBody>
        </p:sp>
        <p:sp>
          <p:nvSpPr>
            <p:cNvPr id="29726" name="Text Box 27"/>
            <p:cNvSpPr txBox="1">
              <a:spLocks noChangeArrowheads="1"/>
            </p:cNvSpPr>
            <p:nvPr/>
          </p:nvSpPr>
          <p:spPr bwMode="auto">
            <a:xfrm>
              <a:off x="2613025" y="3797300"/>
              <a:ext cx="625684" cy="4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latin typeface="Arial" panose="020B0604020202020204" pitchFamily="34" charset="0"/>
                </a:rPr>
                <a:t>Y1</a:t>
              </a:r>
            </a:p>
          </p:txBody>
        </p:sp>
        <p:sp>
          <p:nvSpPr>
            <p:cNvPr id="29727" name="Text Box 28"/>
            <p:cNvSpPr txBox="1">
              <a:spLocks noChangeArrowheads="1"/>
            </p:cNvSpPr>
            <p:nvPr/>
          </p:nvSpPr>
          <p:spPr bwMode="auto">
            <a:xfrm>
              <a:off x="2525465" y="4743450"/>
              <a:ext cx="690282" cy="4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1600">
                  <a:latin typeface="Arial" panose="020B0604020202020204" pitchFamily="34" charset="0"/>
                </a:rPr>
                <a:t>Y1’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Limpeza dos Dados</a:t>
            </a:r>
            <a:endParaRPr lang="pt-BR" dirty="0"/>
          </a:p>
        </p:txBody>
      </p:sp>
      <p:sp>
        <p:nvSpPr>
          <p:cNvPr id="31748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Clustering</a:t>
            </a:r>
            <a:r>
              <a:rPr lang="pt-BR" altLang="pt-BR" smtClean="0"/>
              <a:t>: Os valores são organizados em grupos e os valores isolados podem ser considerados aberrantes.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24075" y="1700213"/>
            <a:ext cx="53308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ausentes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</a:t>
            </a:r>
            <a:r>
              <a:rPr lang="pt-BR" b="1" dirty="0">
                <a:latin typeface="+mn-lt"/>
                <a:cs typeface="Arial" charset="0"/>
              </a:rPr>
              <a:t>ruidosos e/ou aberrantes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– inconsistentes</a:t>
            </a:r>
          </a:p>
        </p:txBody>
      </p:sp>
      <p:sp>
        <p:nvSpPr>
          <p:cNvPr id="31750" name="AutoShape 43"/>
          <p:cNvSpPr>
            <a:spLocks noChangeArrowheads="1"/>
          </p:cNvSpPr>
          <p:nvPr/>
        </p:nvSpPr>
        <p:spPr bwMode="auto">
          <a:xfrm>
            <a:off x="5794375" y="5414963"/>
            <a:ext cx="120650" cy="101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1751" name="AutoShape 44"/>
          <p:cNvSpPr>
            <a:spLocks noChangeArrowheads="1"/>
          </p:cNvSpPr>
          <p:nvPr/>
        </p:nvSpPr>
        <p:spPr bwMode="auto">
          <a:xfrm>
            <a:off x="3203575" y="5732463"/>
            <a:ext cx="120650" cy="101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1752" name="AutoShape 45"/>
          <p:cNvSpPr>
            <a:spLocks noChangeArrowheads="1"/>
          </p:cNvSpPr>
          <p:nvPr/>
        </p:nvSpPr>
        <p:spPr bwMode="auto">
          <a:xfrm>
            <a:off x="6178550" y="3789363"/>
            <a:ext cx="122238" cy="1016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31753" name="Group 55"/>
          <p:cNvGrpSpPr>
            <a:grpSpLocks/>
          </p:cNvGrpSpPr>
          <p:nvPr/>
        </p:nvGrpSpPr>
        <p:grpSpPr bwMode="auto">
          <a:xfrm>
            <a:off x="2051050" y="3284538"/>
            <a:ext cx="5132388" cy="2860675"/>
            <a:chOff x="1028" y="1315"/>
            <a:chExt cx="3790" cy="2591"/>
          </a:xfrm>
        </p:grpSpPr>
        <p:sp>
          <p:nvSpPr>
            <p:cNvPr id="31754" name="AutoShape 56"/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55" name="AutoShape 57"/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56" name="AutoShape 58"/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57" name="AutoShape 59"/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58" name="AutoShape 60"/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59" name="AutoShape 61"/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0" name="AutoShape 62"/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1" name="AutoShape 63"/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2" name="AutoShape 64"/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3" name="AutoShape 65"/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4" name="AutoShape 66"/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5" name="AutoShape 67"/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6" name="Rectangle 68"/>
            <p:cNvSpPr>
              <a:spLocks noChangeArrowheads="1"/>
            </p:cNvSpPr>
            <p:nvPr/>
          </p:nvSpPr>
          <p:spPr bwMode="auto">
            <a:xfrm>
              <a:off x="1028" y="1315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7" name="AutoShape 69"/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8" name="AutoShape 70"/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69" name="AutoShape 71"/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0" name="AutoShape 72"/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1" name="AutoShape 73"/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2" name="AutoShape 74"/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3" name="AutoShape 75"/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4" name="AutoShape 76"/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5" name="AutoShape 77"/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6" name="AutoShape 78"/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7" name="AutoShape 79"/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8" name="AutoShape 80"/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79" name="AutoShape 81"/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80" name="AutoShape 82"/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81" name="AutoShape 83"/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782" name="Freeform 84"/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>
                <a:gd name="T0" fmla="*/ 1041 w 1101"/>
                <a:gd name="T1" fmla="*/ 294 h 1077"/>
                <a:gd name="T2" fmla="*/ 1077 w 1101"/>
                <a:gd name="T3" fmla="*/ 485 h 1077"/>
                <a:gd name="T4" fmla="*/ 1013 w 1101"/>
                <a:gd name="T5" fmla="*/ 930 h 1077"/>
                <a:gd name="T6" fmla="*/ 950 w 1101"/>
                <a:gd name="T7" fmla="*/ 1040 h 1077"/>
                <a:gd name="T8" fmla="*/ 850 w 1101"/>
                <a:gd name="T9" fmla="*/ 1076 h 1077"/>
                <a:gd name="T10" fmla="*/ 595 w 1101"/>
                <a:gd name="T11" fmla="*/ 1040 h 1077"/>
                <a:gd name="T12" fmla="*/ 486 w 1101"/>
                <a:gd name="T13" fmla="*/ 994 h 1077"/>
                <a:gd name="T14" fmla="*/ 459 w 1101"/>
                <a:gd name="T15" fmla="*/ 985 h 1077"/>
                <a:gd name="T16" fmla="*/ 322 w 1101"/>
                <a:gd name="T17" fmla="*/ 876 h 1077"/>
                <a:gd name="T18" fmla="*/ 232 w 1101"/>
                <a:gd name="T19" fmla="*/ 803 h 1077"/>
                <a:gd name="T20" fmla="*/ 104 w 1101"/>
                <a:gd name="T21" fmla="*/ 685 h 1077"/>
                <a:gd name="T22" fmla="*/ 4 w 1101"/>
                <a:gd name="T23" fmla="*/ 449 h 1077"/>
                <a:gd name="T24" fmla="*/ 13 w 1101"/>
                <a:gd name="T25" fmla="*/ 130 h 1077"/>
                <a:gd name="T26" fmla="*/ 186 w 1101"/>
                <a:gd name="T27" fmla="*/ 21 h 1077"/>
                <a:gd name="T28" fmla="*/ 222 w 1101"/>
                <a:gd name="T29" fmla="*/ 12 h 1077"/>
                <a:gd name="T30" fmla="*/ 422 w 1101"/>
                <a:gd name="T31" fmla="*/ 30 h 1077"/>
                <a:gd name="T32" fmla="*/ 577 w 1101"/>
                <a:gd name="T33" fmla="*/ 103 h 1077"/>
                <a:gd name="T34" fmla="*/ 695 w 1101"/>
                <a:gd name="T35" fmla="*/ 176 h 1077"/>
                <a:gd name="T36" fmla="*/ 768 w 1101"/>
                <a:gd name="T37" fmla="*/ 203 h 1077"/>
                <a:gd name="T38" fmla="*/ 1041 w 1101"/>
                <a:gd name="T39" fmla="*/ 294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83" name="Freeform 85"/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>
                <a:gd name="T0" fmla="*/ 227 w 918"/>
                <a:gd name="T1" fmla="*/ 818 h 965"/>
                <a:gd name="T2" fmla="*/ 191 w 918"/>
                <a:gd name="T3" fmla="*/ 782 h 965"/>
                <a:gd name="T4" fmla="*/ 118 w 918"/>
                <a:gd name="T5" fmla="*/ 737 h 965"/>
                <a:gd name="T6" fmla="*/ 81 w 918"/>
                <a:gd name="T7" fmla="*/ 700 h 965"/>
                <a:gd name="T8" fmla="*/ 45 w 918"/>
                <a:gd name="T9" fmla="*/ 646 h 965"/>
                <a:gd name="T10" fmla="*/ 0 w 918"/>
                <a:gd name="T11" fmla="*/ 464 h 965"/>
                <a:gd name="T12" fmla="*/ 9 w 918"/>
                <a:gd name="T13" fmla="*/ 200 h 965"/>
                <a:gd name="T14" fmla="*/ 81 w 918"/>
                <a:gd name="T15" fmla="*/ 136 h 965"/>
                <a:gd name="T16" fmla="*/ 291 w 918"/>
                <a:gd name="T17" fmla="*/ 0 h 965"/>
                <a:gd name="T18" fmla="*/ 391 w 918"/>
                <a:gd name="T19" fmla="*/ 18 h 965"/>
                <a:gd name="T20" fmla="*/ 491 w 918"/>
                <a:gd name="T21" fmla="*/ 55 h 965"/>
                <a:gd name="T22" fmla="*/ 691 w 918"/>
                <a:gd name="T23" fmla="*/ 164 h 965"/>
                <a:gd name="T24" fmla="*/ 718 w 918"/>
                <a:gd name="T25" fmla="*/ 218 h 965"/>
                <a:gd name="T26" fmla="*/ 745 w 918"/>
                <a:gd name="T27" fmla="*/ 246 h 965"/>
                <a:gd name="T28" fmla="*/ 809 w 918"/>
                <a:gd name="T29" fmla="*/ 346 h 965"/>
                <a:gd name="T30" fmla="*/ 845 w 918"/>
                <a:gd name="T31" fmla="*/ 427 h 965"/>
                <a:gd name="T32" fmla="*/ 863 w 918"/>
                <a:gd name="T33" fmla="*/ 518 h 965"/>
                <a:gd name="T34" fmla="*/ 890 w 918"/>
                <a:gd name="T35" fmla="*/ 609 h 965"/>
                <a:gd name="T36" fmla="*/ 918 w 918"/>
                <a:gd name="T37" fmla="*/ 773 h 965"/>
                <a:gd name="T38" fmla="*/ 827 w 918"/>
                <a:gd name="T39" fmla="*/ 927 h 965"/>
                <a:gd name="T40" fmla="*/ 754 w 918"/>
                <a:gd name="T41" fmla="*/ 946 h 965"/>
                <a:gd name="T42" fmla="*/ 718 w 918"/>
                <a:gd name="T43" fmla="*/ 955 h 965"/>
                <a:gd name="T44" fmla="*/ 354 w 918"/>
                <a:gd name="T45" fmla="*/ 937 h 965"/>
                <a:gd name="T46" fmla="*/ 245 w 918"/>
                <a:gd name="T47" fmla="*/ 864 h 965"/>
                <a:gd name="T48" fmla="*/ 227 w 918"/>
                <a:gd name="T49" fmla="*/ 81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84" name="Freeform 86"/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>
                <a:gd name="T0" fmla="*/ 754 w 869"/>
                <a:gd name="T1" fmla="*/ 791 h 1173"/>
                <a:gd name="T2" fmla="*/ 699 w 869"/>
                <a:gd name="T3" fmla="*/ 945 h 1173"/>
                <a:gd name="T4" fmla="*/ 654 w 869"/>
                <a:gd name="T5" fmla="*/ 1082 h 1173"/>
                <a:gd name="T6" fmla="*/ 636 w 869"/>
                <a:gd name="T7" fmla="*/ 1136 h 1173"/>
                <a:gd name="T8" fmla="*/ 618 w 869"/>
                <a:gd name="T9" fmla="*/ 1155 h 1173"/>
                <a:gd name="T10" fmla="*/ 563 w 869"/>
                <a:gd name="T11" fmla="*/ 1173 h 1173"/>
                <a:gd name="T12" fmla="*/ 290 w 869"/>
                <a:gd name="T13" fmla="*/ 1145 h 1173"/>
                <a:gd name="T14" fmla="*/ 127 w 869"/>
                <a:gd name="T15" fmla="*/ 1073 h 1173"/>
                <a:gd name="T16" fmla="*/ 36 w 869"/>
                <a:gd name="T17" fmla="*/ 1009 h 1173"/>
                <a:gd name="T18" fmla="*/ 0 w 869"/>
                <a:gd name="T19" fmla="*/ 955 h 1173"/>
                <a:gd name="T20" fmla="*/ 81 w 869"/>
                <a:gd name="T21" fmla="*/ 500 h 1173"/>
                <a:gd name="T22" fmla="*/ 109 w 869"/>
                <a:gd name="T23" fmla="*/ 236 h 1173"/>
                <a:gd name="T24" fmla="*/ 154 w 869"/>
                <a:gd name="T25" fmla="*/ 164 h 1173"/>
                <a:gd name="T26" fmla="*/ 200 w 869"/>
                <a:gd name="T27" fmla="*/ 136 h 1173"/>
                <a:gd name="T28" fmla="*/ 309 w 869"/>
                <a:gd name="T29" fmla="*/ 73 h 1173"/>
                <a:gd name="T30" fmla="*/ 354 w 869"/>
                <a:gd name="T31" fmla="*/ 45 h 1173"/>
                <a:gd name="T32" fmla="*/ 427 w 869"/>
                <a:gd name="T33" fmla="*/ 0 h 1173"/>
                <a:gd name="T34" fmla="*/ 709 w 869"/>
                <a:gd name="T35" fmla="*/ 82 h 1173"/>
                <a:gd name="T36" fmla="*/ 809 w 869"/>
                <a:gd name="T37" fmla="*/ 200 h 1173"/>
                <a:gd name="T38" fmla="*/ 845 w 869"/>
                <a:gd name="T39" fmla="*/ 255 h 1173"/>
                <a:gd name="T40" fmla="*/ 863 w 869"/>
                <a:gd name="T41" fmla="*/ 309 h 1173"/>
                <a:gd name="T42" fmla="*/ 790 w 869"/>
                <a:gd name="T43" fmla="*/ 709 h 1173"/>
                <a:gd name="T44" fmla="*/ 754 w 869"/>
                <a:gd name="T45" fmla="*/ 791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Limpeza dos Dados</a:t>
            </a:r>
            <a:endParaRPr lang="pt-BR" dirty="0"/>
          </a:p>
        </p:txBody>
      </p:sp>
      <p:sp>
        <p:nvSpPr>
          <p:cNvPr id="3379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3557588"/>
          </a:xfrm>
        </p:spPr>
        <p:txBody>
          <a:bodyPr/>
          <a:lstStyle/>
          <a:p>
            <a:r>
              <a:rPr lang="pt-BR" altLang="pt-BR" smtClean="0"/>
              <a:t>Muitos métodos de suavização podem ser utilizados para a discretização de dados (uma forma de transformação de dados) e redução de dados</a:t>
            </a:r>
          </a:p>
          <a:p>
            <a:pPr lvl="1"/>
            <a:r>
              <a:rPr lang="pt-BR" altLang="pt-BR" smtClean="0"/>
              <a:t>Por exemplo, técnicas de suavização podem ser usadas para reduzir o número de valores para um atributo</a:t>
            </a:r>
          </a:p>
          <a:p>
            <a:pPr lvl="1"/>
            <a:r>
              <a:rPr lang="pt-BR" altLang="pt-BR" smtClean="0"/>
              <a:t>Ex: um mapeamento pode ser feito entre preços reais e preços baratos, moderados e caros, reduzindo o número de valores possíveis a serem tratados pelo processo de mineração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24075" y="1700213"/>
            <a:ext cx="53308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ausentes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</a:t>
            </a:r>
            <a:r>
              <a:rPr lang="pt-BR" b="1" dirty="0">
                <a:latin typeface="+mn-lt"/>
                <a:cs typeface="Arial" charset="0"/>
              </a:rPr>
              <a:t>ruidosos e/ou aberrantes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– inconsistentes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Limpeza dos Dados</a:t>
            </a:r>
            <a:endParaRPr lang="pt-BR" dirty="0"/>
          </a:p>
        </p:txBody>
      </p:sp>
      <p:sp>
        <p:nvSpPr>
          <p:cNvPr id="3584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pPr eaLnBrk="1" hangingPunct="1"/>
            <a:r>
              <a:rPr lang="pt-BR" altLang="pt-BR" smtClean="0"/>
              <a:t>Erros no momento da introdução dos dados</a:t>
            </a:r>
          </a:p>
          <a:p>
            <a:pPr eaLnBrk="1" hangingPunct="1"/>
            <a:endParaRPr lang="pt-BR" altLang="pt-BR" sz="1200" smtClean="0"/>
          </a:p>
          <a:p>
            <a:pPr eaLnBrk="1" hangingPunct="1"/>
            <a:r>
              <a:rPr lang="pt-BR" altLang="pt-BR" smtClean="0"/>
              <a:t>Erros oriundos da integração de várias bases de dados</a:t>
            </a:r>
          </a:p>
          <a:p>
            <a:pPr lvl="1" eaLnBrk="1" hangingPunct="1"/>
            <a:r>
              <a:rPr lang="pt-BR" altLang="pt-BR" smtClean="0"/>
              <a:t>Mesmo atributo com diferentes atribuições</a:t>
            </a:r>
          </a:p>
          <a:p>
            <a:pPr lvl="2" eaLnBrk="1" hangingPunct="1"/>
            <a:r>
              <a:rPr lang="pt-BR" altLang="pt-BR" smtClean="0"/>
              <a:t>Masculino/Feminino – Homem/Mulher</a:t>
            </a:r>
          </a:p>
          <a:p>
            <a:pPr lvl="1" eaLnBrk="1" hangingPunct="1"/>
            <a:r>
              <a:rPr lang="pt-BR" altLang="pt-BR" smtClean="0"/>
              <a:t>Duplicação de objetos</a:t>
            </a:r>
          </a:p>
          <a:p>
            <a:pPr lvl="2" eaLnBrk="1" hangingPunct="1"/>
            <a:r>
              <a:rPr lang="pt-BR" altLang="pt-BR" smtClean="0"/>
              <a:t>Casa - Residência</a:t>
            </a:r>
          </a:p>
          <a:p>
            <a:pPr eaLnBrk="1" hangingPunct="1"/>
            <a:endParaRPr lang="pt-BR" altLang="pt-BR" sz="1200" smtClean="0"/>
          </a:p>
          <a:p>
            <a:pPr eaLnBrk="1" hangingPunct="1"/>
            <a:r>
              <a:rPr lang="pt-BR" altLang="pt-BR" smtClean="0"/>
              <a:t>Tratamento:</a:t>
            </a:r>
          </a:p>
          <a:p>
            <a:pPr lvl="1" eaLnBrk="1" hangingPunct="1"/>
            <a:r>
              <a:rPr lang="pt-BR" altLang="pt-BR" smtClean="0"/>
              <a:t>Correções manuais ou automática através de scripts.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124075" y="1700213"/>
            <a:ext cx="53308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ausentes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ruidosos e/ou aberrantes – </a:t>
            </a:r>
            <a:r>
              <a:rPr lang="pt-BR" b="1" dirty="0">
                <a:latin typeface="+mn-lt"/>
                <a:cs typeface="Arial" charset="0"/>
              </a:rPr>
              <a:t>inconsistentes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Integração dos Dados</a:t>
            </a:r>
            <a:endParaRPr lang="pt-BR" dirty="0"/>
          </a:p>
        </p:txBody>
      </p:sp>
      <p:sp>
        <p:nvSpPr>
          <p:cNvPr id="3584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74838"/>
            <a:ext cx="8207375" cy="44640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pt-BR" altLang="pt-BR" dirty="0" smtClean="0"/>
              <a:t>Geralmente, a integração de dados é uma etapa necessária na Mineração de Dados</a:t>
            </a:r>
          </a:p>
          <a:p>
            <a:pPr eaLnBrk="1" hangingPunct="1">
              <a:defRPr/>
            </a:pPr>
            <a:endParaRPr lang="pt-BR" altLang="pt-BR" dirty="0" smtClean="0"/>
          </a:p>
          <a:p>
            <a:pPr eaLnBrk="1" hangingPunct="1">
              <a:defRPr/>
            </a:pPr>
            <a:r>
              <a:rPr lang="pt-BR" altLang="pt-BR" dirty="0" smtClean="0"/>
              <a:t>A fusão de dados a partir de diferentes fontes em uma única</a:t>
            </a:r>
            <a:br>
              <a:rPr lang="pt-BR" altLang="pt-BR" dirty="0" smtClean="0"/>
            </a:br>
            <a:r>
              <a:rPr lang="pt-BR" altLang="pt-BR" dirty="0" smtClean="0"/>
              <a:t>fonte coerente. </a:t>
            </a:r>
          </a:p>
          <a:p>
            <a:pPr lvl="1" eaLnBrk="1" hangingPunct="1">
              <a:defRPr/>
            </a:pPr>
            <a:r>
              <a:rPr lang="pt-BR" altLang="pt-BR" dirty="0" smtClean="0"/>
              <a:t>Visando evitar/reduzir redundâncias e inconsistências</a:t>
            </a:r>
          </a:p>
          <a:p>
            <a:pPr lvl="1" eaLnBrk="1" hangingPunct="1">
              <a:defRPr/>
            </a:pPr>
            <a:r>
              <a:rPr lang="pt-BR" altLang="pt-BR" dirty="0" smtClean="0"/>
              <a:t>Aumentar a acurácia e a velocidade dos passos subsequentes do processo de mineração</a:t>
            </a:r>
          </a:p>
          <a:p>
            <a:pPr eaLnBrk="1" hangingPunct="1">
              <a:defRPr/>
            </a:pPr>
            <a:endParaRPr lang="pt-BR" altLang="pt-BR" sz="1200" dirty="0" smtClean="0"/>
          </a:p>
          <a:p>
            <a:pPr eaLnBrk="1" hangingPunct="1">
              <a:defRPr/>
            </a:pPr>
            <a:endParaRPr lang="pt-BR" altLang="pt-BR" sz="1200" dirty="0" smtClean="0"/>
          </a:p>
          <a:p>
            <a:pPr eaLnBrk="1" hangingPunct="1">
              <a:defRPr/>
            </a:pPr>
            <a:r>
              <a:rPr lang="pt-BR" altLang="pt-BR" dirty="0" smtClean="0"/>
              <a:t>As fontes podem ser bases de dados, cubos ou arquivos texto.</a:t>
            </a:r>
          </a:p>
          <a:p>
            <a:pPr eaLnBrk="1" hangingPunct="1">
              <a:defRPr/>
            </a:pPr>
            <a:endParaRPr lang="pt-BR" altLang="pt-BR" sz="1200" dirty="0" smtClean="0"/>
          </a:p>
          <a:p>
            <a:pPr eaLnBrk="1" hangingPunct="1">
              <a:defRPr/>
            </a:pPr>
            <a:r>
              <a:rPr lang="pt-BR" altLang="pt-BR" dirty="0" smtClean="0"/>
              <a:t>Esquema em base de dados relacional</a:t>
            </a:r>
          </a:p>
          <a:p>
            <a:pPr lvl="1" eaLnBrk="1" hangingPunct="1">
              <a:defRPr/>
            </a:pPr>
            <a:r>
              <a:rPr lang="pt-BR" altLang="pt-BR" dirty="0" smtClean="0"/>
              <a:t>Identificação (correspondência) de entidade do mundo real a partir de múltiplas fontes de dados.</a:t>
            </a:r>
          </a:p>
          <a:p>
            <a:pPr lvl="1" eaLnBrk="1" hangingPunct="1">
              <a:defRPr/>
            </a:pPr>
            <a:r>
              <a:rPr lang="pt-BR" altLang="pt-BR" dirty="0" smtClean="0"/>
              <a:t>Integração dos </a:t>
            </a:r>
            <a:r>
              <a:rPr lang="pt-BR" altLang="pt-BR" dirty="0" err="1" smtClean="0"/>
              <a:t>metadados</a:t>
            </a:r>
            <a:r>
              <a:rPr lang="pt-BR" altLang="pt-BR" dirty="0" smtClean="0"/>
              <a:t> de diferentes fontes.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Integração dos Dados</a:t>
            </a:r>
            <a:endParaRPr lang="pt-BR" dirty="0"/>
          </a:p>
        </p:txBody>
      </p:sp>
      <p:sp>
        <p:nvSpPr>
          <p:cNvPr id="3994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74838"/>
            <a:ext cx="8207375" cy="4464050"/>
          </a:xfrm>
        </p:spPr>
        <p:txBody>
          <a:bodyPr/>
          <a:lstStyle/>
          <a:p>
            <a:pPr eaLnBrk="1" hangingPunct="1"/>
            <a:r>
              <a:rPr lang="pt-BR" altLang="pt-BR" smtClean="0"/>
              <a:t>Problemas de integração:</a:t>
            </a:r>
          </a:p>
          <a:p>
            <a:pPr lvl="1" eaLnBrk="1" hangingPunct="1"/>
            <a:r>
              <a:rPr lang="pt-BR" altLang="pt-BR" smtClean="0"/>
              <a:t>Redundância:</a:t>
            </a:r>
          </a:p>
          <a:p>
            <a:pPr lvl="2" eaLnBrk="1" hangingPunct="1"/>
            <a:r>
              <a:rPr lang="pt-BR" altLang="pt-BR" smtClean="0"/>
              <a:t>Diferentes nomes para o mesmo atributo.</a:t>
            </a:r>
          </a:p>
          <a:p>
            <a:pPr lvl="3" eaLnBrk="1" hangingPunct="1"/>
            <a:r>
              <a:rPr lang="pt-BR" altLang="pt-BR" smtClean="0"/>
              <a:t>Ex: id_cliente e mat_cliente</a:t>
            </a:r>
          </a:p>
          <a:p>
            <a:pPr lvl="3" eaLnBrk="1" hangingPunct="1"/>
            <a:r>
              <a:rPr lang="pt-BR" altLang="pt-BR" smtClean="0"/>
              <a:t>Os metadados podem ser usados para evitar erros na integração</a:t>
            </a:r>
          </a:p>
          <a:p>
            <a:pPr lvl="2" eaLnBrk="1" hangingPunct="1"/>
            <a:r>
              <a:rPr lang="pt-BR" altLang="pt-BR" smtClean="0"/>
              <a:t>Atributo derivado de outro (Ex: receita anual)</a:t>
            </a:r>
          </a:p>
          <a:p>
            <a:pPr lvl="2" eaLnBrk="1" hangingPunct="1"/>
            <a:endParaRPr lang="pt-BR" altLang="pt-BR" sz="1200" smtClean="0"/>
          </a:p>
          <a:p>
            <a:pPr lvl="1" eaLnBrk="1" hangingPunct="1"/>
            <a:r>
              <a:rPr lang="pt-BR" altLang="pt-BR" smtClean="0"/>
              <a:t>Tratamento: Análise de correlação</a:t>
            </a:r>
          </a:p>
          <a:p>
            <a:pPr lvl="2" eaLnBrk="1" hangingPunct="1"/>
            <a:r>
              <a:rPr lang="pt-BR" altLang="pt-BR" smtClean="0"/>
              <a:t>Dado dois atributos, a ideia é saber como elas estão relacionadas</a:t>
            </a:r>
          </a:p>
        </p:txBody>
      </p:sp>
      <p:graphicFrame>
        <p:nvGraphicFramePr>
          <p:cNvPr id="39941" name="Object 1024"/>
          <p:cNvGraphicFramePr>
            <a:graphicFrameLocks noChangeAspect="1"/>
          </p:cNvGraphicFramePr>
          <p:nvPr/>
        </p:nvGraphicFramePr>
        <p:xfrm>
          <a:off x="1042988" y="5094288"/>
          <a:ext cx="26876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ção" r:id="rId4" imgW="1524000" imgH="647700" progId="Equation.3">
                  <p:embed/>
                </p:oleObj>
              </mc:Choice>
              <mc:Fallback>
                <p:oleObj name="Equação" r:id="rId4" imgW="1524000" imgH="647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94288"/>
                        <a:ext cx="26876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7538" y="5013325"/>
            <a:ext cx="3895362" cy="1200906"/>
          </a:xfrm>
          <a:prstGeom prst="rect">
            <a:avLst/>
          </a:prstGeom>
          <a:blipFill rotWithShape="0">
            <a:blip r:embed="rId6"/>
            <a:stretch>
              <a:fillRect l="-1252" t="-2538" r="-469" b="-7107"/>
            </a:stretch>
          </a:blipFill>
        </p:spPr>
        <p:txBody>
          <a:bodyPr/>
          <a:lstStyle/>
          <a:p>
            <a:pPr>
              <a:defRPr/>
            </a:pPr>
            <a:r>
              <a:rPr lang="pt-BR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Integração dos Dados</a:t>
            </a:r>
            <a:endParaRPr lang="pt-BR" dirty="0"/>
          </a:p>
        </p:txBody>
      </p:sp>
      <p:sp>
        <p:nvSpPr>
          <p:cNvPr id="41988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74838"/>
            <a:ext cx="8207375" cy="4464050"/>
          </a:xfrm>
        </p:spPr>
        <p:txBody>
          <a:bodyPr/>
          <a:lstStyle/>
          <a:p>
            <a:pPr eaLnBrk="1" hangingPunct="1"/>
            <a:r>
              <a:rPr lang="pt-BR" altLang="pt-BR" smtClean="0"/>
              <a:t>Problemas de integração:</a:t>
            </a:r>
          </a:p>
          <a:p>
            <a:pPr lvl="1" eaLnBrk="1" hangingPunct="1"/>
            <a:endParaRPr lang="pt-BR" altLang="pt-BR" sz="1200" smtClean="0"/>
          </a:p>
          <a:p>
            <a:pPr lvl="1" eaLnBrk="1" hangingPunct="1"/>
            <a:r>
              <a:rPr lang="pt-BR" altLang="pt-BR" smtClean="0"/>
              <a:t>Detecção e resolução de conflitos:</a:t>
            </a:r>
          </a:p>
          <a:p>
            <a:pPr lvl="2" eaLnBrk="1" hangingPunct="1"/>
            <a:r>
              <a:rPr lang="pt-BR" altLang="pt-BR" smtClean="0"/>
              <a:t>Os valores de um mesmo atributo pode diferir segundo as diversas fontes.</a:t>
            </a:r>
          </a:p>
          <a:p>
            <a:pPr lvl="2" eaLnBrk="1" hangingPunct="1"/>
            <a:r>
              <a:rPr lang="pt-BR" altLang="pt-BR" smtClean="0"/>
              <a:t>Isso pode acontecer devido a diferenças na representação, escala ou codificação.</a:t>
            </a:r>
          </a:p>
          <a:p>
            <a:pPr lvl="2" eaLnBrk="1" hangingPunct="1"/>
            <a:r>
              <a:rPr lang="pt-BR" altLang="pt-BR" smtClean="0"/>
              <a:t>Exemplos:</a:t>
            </a:r>
          </a:p>
          <a:p>
            <a:pPr lvl="3" eaLnBrk="1" hangingPunct="1"/>
            <a:r>
              <a:rPr lang="pt-BR" altLang="pt-BR" smtClean="0"/>
              <a:t>Peso (em libras ou em quilos) </a:t>
            </a:r>
          </a:p>
          <a:p>
            <a:pPr lvl="3" eaLnBrk="1" hangingPunct="1"/>
            <a:r>
              <a:rPr lang="pt-BR" altLang="pt-BR" smtClean="0"/>
              <a:t>Altura (valor numérico ou categórico (médio, pequeno...))</a:t>
            </a:r>
          </a:p>
          <a:p>
            <a:pPr lvl="3" eaLnBrk="1" hangingPunct="1"/>
            <a:r>
              <a:rPr lang="pt-BR" altLang="pt-BR" smtClean="0"/>
              <a:t>Preço ou dados de compra (pode indicar serviços diferentes)</a:t>
            </a:r>
          </a:p>
          <a:p>
            <a:pPr lvl="2" eaLnBrk="1" hangingPunct="1"/>
            <a:r>
              <a:rPr lang="pt-BR" altLang="pt-BR" smtClean="0"/>
              <a:t>Tratamento:  Tabelas de conversão.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922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537075"/>
          </a:xfrm>
        </p:spPr>
        <p:txBody>
          <a:bodyPr/>
          <a:lstStyle/>
          <a:p>
            <a:pPr eaLnBrk="1" hangingPunct="1"/>
            <a:r>
              <a:rPr lang="pt-BR" altLang="pt-BR" smtClean="0"/>
              <a:t>Objetivo:</a:t>
            </a:r>
          </a:p>
          <a:p>
            <a:pPr lvl="1" eaLnBrk="1" hangingPunct="1"/>
            <a:r>
              <a:rPr lang="pt-BR" altLang="pt-BR" smtClean="0"/>
              <a:t>Preparar e formatar dados para serem utilizados nos sistemas de mineração de dados.</a:t>
            </a:r>
          </a:p>
          <a:p>
            <a:pPr lvl="1" eaLnBrk="1" hangingPunct="1"/>
            <a:endParaRPr lang="pt-BR" altLang="pt-BR" sz="1200" smtClean="0"/>
          </a:p>
          <a:p>
            <a:pPr eaLnBrk="1" hangingPunct="1"/>
            <a:r>
              <a:rPr lang="pt-BR" altLang="pt-BR" smtClean="0"/>
              <a:t>Conteúdo:</a:t>
            </a:r>
          </a:p>
          <a:p>
            <a:pPr lvl="1" eaLnBrk="1" hangingPunct="1"/>
            <a:r>
              <a:rPr lang="pt-BR" altLang="pt-BR" smtClean="0"/>
              <a:t>Pré-processamento dos dados</a:t>
            </a:r>
          </a:p>
          <a:p>
            <a:pPr lvl="1" eaLnBrk="1" hangingPunct="1"/>
            <a:endParaRPr lang="pt-BR" altLang="pt-BR" sz="1200" smtClean="0"/>
          </a:p>
          <a:p>
            <a:pPr eaLnBrk="1" hangingPunct="1"/>
            <a:r>
              <a:rPr lang="pt-BR" altLang="pt-BR" smtClean="0"/>
              <a:t>Referências:</a:t>
            </a:r>
          </a:p>
          <a:p>
            <a:pPr lvl="1" eaLnBrk="1" hangingPunct="1"/>
            <a:r>
              <a:rPr lang="pt-BR" altLang="pt-BR" smtClean="0"/>
              <a:t>Han, capítulo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Transformação dos Dados</a:t>
            </a:r>
            <a:endParaRPr lang="pt-BR" dirty="0"/>
          </a:p>
        </p:txBody>
      </p:sp>
      <p:sp>
        <p:nvSpPr>
          <p:cNvPr id="4403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74838"/>
            <a:ext cx="8207375" cy="4464050"/>
          </a:xfrm>
        </p:spPr>
        <p:txBody>
          <a:bodyPr/>
          <a:lstStyle/>
          <a:p>
            <a:pPr eaLnBrk="1" hangingPunct="1"/>
            <a:r>
              <a:rPr lang="pt-BR" altLang="pt-BR" smtClean="0"/>
              <a:t>Processo realizado para obter-se os dados em uma forma mais apropriada para a mineração.</a:t>
            </a:r>
          </a:p>
          <a:p>
            <a:pPr eaLnBrk="1" hangingPunct="1"/>
            <a:endParaRPr lang="pt-BR" altLang="pt-BR" sz="1200" smtClean="0"/>
          </a:p>
          <a:p>
            <a:pPr eaLnBrk="1" hangingPunct="1"/>
            <a:r>
              <a:rPr lang="pt-BR" altLang="pt-BR" smtClean="0"/>
              <a:t>Tratamentos:</a:t>
            </a:r>
          </a:p>
          <a:p>
            <a:pPr lvl="1" eaLnBrk="1" hangingPunct="1"/>
            <a:r>
              <a:rPr lang="pt-BR" altLang="pt-BR" b="1" smtClean="0"/>
              <a:t>Normalização</a:t>
            </a:r>
            <a:r>
              <a:rPr lang="pt-BR" altLang="pt-BR" smtClean="0"/>
              <a:t>: minimizar os problemas oriundos do</a:t>
            </a:r>
            <a:br>
              <a:rPr lang="pt-BR" altLang="pt-BR" smtClean="0"/>
            </a:br>
            <a:r>
              <a:rPr lang="pt-BR" altLang="pt-BR" smtClean="0"/>
              <a:t>uso de unidades e dispersões distintas entre as variáveis .</a:t>
            </a:r>
          </a:p>
          <a:p>
            <a:pPr lvl="1" eaLnBrk="1" hangingPunct="1"/>
            <a:r>
              <a:rPr lang="pt-BR" altLang="pt-BR" smtClean="0"/>
              <a:t>As variáveis podem ser normalizadas segundo a amplitude ou segundo a distribuição.</a:t>
            </a:r>
          </a:p>
          <a:p>
            <a:pPr lvl="1"/>
            <a:r>
              <a:rPr lang="pt-BR" altLang="pt-BR" smtClean="0"/>
              <a:t>Algumas ferramentas de modelização são beneficiadas com a Normalização (redes neurais, KNN, clustering).</a:t>
            </a:r>
          </a:p>
          <a:p>
            <a:pPr lvl="1" eaLnBrk="1" hangingPunct="1"/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Transformação dos Dados</a:t>
            </a:r>
            <a:endParaRPr lang="pt-BR" dirty="0"/>
          </a:p>
        </p:txBody>
      </p:sp>
      <p:sp>
        <p:nvSpPr>
          <p:cNvPr id="4608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74838"/>
            <a:ext cx="8207375" cy="4464050"/>
          </a:xfrm>
        </p:spPr>
        <p:txBody>
          <a:bodyPr/>
          <a:lstStyle/>
          <a:p>
            <a:pPr eaLnBrk="1" hangingPunct="1"/>
            <a:r>
              <a:rPr lang="pt-BR" altLang="pt-BR" b="1" smtClean="0"/>
              <a:t>Normalização min-max</a:t>
            </a:r>
          </a:p>
          <a:p>
            <a:pPr lvl="1" eaLnBrk="1" hangingPunct="1"/>
            <a:r>
              <a:rPr lang="pt-BR" altLang="pt-BR" sz="2000" smtClean="0"/>
              <a:t>Dados são escalados dentro de um intervalo [-1.0 – 0.0, ou 0.0 – 1.0]</a:t>
            </a:r>
          </a:p>
          <a:p>
            <a:pPr lvl="1" eaLnBrk="1" hangingPunct="1"/>
            <a:endParaRPr lang="pt-BR" altLang="pt-BR" sz="2000" smtClean="0"/>
          </a:p>
          <a:p>
            <a:pPr lvl="1" eaLnBrk="1" hangingPunct="1"/>
            <a:endParaRPr lang="pt-BR" altLang="pt-BR" sz="2000" smtClean="0"/>
          </a:p>
          <a:p>
            <a:pPr lvl="1" eaLnBrk="1" hangingPunct="1"/>
            <a:endParaRPr lang="pt-BR" altLang="pt-BR" sz="2000" smtClean="0"/>
          </a:p>
          <a:p>
            <a:pPr lvl="1" eaLnBrk="1" hangingPunct="1"/>
            <a:endParaRPr lang="pt-BR" altLang="pt-BR" sz="2000" smtClean="0"/>
          </a:p>
          <a:p>
            <a:pPr lvl="1" eaLnBrk="1" hangingPunct="1"/>
            <a:r>
              <a:rPr lang="pt-BR" altLang="pt-BR" sz="2000" smtClean="0"/>
              <a:t>Exemplo: Salário mínimo $12,000 e máximo $98,000, range [0.0, 1.0]. Normalizar um salário de $73,600.</a:t>
            </a:r>
          </a:p>
          <a:p>
            <a:pPr lvl="1" eaLnBrk="1" hangingPunct="1"/>
            <a:endParaRPr lang="pt-BR" altLang="pt-BR" smtClean="0"/>
          </a:p>
        </p:txBody>
      </p:sp>
      <p:graphicFrame>
        <p:nvGraphicFramePr>
          <p:cNvPr id="46085" name="Object 1024"/>
          <p:cNvGraphicFramePr>
            <a:graphicFrameLocks noChangeAspect="1"/>
          </p:cNvGraphicFramePr>
          <p:nvPr/>
        </p:nvGraphicFramePr>
        <p:xfrm>
          <a:off x="1908175" y="3068638"/>
          <a:ext cx="5976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ção" r:id="rId4" imgW="3390900" imgH="431800" progId="Equation.3">
                  <p:embed/>
                </p:oleObj>
              </mc:Choice>
              <mc:Fallback>
                <p:oleObj name="Equação" r:id="rId4" imgW="3390900" imgH="431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68638"/>
                        <a:ext cx="59769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3"/>
          <p:cNvGraphicFramePr>
            <a:graphicFrameLocks noChangeAspect="1"/>
          </p:cNvGraphicFramePr>
          <p:nvPr/>
        </p:nvGraphicFramePr>
        <p:xfrm>
          <a:off x="2462213" y="5210175"/>
          <a:ext cx="47228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ção" r:id="rId6" imgW="2679700" imgH="419100" progId="Equation.3">
                  <p:embed/>
                </p:oleObj>
              </mc:Choice>
              <mc:Fallback>
                <p:oleObj name="Equação" r:id="rId6" imgW="2679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5210175"/>
                        <a:ext cx="47228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Transformação dos Dados</a:t>
            </a:r>
            <a:endParaRPr lang="pt-BR" dirty="0"/>
          </a:p>
        </p:txBody>
      </p:sp>
      <p:sp>
        <p:nvSpPr>
          <p:cNvPr id="48132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74838"/>
            <a:ext cx="8207375" cy="4464050"/>
          </a:xfrm>
        </p:spPr>
        <p:txBody>
          <a:bodyPr/>
          <a:lstStyle/>
          <a:p>
            <a:pPr eaLnBrk="1" hangingPunct="1"/>
            <a:r>
              <a:rPr lang="pt-BR" altLang="pt-BR" b="1" smtClean="0"/>
              <a:t>Normalização z-score</a:t>
            </a:r>
          </a:p>
          <a:p>
            <a:pPr lvl="1" eaLnBrk="1" hangingPunct="1"/>
            <a:r>
              <a:rPr lang="pt-BR" altLang="pt-BR" sz="2000" smtClean="0"/>
              <a:t>Normalização baseada na média e desvio padrão.</a:t>
            </a:r>
          </a:p>
          <a:p>
            <a:pPr lvl="1" eaLnBrk="1" hangingPunct="1"/>
            <a:endParaRPr lang="pt-BR" altLang="pt-BR" sz="2000" smtClean="0"/>
          </a:p>
          <a:p>
            <a:pPr lvl="1" eaLnBrk="1" hangingPunct="1"/>
            <a:endParaRPr lang="pt-BR" altLang="pt-BR" sz="2000" smtClean="0"/>
          </a:p>
          <a:p>
            <a:pPr lvl="1" eaLnBrk="1" hangingPunct="1"/>
            <a:endParaRPr lang="pt-BR" altLang="pt-BR" sz="2000" smtClean="0"/>
          </a:p>
          <a:p>
            <a:pPr lvl="1" eaLnBrk="1" hangingPunct="1"/>
            <a:endParaRPr lang="pt-BR" altLang="pt-BR" sz="2000" smtClean="0"/>
          </a:p>
          <a:p>
            <a:pPr lvl="1" eaLnBrk="1" hangingPunct="1"/>
            <a:r>
              <a:rPr lang="pt-BR" altLang="pt-BR" sz="2000" smtClean="0"/>
              <a:t>Exemplo: Média dos salários $54,000 e o desvio padrão $16,000. Normalizar um salário de $73,600.</a:t>
            </a:r>
          </a:p>
          <a:p>
            <a:pPr lvl="1" eaLnBrk="1" hangingPunct="1"/>
            <a:endParaRPr lang="pt-BR" altLang="pt-BR" smtClean="0"/>
          </a:p>
        </p:txBody>
      </p:sp>
      <p:graphicFrame>
        <p:nvGraphicFramePr>
          <p:cNvPr id="48133" name="Object 1024"/>
          <p:cNvGraphicFramePr>
            <a:graphicFrameLocks noChangeAspect="1"/>
          </p:cNvGraphicFramePr>
          <p:nvPr/>
        </p:nvGraphicFramePr>
        <p:xfrm>
          <a:off x="4140200" y="3068638"/>
          <a:ext cx="10747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ção" r:id="rId4" imgW="609600" imgH="457200" progId="Equation.3">
                  <p:embed/>
                </p:oleObj>
              </mc:Choice>
              <mc:Fallback>
                <p:oleObj name="Equação" r:id="rId4" imgW="60960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68638"/>
                        <a:ext cx="10747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5"/>
          <p:cNvGraphicFramePr>
            <a:graphicFrameLocks noChangeAspect="1"/>
          </p:cNvGraphicFramePr>
          <p:nvPr/>
        </p:nvGraphicFramePr>
        <p:xfrm>
          <a:off x="3311525" y="5157788"/>
          <a:ext cx="30670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ção" r:id="rId6" imgW="1739900" imgH="419100" progId="Equation.3">
                  <p:embed/>
                </p:oleObj>
              </mc:Choice>
              <mc:Fallback>
                <p:oleObj name="Equação" r:id="rId6" imgW="17399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157788"/>
                        <a:ext cx="30670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Transformação dos Dados</a:t>
            </a:r>
            <a:endParaRPr lang="pt-BR" dirty="0"/>
          </a:p>
        </p:txBody>
      </p:sp>
      <p:sp>
        <p:nvSpPr>
          <p:cNvPr id="5018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74838"/>
            <a:ext cx="8207375" cy="4464050"/>
          </a:xfrm>
        </p:spPr>
        <p:txBody>
          <a:bodyPr/>
          <a:lstStyle/>
          <a:p>
            <a:pPr eaLnBrk="1" hangingPunct="1"/>
            <a:r>
              <a:rPr lang="pt-BR" altLang="pt-BR" b="1" smtClean="0"/>
              <a:t>Normalização por escala decimal</a:t>
            </a:r>
          </a:p>
          <a:p>
            <a:pPr lvl="1" eaLnBrk="1" hangingPunct="1"/>
            <a:r>
              <a:rPr lang="pt-BR" altLang="pt-BR" sz="2000" smtClean="0"/>
              <a:t>Normaliza através do deslocamento de pontos decimais. </a:t>
            </a:r>
          </a:p>
          <a:p>
            <a:pPr lvl="1" eaLnBrk="1" hangingPunct="1"/>
            <a:r>
              <a:rPr lang="pt-BR" altLang="pt-BR" sz="2000" smtClean="0"/>
              <a:t>O número de pontos decimais depende do máximo valor absoluto dos dados.</a:t>
            </a:r>
          </a:p>
          <a:p>
            <a:pPr lvl="1" eaLnBrk="1" hangingPunct="1"/>
            <a:endParaRPr lang="pt-BR" altLang="pt-BR" sz="2000" smtClean="0"/>
          </a:p>
          <a:p>
            <a:pPr lvl="1" eaLnBrk="1" hangingPunct="1"/>
            <a:endParaRPr lang="pt-BR" altLang="pt-BR" sz="2000" smtClean="0"/>
          </a:p>
          <a:p>
            <a:pPr lvl="1" eaLnBrk="1" hangingPunct="1"/>
            <a:endParaRPr lang="pt-BR" altLang="pt-BR" sz="2000" smtClean="0"/>
          </a:p>
          <a:p>
            <a:pPr lvl="1" eaLnBrk="1" hangingPunct="1"/>
            <a:r>
              <a:rPr lang="pt-BR" altLang="pt-BR" sz="2000" smtClean="0"/>
              <a:t>Exemplo: Suponha valores entre -986 e 917. O máximo valor absoluto é 986. Para normalizar dividimos as entradas por 1000 (ou seja, j = 3)</a:t>
            </a:r>
          </a:p>
          <a:p>
            <a:pPr lvl="1" eaLnBrk="1" hangingPunct="1"/>
            <a:endParaRPr lang="pt-BR" altLang="pt-BR" smtClean="0"/>
          </a:p>
        </p:txBody>
      </p:sp>
      <p:graphicFrame>
        <p:nvGraphicFramePr>
          <p:cNvPr id="50181" name="Object 1024"/>
          <p:cNvGraphicFramePr>
            <a:graphicFrameLocks noChangeAspect="1"/>
          </p:cNvGraphicFramePr>
          <p:nvPr/>
        </p:nvGraphicFramePr>
        <p:xfrm>
          <a:off x="2124075" y="3500438"/>
          <a:ext cx="8969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ção" r:id="rId4" imgW="507780" imgH="393529" progId="Equation.3">
                  <p:embed/>
                </p:oleObj>
              </mc:Choice>
              <mc:Fallback>
                <p:oleObj name="Equação" r:id="rId4" imgW="507780" imgH="393529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00438"/>
                        <a:ext cx="89693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3"/>
          <p:cNvGraphicFramePr>
            <a:graphicFrameLocks noChangeAspect="1"/>
          </p:cNvGraphicFramePr>
          <p:nvPr/>
        </p:nvGraphicFramePr>
        <p:xfrm>
          <a:off x="2627313" y="5373688"/>
          <a:ext cx="21494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ção" r:id="rId6" imgW="1219200" imgH="419100" progId="Equation.3">
                  <p:embed/>
                </p:oleObj>
              </mc:Choice>
              <mc:Fallback>
                <p:oleObj name="Equação" r:id="rId6" imgW="1219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373688"/>
                        <a:ext cx="21494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203575" y="3690938"/>
            <a:ext cx="321468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+mn-lt"/>
                <a:cs typeface="Arial" charset="0"/>
              </a:rPr>
              <a:t>onde j é o menor inteiro tal que </a:t>
            </a:r>
          </a:p>
        </p:txBody>
      </p:sp>
      <p:graphicFrame>
        <p:nvGraphicFramePr>
          <p:cNvPr id="50184" name="Object 4"/>
          <p:cNvGraphicFramePr>
            <a:graphicFrameLocks noChangeAspect="1"/>
          </p:cNvGraphicFramePr>
          <p:nvPr/>
        </p:nvGraphicFramePr>
        <p:xfrm>
          <a:off x="6443663" y="3648075"/>
          <a:ext cx="1346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ção" r:id="rId8" imgW="761669" imgH="253890" progId="Equation.3">
                  <p:embed/>
                </p:oleObj>
              </mc:Choice>
              <mc:Fallback>
                <p:oleObj name="Equação" r:id="rId8" imgW="761669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648075"/>
                        <a:ext cx="13462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5"/>
          <p:cNvGraphicFramePr>
            <a:graphicFrameLocks noChangeAspect="1"/>
          </p:cNvGraphicFramePr>
          <p:nvPr/>
        </p:nvGraphicFramePr>
        <p:xfrm>
          <a:off x="5148263" y="5373688"/>
          <a:ext cx="19478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ção" r:id="rId10" imgW="1104900" imgH="419100" progId="Equation.3">
                  <p:embed/>
                </p:oleObj>
              </mc:Choice>
              <mc:Fallback>
                <p:oleObj name="Equação" r:id="rId10" imgW="11049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373688"/>
                        <a:ext cx="194786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52228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74838"/>
            <a:ext cx="8207375" cy="4464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altLang="pt-BR" dirty="0" smtClean="0"/>
              <a:t>Obtém uma representação reduzida do conjunto de dados que é muito menor no volume, mas que produz os mesmos (ou quase) resultados analíticos.</a:t>
            </a:r>
          </a:p>
          <a:p>
            <a:pPr lvl="1" eaLnBrk="1" hangingPunct="1">
              <a:defRPr/>
            </a:pPr>
            <a:r>
              <a:rPr lang="pt-BR" altLang="pt-BR" dirty="0" smtClean="0"/>
              <a:t>Em </a:t>
            </a:r>
            <a:r>
              <a:rPr lang="pt-BR" altLang="pt-BR" dirty="0"/>
              <a:t>muitos casos, </a:t>
            </a:r>
            <a:r>
              <a:rPr lang="pt-BR" altLang="pt-BR" i="1" dirty="0" err="1"/>
              <a:t>datasets</a:t>
            </a:r>
            <a:r>
              <a:rPr lang="pt-BR" altLang="pt-BR" dirty="0"/>
              <a:t> possuem um </a:t>
            </a:r>
            <a:r>
              <a:rPr lang="pt-BR" altLang="pt-BR" b="1" dirty="0"/>
              <a:t>número </a:t>
            </a:r>
            <a:r>
              <a:rPr lang="pt-BR" altLang="pt-BR" b="1" dirty="0" smtClean="0"/>
              <a:t>elevado</a:t>
            </a:r>
            <a:r>
              <a:rPr lang="pt-BR" altLang="pt-BR" dirty="0" smtClean="0"/>
              <a:t> </a:t>
            </a:r>
            <a:r>
              <a:rPr lang="pt-BR" altLang="pt-BR" dirty="0"/>
              <a:t>de atributos e de observações (</a:t>
            </a:r>
            <a:r>
              <a:rPr lang="pt-BR" altLang="pt-BR" b="1" dirty="0"/>
              <a:t>objetos</a:t>
            </a:r>
            <a:r>
              <a:rPr lang="pt-BR" altLang="pt-BR" dirty="0"/>
              <a:t>).</a:t>
            </a:r>
            <a:endParaRPr lang="pt-BR" altLang="pt-BR" dirty="0" smtClean="0"/>
          </a:p>
          <a:p>
            <a:pPr eaLnBrk="1" hangingPunct="1">
              <a:defRPr/>
            </a:pPr>
            <a:r>
              <a:rPr lang="pt-BR" altLang="pt-BR" dirty="0" smtClean="0"/>
              <a:t>Para que reduzir dados?</a:t>
            </a:r>
          </a:p>
          <a:p>
            <a:pPr lvl="1" eaLnBrk="1" hangingPunct="1">
              <a:defRPr/>
            </a:pPr>
            <a:r>
              <a:rPr lang="pt-BR" altLang="pt-BR" sz="2000" dirty="0" smtClean="0"/>
              <a:t>a análise de dados complexos pode levar muito tempo </a:t>
            </a:r>
            <a:r>
              <a:rPr lang="pt-BR" altLang="pt-BR" sz="2000" dirty="0"/>
              <a:t>para </a:t>
            </a:r>
            <a:r>
              <a:rPr lang="pt-BR" altLang="pt-BR" sz="2000" dirty="0" smtClean="0"/>
              <a:t>se obter </a:t>
            </a:r>
            <a:r>
              <a:rPr lang="pt-BR" altLang="pt-BR" sz="2000" dirty="0"/>
              <a:t>uma </a:t>
            </a:r>
            <a:r>
              <a:rPr lang="pt-BR" altLang="pt-BR" sz="2000" dirty="0" smtClean="0"/>
              <a:t>solução (complexidade computacional muito alta)</a:t>
            </a:r>
            <a:endParaRPr lang="pt-BR" altLang="pt-BR" sz="2000" dirty="0"/>
          </a:p>
          <a:p>
            <a:pPr lvl="1" eaLnBrk="1" hangingPunct="1">
              <a:defRPr/>
            </a:pPr>
            <a:r>
              <a:rPr lang="pt-BR" altLang="pt-BR" sz="2000" dirty="0" smtClean="0"/>
              <a:t>algoritmos podem não rodar de forma satisfatória</a:t>
            </a:r>
          </a:p>
          <a:p>
            <a:pPr lvl="1" eaLnBrk="1" hangingPunct="1">
              <a:defRPr/>
            </a:pPr>
            <a:endParaRPr lang="pt-BR" altLang="pt-BR" sz="1200" dirty="0" smtClean="0"/>
          </a:p>
          <a:p>
            <a:pPr eaLnBrk="1" hangingPunct="1">
              <a:defRPr/>
            </a:pPr>
            <a:r>
              <a:rPr lang="pt-BR" altLang="pt-BR" sz="2600" dirty="0" smtClean="0"/>
              <a:t>Vantagens</a:t>
            </a:r>
          </a:p>
          <a:p>
            <a:pPr lvl="1" eaLnBrk="1" hangingPunct="1">
              <a:defRPr/>
            </a:pPr>
            <a:r>
              <a:rPr lang="pt-BR" altLang="pt-BR" sz="2000" dirty="0" smtClean="0"/>
              <a:t>redução do tempo de aprendizagem</a:t>
            </a:r>
          </a:p>
          <a:p>
            <a:pPr lvl="1" eaLnBrk="1" hangingPunct="1">
              <a:defRPr/>
            </a:pPr>
            <a:r>
              <a:rPr lang="pt-BR" altLang="pt-BR" sz="2000" dirty="0" smtClean="0"/>
              <a:t>interpretação mais fácil dos conceitos aprendidos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5427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Agregação via cubo:</a:t>
            </a:r>
          </a:p>
          <a:p>
            <a:endParaRPr lang="pt-BR" altLang="pt-BR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latin typeface="+mn-lt"/>
                <a:cs typeface="Arial" charset="0"/>
              </a:rPr>
              <a:t>agregação via cubo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redução dos casos</a:t>
            </a:r>
          </a:p>
        </p:txBody>
      </p:sp>
      <p:pic>
        <p:nvPicPr>
          <p:cNvPr id="54278" name="Imagem 6" descr="digitalizar00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852738"/>
            <a:ext cx="5545138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5632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Agregação via cubo:  </a:t>
            </a:r>
          </a:p>
          <a:p>
            <a:pPr lvl="1"/>
            <a:r>
              <a:rPr lang="pt-BR" altLang="pt-BR" smtClean="0"/>
              <a:t>forma de visualização e interpretação dos dados no modelo multidimensional para dados acumulados de chuva nos anos de 2003 a 2006, em algumas cidades do Rio Grande do Sul. </a:t>
            </a:r>
          </a:p>
          <a:p>
            <a:endParaRPr lang="pt-BR" altLang="pt-BR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latin typeface="+mn-lt"/>
                <a:cs typeface="Arial" charset="0"/>
              </a:rPr>
              <a:t>agregação via cubo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redução dos casos</a:t>
            </a:r>
          </a:p>
        </p:txBody>
      </p:sp>
      <p:pic>
        <p:nvPicPr>
          <p:cNvPr id="56326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786188"/>
            <a:ext cx="51530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5632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0322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altLang="pt-BR" b="1" dirty="0" smtClean="0"/>
              <a:t>Redução da dimensão:</a:t>
            </a:r>
          </a:p>
          <a:p>
            <a:pPr lvl="1">
              <a:defRPr/>
            </a:pPr>
            <a:endParaRPr lang="pt-BR" altLang="pt-BR" sz="1200" dirty="0" smtClean="0"/>
          </a:p>
          <a:p>
            <a:pPr lvl="1">
              <a:defRPr/>
            </a:pPr>
            <a:r>
              <a:rPr lang="pt-BR" altLang="pt-BR" sz="2000" dirty="0" smtClean="0"/>
              <a:t>Em data mining a supressão de uma coluna (atributo) é muito mais delicada do que a supressão de uma linha (observação).</a:t>
            </a:r>
          </a:p>
          <a:p>
            <a:pPr lvl="1">
              <a:defRPr/>
            </a:pPr>
            <a:endParaRPr lang="pt-BR" altLang="pt-BR" sz="1200" dirty="0" smtClean="0"/>
          </a:p>
          <a:p>
            <a:pPr lvl="1">
              <a:defRPr/>
            </a:pPr>
            <a:r>
              <a:rPr lang="pt-BR" altLang="pt-BR" sz="2000" dirty="0" smtClean="0"/>
              <a:t>Retirar atributos relevantes ou permanecer com atributos irrelevantes pode implicar na descoberta de padrões de baixa qualidade.</a:t>
            </a:r>
          </a:p>
          <a:p>
            <a:pPr lvl="2">
              <a:defRPr/>
            </a:pPr>
            <a:r>
              <a:rPr lang="pt-BR" altLang="pt-BR" sz="1800" dirty="0" smtClean="0"/>
              <a:t>Pode </a:t>
            </a:r>
            <a:r>
              <a:rPr lang="pt-BR" altLang="pt-BR" sz="1800" dirty="0"/>
              <a:t>ser prejudicial para o algoritmo de mineração empregado </a:t>
            </a:r>
            <a:endParaRPr lang="pt-BR" altLang="pt-BR" sz="1800" dirty="0" smtClean="0"/>
          </a:p>
          <a:p>
            <a:pPr lvl="2">
              <a:defRPr/>
            </a:pPr>
            <a:endParaRPr lang="pt-BR" altLang="pt-BR" sz="1000" dirty="0" smtClean="0"/>
          </a:p>
          <a:p>
            <a:pPr lvl="1">
              <a:defRPr/>
            </a:pPr>
            <a:r>
              <a:rPr lang="pt-BR" altLang="pt-BR" sz="2000" dirty="0" smtClean="0"/>
              <a:t>Daí a necessidade de um estágio de seleção de atributos.</a:t>
            </a:r>
          </a:p>
          <a:p>
            <a:pPr lvl="1">
              <a:defRPr/>
            </a:pPr>
            <a:endParaRPr lang="pt-BR" altLang="pt-BR" sz="1200" dirty="0" smtClean="0"/>
          </a:p>
          <a:p>
            <a:pPr lvl="1">
              <a:defRPr/>
            </a:pPr>
            <a:r>
              <a:rPr lang="pt-BR" altLang="pt-BR" sz="2000" dirty="0" smtClean="0"/>
              <a:t>Abordagens para a redução de dimensionalidade</a:t>
            </a:r>
          </a:p>
          <a:p>
            <a:pPr lvl="2">
              <a:defRPr/>
            </a:pPr>
            <a:r>
              <a:rPr lang="pt-BR" altLang="pt-BR" sz="1800" dirty="0" smtClean="0"/>
              <a:t>Seleção manual baseada em conhecimento especialista.</a:t>
            </a:r>
          </a:p>
          <a:p>
            <a:pPr lvl="2">
              <a:defRPr/>
            </a:pPr>
            <a:r>
              <a:rPr lang="pt-BR" altLang="pt-BR" sz="1800" dirty="0" smtClean="0"/>
              <a:t>Transformada </a:t>
            </a:r>
            <a:r>
              <a:rPr lang="pt-BR" altLang="pt-BR" sz="1800" dirty="0" err="1" smtClean="0"/>
              <a:t>Wavelet</a:t>
            </a:r>
            <a:endParaRPr lang="pt-BR" altLang="pt-BR" sz="1800" dirty="0" smtClean="0"/>
          </a:p>
          <a:p>
            <a:pPr lvl="2">
              <a:defRPr/>
            </a:pPr>
            <a:r>
              <a:rPr lang="pt-BR" altLang="pt-BR" sz="1800" dirty="0" smtClean="0"/>
              <a:t>Principal Componente </a:t>
            </a:r>
            <a:r>
              <a:rPr lang="pt-BR" altLang="pt-BR" sz="1800" dirty="0" err="1" smtClean="0"/>
              <a:t>Analysis</a:t>
            </a:r>
            <a:r>
              <a:rPr lang="pt-BR" altLang="pt-BR" sz="1800" dirty="0" smtClean="0"/>
              <a:t> (PCA)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</a:t>
            </a:r>
            <a:r>
              <a:rPr lang="pt-BR" b="1" dirty="0">
                <a:latin typeface="+mn-lt"/>
                <a:cs typeface="Arial" charset="0"/>
              </a:rPr>
              <a:t>redução da dimensão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compressão – 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6042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248150"/>
          </a:xfrm>
        </p:spPr>
        <p:txBody>
          <a:bodyPr/>
          <a:lstStyle/>
          <a:p>
            <a:r>
              <a:rPr lang="pt-BR" altLang="pt-BR" b="1" smtClean="0"/>
              <a:t>Redução da dimensão:</a:t>
            </a:r>
          </a:p>
          <a:p>
            <a:pPr lvl="1"/>
            <a:endParaRPr lang="pt-BR" altLang="pt-BR" sz="1200" smtClean="0"/>
          </a:p>
          <a:p>
            <a:pPr lvl="1"/>
            <a:r>
              <a:rPr lang="pt-BR" altLang="pt-BR" smtClean="0"/>
              <a:t>Seleção do menor (sub)conjunto de atributos: </a:t>
            </a:r>
            <a:r>
              <a:rPr lang="pt-BR" altLang="pt-BR" sz="2000" smtClean="0"/>
              <a:t/>
            </a:r>
            <a:br>
              <a:rPr lang="pt-BR" altLang="pt-BR" sz="2000" smtClean="0"/>
            </a:br>
            <a:r>
              <a:rPr lang="pt-BR" altLang="pt-BR" sz="2000" smtClean="0"/>
              <a:t>Selecionar o menor conjunto de atributos suficiente para dividir o espaço das instâncias de tal maneira que a distribuição das classes no novo espaço é tão próxima quanto possível daquela do espaço original</a:t>
            </a:r>
          </a:p>
          <a:p>
            <a:pPr lvl="2"/>
            <a:r>
              <a:rPr lang="pt-BR" altLang="pt-BR" sz="1800" smtClean="0"/>
              <a:t>A mineração em um conjunto reduzido de atributos possibilita reduzir o número de atributos em que os padrões aparecem</a:t>
            </a:r>
          </a:p>
          <a:p>
            <a:pPr lvl="3"/>
            <a:r>
              <a:rPr lang="pt-BR" altLang="pt-BR" smtClean="0"/>
              <a:t>Facilitando a visualização dos padrões.</a:t>
            </a:r>
          </a:p>
          <a:p>
            <a:pPr lvl="3"/>
            <a:endParaRPr lang="pt-BR" altLang="pt-BR" smtClean="0"/>
          </a:p>
          <a:p>
            <a:pPr lvl="2"/>
            <a:r>
              <a:rPr lang="pt-BR" altLang="pt-BR" sz="1800" smtClean="0"/>
              <a:t>Em ML esse processo é conhecido como </a:t>
            </a:r>
            <a:r>
              <a:rPr lang="pt-BR" altLang="pt-BR" sz="1800" b="1" smtClean="0"/>
              <a:t>seleção de subconjuntos de características</a:t>
            </a:r>
            <a:r>
              <a:rPr lang="pt-BR" altLang="pt-BR" sz="1800" smtClean="0"/>
              <a:t>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</a:t>
            </a:r>
            <a:r>
              <a:rPr lang="pt-BR" b="1" dirty="0">
                <a:latin typeface="+mn-lt"/>
                <a:cs typeface="Arial" charset="0"/>
              </a:rPr>
              <a:t>redução da dimensão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compressão – 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58372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070100"/>
            <a:ext cx="8207375" cy="45275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altLang="pt-BR" b="1" dirty="0" smtClean="0"/>
              <a:t>Busca heurística em Seleção de Atributos</a:t>
            </a:r>
            <a:endParaRPr lang="pt-BR" altLang="pt-BR" b="1" dirty="0"/>
          </a:p>
          <a:p>
            <a:pPr lvl="1">
              <a:defRPr/>
            </a:pPr>
            <a:r>
              <a:rPr lang="pt-BR" altLang="pt-BR" dirty="0" smtClean="0"/>
              <a:t>Problema:  busca exaustiva - </a:t>
            </a:r>
            <a:r>
              <a:rPr lang="pt-BR" altLang="pt-BR" dirty="0" smtClean="0"/>
              <a:t>2</a:t>
            </a:r>
            <a:r>
              <a:rPr lang="pt-BR" altLang="pt-BR" baseline="30000" dirty="0" smtClean="0"/>
              <a:t>n</a:t>
            </a:r>
            <a:r>
              <a:rPr lang="pt-BR" altLang="pt-BR" dirty="0" smtClean="0"/>
              <a:t>-1 possíveis </a:t>
            </a:r>
            <a:r>
              <a:rPr lang="pt-BR" altLang="pt-BR" dirty="0" smtClean="0"/>
              <a:t>combinações de </a:t>
            </a:r>
            <a:r>
              <a:rPr lang="pt-BR" altLang="pt-BR" dirty="0" smtClean="0"/>
              <a:t>n </a:t>
            </a:r>
            <a:r>
              <a:rPr lang="pt-BR" altLang="pt-BR" dirty="0" smtClean="0"/>
              <a:t>atributos</a:t>
            </a:r>
          </a:p>
          <a:p>
            <a:pPr lvl="1">
              <a:defRPr/>
            </a:pPr>
            <a:r>
              <a:rPr lang="pt-BR" altLang="pt-BR" dirty="0" smtClean="0"/>
              <a:t>Heurística típica para métodos de seleção</a:t>
            </a:r>
          </a:p>
          <a:p>
            <a:pPr lvl="2">
              <a:defRPr/>
            </a:pPr>
            <a:r>
              <a:rPr lang="pt-BR" altLang="pt-BR" dirty="0"/>
              <a:t>Melhor atributo </a:t>
            </a:r>
            <a:r>
              <a:rPr lang="pt-BR" altLang="pt-BR" dirty="0" smtClean="0"/>
              <a:t>supondo independência entre atributos</a:t>
            </a:r>
            <a:endParaRPr lang="pt-BR" altLang="pt-BR" dirty="0"/>
          </a:p>
          <a:p>
            <a:pPr lvl="2">
              <a:defRPr/>
            </a:pPr>
            <a:r>
              <a:rPr lang="pt-BR" altLang="pt-BR" dirty="0" smtClean="0"/>
              <a:t>Seleção dos melhores atributos </a:t>
            </a:r>
            <a:r>
              <a:rPr lang="pt-BR" altLang="pt-BR" dirty="0"/>
              <a:t>passo a passo: </a:t>
            </a:r>
          </a:p>
          <a:p>
            <a:pPr lvl="3">
              <a:defRPr/>
            </a:pPr>
            <a:r>
              <a:rPr lang="pt-BR" altLang="pt-BR" dirty="0" smtClean="0"/>
              <a:t>Escolha o </a:t>
            </a:r>
            <a:r>
              <a:rPr lang="pt-BR" altLang="pt-BR" dirty="0"/>
              <a:t>melhor </a:t>
            </a:r>
            <a:r>
              <a:rPr lang="pt-BR" altLang="pt-BR" dirty="0" smtClean="0"/>
              <a:t>atributo primeiro </a:t>
            </a:r>
            <a:endParaRPr lang="pt-BR" altLang="pt-BR" dirty="0"/>
          </a:p>
          <a:p>
            <a:pPr lvl="3">
              <a:defRPr/>
            </a:pPr>
            <a:r>
              <a:rPr lang="pt-BR" altLang="pt-BR" dirty="0" smtClean="0"/>
              <a:t>Após, escolha o melhor atributo condicionado a escolha do </a:t>
            </a:r>
            <a:r>
              <a:rPr lang="pt-BR" altLang="pt-BR" dirty="0"/>
              <a:t>primeiro, ... </a:t>
            </a:r>
          </a:p>
          <a:p>
            <a:pPr lvl="2">
              <a:defRPr/>
            </a:pPr>
            <a:r>
              <a:rPr lang="pt-BR" altLang="pt-BR" dirty="0" smtClean="0"/>
              <a:t>Eliminação de atributos passo </a:t>
            </a:r>
            <a:r>
              <a:rPr lang="pt-BR" altLang="pt-BR" dirty="0"/>
              <a:t>a </a:t>
            </a:r>
            <a:r>
              <a:rPr lang="pt-BR" altLang="pt-BR" dirty="0" smtClean="0"/>
              <a:t>passo: </a:t>
            </a:r>
            <a:endParaRPr lang="pt-BR" altLang="pt-BR" dirty="0"/>
          </a:p>
          <a:p>
            <a:pPr lvl="3">
              <a:defRPr/>
            </a:pPr>
            <a:r>
              <a:rPr lang="pt-BR" altLang="pt-BR" dirty="0"/>
              <a:t>Repetidamente eliminar o pior atributo </a:t>
            </a:r>
          </a:p>
          <a:p>
            <a:pPr lvl="2">
              <a:defRPr/>
            </a:pPr>
            <a:r>
              <a:rPr lang="pt-BR" altLang="pt-BR" dirty="0"/>
              <a:t>Melhor seleção de atributos </a:t>
            </a:r>
            <a:r>
              <a:rPr lang="pt-BR" altLang="pt-BR" dirty="0" smtClean="0"/>
              <a:t>combinando seleção </a:t>
            </a:r>
            <a:r>
              <a:rPr lang="pt-BR" altLang="pt-BR" dirty="0"/>
              <a:t>e eliminação </a:t>
            </a:r>
          </a:p>
          <a:p>
            <a:pPr lvl="3">
              <a:defRPr/>
            </a:pPr>
            <a:r>
              <a:rPr lang="pt-BR" altLang="pt-BR" dirty="0" smtClean="0"/>
              <a:t>Uso de eliminação de atributos e </a:t>
            </a:r>
            <a:r>
              <a:rPr lang="pt-BR" altLang="pt-BR" dirty="0" err="1" smtClean="0"/>
              <a:t>backtracking</a:t>
            </a:r>
            <a:r>
              <a:rPr lang="pt-BR" altLang="pt-BR" dirty="0" smtClean="0"/>
              <a:t> 	</a:t>
            </a:r>
            <a:endParaRPr lang="pt-BR" altLang="pt-BR" dirty="0"/>
          </a:p>
          <a:p>
            <a:pPr lvl="3">
              <a:defRPr/>
            </a:pPr>
            <a:r>
              <a:rPr lang="pt-BR" altLang="pt-BR" dirty="0" err="1" smtClean="0"/>
              <a:t>Ex</a:t>
            </a:r>
            <a:r>
              <a:rPr lang="pt-BR" altLang="pt-BR" dirty="0" smtClean="0"/>
              <a:t>: Algoritmo </a:t>
            </a:r>
            <a:r>
              <a:rPr lang="pt-BR" altLang="pt-BR" dirty="0"/>
              <a:t>de construção de árvores de decisão</a:t>
            </a:r>
          </a:p>
          <a:p>
            <a:pPr lvl="4">
              <a:defRPr/>
            </a:pPr>
            <a:r>
              <a:rPr lang="pt-BR" altLang="pt-BR" sz="1400" dirty="0"/>
              <a:t>Aplicar esse algoritmo nos dados completos e então selecionar apenas as variáveis presentes na árvore de decisão</a:t>
            </a:r>
            <a:r>
              <a:rPr lang="pt-BR" altLang="pt-BR" dirty="0"/>
              <a:t>.</a:t>
            </a:r>
            <a:endParaRPr lang="pt-BR" altLang="pt-BR" sz="1400" dirty="0"/>
          </a:p>
          <a:p>
            <a:pPr>
              <a:defRPr/>
            </a:pPr>
            <a:endParaRPr lang="pt-BR" altLang="pt-BR" b="1" dirty="0" smtClean="0"/>
          </a:p>
          <a:p>
            <a:pPr lvl="1">
              <a:defRPr/>
            </a:pPr>
            <a:endParaRPr lang="pt-BR" altLang="pt-BR" sz="12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</a:t>
            </a:r>
            <a:r>
              <a:rPr lang="pt-BR" b="1" dirty="0">
                <a:latin typeface="+mn-lt"/>
                <a:cs typeface="Arial" charset="0"/>
              </a:rPr>
              <a:t>redução da dimensão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compressão – 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Porque pré-processar os dados?</a:t>
            </a:r>
            <a:endParaRPr lang="pt-BR" dirty="0"/>
          </a:p>
        </p:txBody>
      </p:sp>
      <p:sp>
        <p:nvSpPr>
          <p:cNvPr id="11268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628775"/>
            <a:ext cx="8207375" cy="45370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altLang="pt-BR" dirty="0" smtClean="0"/>
              <a:t>As bases de dados hoje são extremamente grandes (da ordem de </a:t>
            </a:r>
            <a:r>
              <a:rPr lang="pt-BR" altLang="pt-BR" dirty="0" err="1" smtClean="0"/>
              <a:t>gibabytes</a:t>
            </a:r>
            <a:r>
              <a:rPr lang="pt-BR" altLang="pt-BR" dirty="0" smtClean="0"/>
              <a:t> e </a:t>
            </a:r>
            <a:r>
              <a:rPr lang="pt-BR" altLang="pt-BR" dirty="0" err="1" smtClean="0"/>
              <a:t>terabytes</a:t>
            </a:r>
            <a:r>
              <a:rPr lang="pt-BR" altLang="pt-BR" dirty="0" smtClean="0"/>
              <a:t>).</a:t>
            </a:r>
          </a:p>
          <a:p>
            <a:pPr eaLnBrk="1" hangingPunct="1">
              <a:defRPr/>
            </a:pPr>
            <a:endParaRPr lang="pt-BR" altLang="pt-BR" sz="1200" dirty="0" smtClean="0"/>
          </a:p>
          <a:p>
            <a:pPr eaLnBrk="1" hangingPunct="1">
              <a:defRPr/>
            </a:pPr>
            <a:r>
              <a:rPr lang="pt-BR" altLang="pt-BR" dirty="0" smtClean="0"/>
              <a:t>As fontes de informação não são únicas e as vezes não são padronizadas.</a:t>
            </a:r>
          </a:p>
          <a:p>
            <a:pPr eaLnBrk="1" hangingPunct="1">
              <a:defRPr/>
            </a:pPr>
            <a:endParaRPr lang="pt-BR" altLang="pt-BR" sz="1200" dirty="0" smtClean="0"/>
          </a:p>
          <a:p>
            <a:pPr eaLnBrk="1" hangingPunct="1">
              <a:defRPr/>
            </a:pPr>
            <a:r>
              <a:rPr lang="pt-BR" altLang="pt-BR" dirty="0" smtClean="0"/>
              <a:t>Toda base de dados está susceptível a conteúdo: </a:t>
            </a:r>
          </a:p>
          <a:p>
            <a:pPr lvl="1" eaLnBrk="1" hangingPunct="1">
              <a:defRPr/>
            </a:pPr>
            <a:r>
              <a:rPr lang="pt-BR" altLang="pt-BR" dirty="0" smtClean="0"/>
              <a:t>Ruidoso</a:t>
            </a:r>
          </a:p>
          <a:p>
            <a:pPr lvl="2" eaLnBrk="1" hangingPunct="1">
              <a:defRPr/>
            </a:pPr>
            <a:r>
              <a:rPr lang="pt-BR" altLang="pt-BR" dirty="0" err="1" smtClean="0"/>
              <a:t>Ex</a:t>
            </a:r>
            <a:r>
              <a:rPr lang="pt-BR" altLang="pt-BR" dirty="0" smtClean="0"/>
              <a:t>: contém erros, ou valores diferentes do esperado </a:t>
            </a:r>
          </a:p>
          <a:p>
            <a:pPr lvl="1" eaLnBrk="1" hangingPunct="1">
              <a:defRPr/>
            </a:pPr>
            <a:r>
              <a:rPr lang="pt-BR" altLang="pt-BR" dirty="0" smtClean="0"/>
              <a:t>Incompleto</a:t>
            </a:r>
          </a:p>
          <a:p>
            <a:pPr lvl="2" eaLnBrk="1" hangingPunct="1">
              <a:defRPr/>
            </a:pPr>
            <a:r>
              <a:rPr lang="pt-BR" altLang="pt-BR" dirty="0" err="1" smtClean="0"/>
              <a:t>Ex</a:t>
            </a:r>
            <a:r>
              <a:rPr lang="pt-BR" altLang="pt-BR" dirty="0" smtClean="0"/>
              <a:t>: </a:t>
            </a:r>
            <a:r>
              <a:rPr lang="pt-BR" altLang="pt-BR" dirty="0"/>
              <a:t>atributos </a:t>
            </a:r>
            <a:r>
              <a:rPr lang="pt-BR" altLang="pt-BR" dirty="0" smtClean="0"/>
              <a:t>com valores faltosos, ou dados agregados </a:t>
            </a:r>
          </a:p>
          <a:p>
            <a:pPr lvl="1" eaLnBrk="1" hangingPunct="1">
              <a:defRPr/>
            </a:pPr>
            <a:r>
              <a:rPr lang="pt-BR" altLang="pt-BR" dirty="0" smtClean="0"/>
              <a:t>Inconsistente</a:t>
            </a:r>
          </a:p>
          <a:p>
            <a:pPr lvl="2" eaLnBrk="1" hangingPunct="1">
              <a:defRPr/>
            </a:pPr>
            <a:r>
              <a:rPr lang="pt-BR" altLang="pt-BR" dirty="0" err="1" smtClean="0"/>
              <a:t>Ex</a:t>
            </a:r>
            <a:r>
              <a:rPr lang="pt-BR" altLang="pt-BR" dirty="0"/>
              <a:t>: discrepâncias nos códigos </a:t>
            </a:r>
            <a:r>
              <a:rPr lang="pt-BR" altLang="pt-BR" dirty="0" smtClean="0"/>
              <a:t>dos departamentos </a:t>
            </a:r>
            <a:r>
              <a:rPr lang="pt-BR" altLang="pt-BR" dirty="0"/>
              <a:t>usados ​​para categorizar itens </a:t>
            </a:r>
          </a:p>
          <a:p>
            <a:pPr lvl="1" eaLnBrk="1" hangingPunct="1">
              <a:defRPr/>
            </a:pPr>
            <a:endParaRPr lang="pt-BR" altLang="pt-BR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7450" y="5949950"/>
            <a:ext cx="6697663" cy="369888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pt-BR" b="1" dirty="0">
                <a:latin typeface="+mn-lt"/>
                <a:cs typeface="Arial" charset="0"/>
              </a:rPr>
              <a:t>Sem dados de boa qualidade o resultado da mineração é pobre!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6451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070100"/>
            <a:ext cx="8207375" cy="4527550"/>
          </a:xfrm>
        </p:spPr>
        <p:txBody>
          <a:bodyPr/>
          <a:lstStyle/>
          <a:p>
            <a:r>
              <a:rPr lang="pt-BR" altLang="pt-BR" b="1" smtClean="0"/>
              <a:t>Busca heurística em Seleção de Atributos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</a:t>
            </a:r>
            <a:r>
              <a:rPr lang="pt-BR" b="1" dirty="0">
                <a:latin typeface="+mn-lt"/>
                <a:cs typeface="Arial" charset="0"/>
              </a:rPr>
              <a:t>redução da dimensão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compressão – redução dos casos</a:t>
            </a:r>
          </a:p>
        </p:txBody>
      </p:sp>
      <p:pic>
        <p:nvPicPr>
          <p:cNvPr id="64518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2781300"/>
            <a:ext cx="64960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6656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dirty="0" smtClean="0"/>
              <a:t>Transformadas </a:t>
            </a:r>
            <a:r>
              <a:rPr lang="pt-BR" altLang="pt-BR" b="1" dirty="0" err="1" smtClean="0"/>
              <a:t>Wavelet</a:t>
            </a:r>
            <a:endParaRPr lang="pt-BR" altLang="pt-BR" b="1" dirty="0" smtClean="0"/>
          </a:p>
          <a:p>
            <a:r>
              <a:rPr lang="pt-BR" altLang="pt-BR" b="1" dirty="0" smtClean="0"/>
              <a:t>PCA</a:t>
            </a:r>
          </a:p>
          <a:p>
            <a:endParaRPr lang="pt-BR" altLang="pt-BR" b="1" dirty="0" smtClean="0"/>
          </a:p>
          <a:p>
            <a:r>
              <a:rPr lang="pt-BR" altLang="pt-BR" b="1" dirty="0" smtClean="0"/>
              <a:t>Pesquisa para apresentação na próxima </a:t>
            </a:r>
            <a:r>
              <a:rPr lang="pt-BR" altLang="pt-BR" b="1" dirty="0" smtClean="0"/>
              <a:t>aula?</a:t>
            </a:r>
            <a:endParaRPr lang="pt-BR" altLang="pt-BR" b="1" dirty="0" smtClean="0"/>
          </a:p>
          <a:p>
            <a:pPr lvl="4"/>
            <a:endParaRPr lang="pt-BR" alt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</a:t>
            </a:r>
            <a:r>
              <a:rPr lang="pt-BR" b="1" dirty="0">
                <a:latin typeface="+mn-lt"/>
                <a:cs typeface="Arial" charset="0"/>
              </a:rPr>
              <a:t>compressão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– 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68612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smtClean="0"/>
              <a:t>Redução (sintetização) do volume de dados via representação </a:t>
            </a:r>
            <a:r>
              <a:rPr lang="pt-BR" altLang="pt-BR" i="1" smtClean="0"/>
              <a:t>econômica</a:t>
            </a:r>
            <a:r>
              <a:rPr lang="pt-BR" altLang="pt-BR" smtClean="0"/>
              <a:t> dos mesmos.</a:t>
            </a:r>
          </a:p>
          <a:p>
            <a:r>
              <a:rPr lang="pt-BR" altLang="pt-BR" smtClean="0"/>
              <a:t>Métodos Paramétricos:</a:t>
            </a:r>
          </a:p>
          <a:p>
            <a:pPr lvl="1"/>
            <a:r>
              <a:rPr lang="pt-BR" altLang="pt-BR" sz="2000" smtClean="0"/>
              <a:t>Supõe que os dados ajustam um modelo, estimam os parâmetros do modelo, armazena apenas os parâmetros e descarrega os dados (exceto os aberrantes).</a:t>
            </a:r>
          </a:p>
          <a:p>
            <a:pPr lvl="1"/>
            <a:r>
              <a:rPr lang="pt-BR" altLang="pt-BR" sz="2000" smtClean="0"/>
              <a:t>Principais modelos: regressão (simples e multipla) e modelo log-linear</a:t>
            </a:r>
          </a:p>
          <a:p>
            <a:r>
              <a:rPr lang="pt-BR" altLang="pt-BR" smtClean="0"/>
              <a:t>Métodos não Paramétricos:</a:t>
            </a:r>
          </a:p>
          <a:p>
            <a:pPr lvl="1"/>
            <a:r>
              <a:rPr lang="pt-BR" altLang="pt-BR" sz="2000" smtClean="0">
                <a:sym typeface="Symbol" panose="05050102010706020507" pitchFamily="18" charset="2"/>
              </a:rPr>
              <a:t>Não assume modelos</a:t>
            </a:r>
          </a:p>
          <a:p>
            <a:pPr lvl="1"/>
            <a:r>
              <a:rPr lang="pt-BR" altLang="pt-BR" sz="2000" smtClean="0">
                <a:sym typeface="Symbol" panose="05050102010706020507" pitchFamily="18" charset="2"/>
              </a:rPr>
              <a:t>Famílias principais: histogramas, clustering, amostragem</a:t>
            </a:r>
            <a:r>
              <a:rPr lang="en-US" altLang="pt-BR" sz="200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pt-BR" altLang="pt-BR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7066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Regressão e Modelo Log-Linear</a:t>
            </a:r>
          </a:p>
          <a:p>
            <a:pPr lvl="1"/>
            <a:r>
              <a:rPr lang="pt-BR" altLang="pt-BR" smtClean="0"/>
              <a:t>Regressão linear: Os dados são modelados para estabelecer uma equação linear – relacionamento entre duas variáveis</a:t>
            </a:r>
          </a:p>
          <a:p>
            <a:pPr lvl="2"/>
            <a:r>
              <a:rPr lang="pt-BR" altLang="pt-BR" smtClean="0"/>
              <a:t>Em geral usa-se o método dos mínimos quadrados para ajustar a linha</a:t>
            </a:r>
          </a:p>
          <a:p>
            <a:pPr lvl="1"/>
            <a:r>
              <a:rPr lang="pt-BR" altLang="pt-BR" smtClean="0">
                <a:sym typeface="Symbol" panose="05050102010706020507" pitchFamily="18" charset="2"/>
              </a:rPr>
              <a:t>Regressão múltipla: permite que uma variável resposta (Y) seja modelada como uma função linear de um vetor de atributos</a:t>
            </a:r>
          </a:p>
          <a:p>
            <a:pPr lvl="1"/>
            <a:endParaRPr lang="pt-BR" altLang="pt-BR" sz="1200" smtClean="0">
              <a:sym typeface="Symbol" panose="05050102010706020507" pitchFamily="18" charset="2"/>
            </a:endParaRPr>
          </a:p>
          <a:p>
            <a:pPr lvl="1"/>
            <a:r>
              <a:rPr lang="pt-BR" altLang="pt-BR" smtClean="0">
                <a:sym typeface="Symbol" panose="05050102010706020507" pitchFamily="18" charset="2"/>
              </a:rPr>
              <a:t>Modelo Log-linear : aproxima distribuições de probabilidade discretas multidimensionais</a:t>
            </a:r>
          </a:p>
          <a:p>
            <a:pPr lvl="1">
              <a:buFont typeface="Arial" panose="020B0604020202020204" pitchFamily="34" charset="0"/>
              <a:buNone/>
            </a:pPr>
            <a:endParaRPr lang="pt-BR" altLang="pt-BR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7066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BR" altLang="pt-BR" b="1" dirty="0" smtClean="0"/>
              <a:t>Histogramas</a:t>
            </a:r>
          </a:p>
          <a:p>
            <a:pPr lvl="1">
              <a:defRPr/>
            </a:pPr>
            <a:r>
              <a:rPr lang="pt-BR" altLang="pt-BR" dirty="0" smtClean="0"/>
              <a:t>Técnica popular para redução de dados</a:t>
            </a:r>
          </a:p>
          <a:p>
            <a:pPr lvl="1">
              <a:defRPr/>
            </a:pPr>
            <a:endParaRPr lang="pt-BR" altLang="pt-BR" dirty="0" smtClean="0"/>
          </a:p>
          <a:p>
            <a:pPr lvl="1">
              <a:defRPr/>
            </a:pPr>
            <a:r>
              <a:rPr lang="pt-BR" altLang="pt-BR" dirty="0" smtClean="0"/>
              <a:t>Particiona os dados em caixas (classes)</a:t>
            </a:r>
            <a:br>
              <a:rPr lang="pt-BR" altLang="pt-BR" dirty="0" smtClean="0"/>
            </a:br>
            <a:r>
              <a:rPr lang="pt-BR" altLang="pt-BR" dirty="0" smtClean="0"/>
              <a:t> e armazena a frequência média </a:t>
            </a:r>
            <a:br>
              <a:rPr lang="pt-BR" altLang="pt-BR" dirty="0" smtClean="0"/>
            </a:br>
            <a:r>
              <a:rPr lang="pt-BR" altLang="pt-BR" dirty="0" smtClean="0"/>
              <a:t>dos valores.</a:t>
            </a:r>
          </a:p>
          <a:p>
            <a:pPr lvl="1">
              <a:defRPr/>
            </a:pPr>
            <a:endParaRPr lang="pt-BR" altLang="pt-BR" dirty="0" smtClean="0"/>
          </a:p>
          <a:p>
            <a:pPr lvl="1">
              <a:defRPr/>
            </a:pPr>
            <a:r>
              <a:rPr lang="pt-BR" altLang="pt-BR" dirty="0" smtClean="0"/>
              <a:t>Em uma dimensão pode ser </a:t>
            </a:r>
            <a:br>
              <a:rPr lang="pt-BR" altLang="pt-BR" dirty="0" smtClean="0"/>
            </a:br>
            <a:r>
              <a:rPr lang="pt-BR" altLang="pt-BR" dirty="0" smtClean="0"/>
              <a:t>construído pela otimização de </a:t>
            </a:r>
            <a:br>
              <a:rPr lang="pt-BR" altLang="pt-BR" dirty="0" smtClean="0"/>
            </a:br>
            <a:r>
              <a:rPr lang="pt-BR" altLang="pt-BR" dirty="0" smtClean="0"/>
              <a:t>um critério via programação </a:t>
            </a:r>
            <a:br>
              <a:rPr lang="pt-BR" altLang="pt-BR" dirty="0" smtClean="0"/>
            </a:br>
            <a:r>
              <a:rPr lang="pt-BR" altLang="pt-BR" dirty="0" smtClean="0"/>
              <a:t>dinâmica.</a:t>
            </a:r>
          </a:p>
          <a:p>
            <a:pPr lvl="1">
              <a:defRPr/>
            </a:pPr>
            <a:endParaRPr lang="pt-BR" altLang="pt-BR" dirty="0" smtClean="0">
              <a:sym typeface="Symbol" panose="05050102010706020507" pitchFamily="18" charset="2"/>
            </a:endParaRPr>
          </a:p>
          <a:p>
            <a:pPr lvl="1">
              <a:buFont typeface="Arial" panose="020B0604020202020204" pitchFamily="34" charset="0"/>
              <a:buNone/>
              <a:defRPr/>
            </a:pPr>
            <a:endParaRPr lang="pt-BR" alt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  <p:graphicFrame>
        <p:nvGraphicFramePr>
          <p:cNvPr id="72710" name="Object 6"/>
          <p:cNvGraphicFramePr>
            <a:graphicFrameLocks/>
          </p:cNvGraphicFramePr>
          <p:nvPr/>
        </p:nvGraphicFramePr>
        <p:xfrm>
          <a:off x="5573713" y="3141663"/>
          <a:ext cx="3678237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Gráfico" r:id="rId4" imgW="7915206" imgH="3848173" progId="MSGraph.Chart.8">
                  <p:embed followColorScheme="full"/>
                </p:oleObj>
              </mc:Choice>
              <mc:Fallback>
                <p:oleObj name="Gráfico" r:id="rId4" imgW="7915206" imgH="3848173" progId="MSGraph.Chart.8">
                  <p:embed followColorScheme="full"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3141663"/>
                        <a:ext cx="3678237" cy="260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7475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dirty="0" err="1" smtClean="0"/>
              <a:t>Clustering</a:t>
            </a:r>
            <a:endParaRPr lang="pt-BR" altLang="pt-BR" b="1" dirty="0" smtClean="0"/>
          </a:p>
          <a:p>
            <a:pPr lvl="1"/>
            <a:r>
              <a:rPr lang="pt-BR" altLang="pt-BR" dirty="0" smtClean="0"/>
              <a:t>Os dados são particionados em clusters e armazena-se apenas a representação (</a:t>
            </a:r>
            <a:r>
              <a:rPr lang="pt-BR" altLang="pt-BR" dirty="0" err="1" smtClean="0"/>
              <a:t>centróides</a:t>
            </a:r>
            <a:r>
              <a:rPr lang="pt-BR" altLang="pt-BR" dirty="0" smtClean="0"/>
              <a:t>) do mesmo.</a:t>
            </a:r>
          </a:p>
          <a:p>
            <a:pPr lvl="2"/>
            <a:r>
              <a:rPr lang="pt-BR" altLang="pt-BR" dirty="0" smtClean="0"/>
              <a:t>Os representantes </a:t>
            </a:r>
            <a:r>
              <a:rPr lang="pt-BR" altLang="pt-BR" dirty="0" err="1" smtClean="0"/>
              <a:t>sao</a:t>
            </a:r>
            <a:r>
              <a:rPr lang="pt-BR" altLang="pt-BR" dirty="0" smtClean="0"/>
              <a:t> os </a:t>
            </a:r>
            <a:r>
              <a:rPr lang="pt-BR" altLang="pt-BR" dirty="0" err="1" smtClean="0"/>
              <a:t>centróides</a:t>
            </a:r>
            <a:r>
              <a:rPr lang="pt-BR" altLang="pt-BR" dirty="0" smtClean="0"/>
              <a:t> e os </a:t>
            </a:r>
            <a:r>
              <a:rPr lang="pt-BR" altLang="pt-BR" dirty="0" err="1" smtClean="0"/>
              <a:t>outliers</a:t>
            </a:r>
            <a:r>
              <a:rPr lang="pt-BR" altLang="pt-BR" dirty="0" smtClean="0"/>
              <a:t>.</a:t>
            </a:r>
          </a:p>
          <a:p>
            <a:pPr lvl="2"/>
            <a:endParaRPr lang="pt-BR" altLang="pt-BR" sz="1000" dirty="0" smtClean="0"/>
          </a:p>
          <a:p>
            <a:pPr lvl="1"/>
            <a:r>
              <a:rPr lang="pt-BR" altLang="pt-BR" dirty="0" smtClean="0"/>
              <a:t>Pode ser muito eficaz se os dados são agrupados, mas não se estão apenas sujos.</a:t>
            </a:r>
          </a:p>
          <a:p>
            <a:pPr lvl="2"/>
            <a:r>
              <a:rPr lang="pt-BR" altLang="pt-BR" dirty="0" smtClean="0"/>
              <a:t>A </a:t>
            </a:r>
            <a:r>
              <a:rPr lang="pt-BR" altLang="pt-BR" dirty="0" smtClean="0"/>
              <a:t>eficácia </a:t>
            </a:r>
            <a:r>
              <a:rPr lang="pt-BR" altLang="pt-BR" dirty="0" smtClean="0"/>
              <a:t>depende da distribuição dos dados</a:t>
            </a:r>
          </a:p>
          <a:p>
            <a:pPr lvl="1"/>
            <a:endParaRPr lang="pt-BR" altLang="pt-BR" sz="1200" dirty="0" smtClean="0"/>
          </a:p>
          <a:p>
            <a:pPr lvl="1"/>
            <a:r>
              <a:rPr lang="pt-BR" altLang="pt-BR" dirty="0" smtClean="0"/>
              <a:t>Existem muitas opções de métodos de e algoritmos de agrupamento.</a:t>
            </a:r>
            <a:endParaRPr lang="en-US" altLang="pt-BR" sz="2800" dirty="0" smtClean="0">
              <a:sym typeface="Symbol" panose="05050102010706020507" pitchFamily="18" charset="2"/>
            </a:endParaRPr>
          </a:p>
          <a:p>
            <a:pPr lvl="1">
              <a:buFont typeface="Arial" panose="020B0604020202020204" pitchFamily="34" charset="0"/>
              <a:buNone/>
            </a:pPr>
            <a:endParaRPr lang="pt-BR" alt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7680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Clustering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  <p:pic>
        <p:nvPicPr>
          <p:cNvPr id="76806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61214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7475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248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altLang="pt-BR" b="1" dirty="0" smtClean="0"/>
              <a:t>Amostragem</a:t>
            </a:r>
          </a:p>
          <a:p>
            <a:pPr lvl="1">
              <a:defRPr/>
            </a:pPr>
            <a:r>
              <a:rPr lang="pt-BR" altLang="pt-BR" dirty="0" smtClean="0"/>
              <a:t>Permite que os algoritmos de mineração tratem enormes bases de dados pela redução dos casos.</a:t>
            </a:r>
          </a:p>
          <a:p>
            <a:pPr lvl="2">
              <a:defRPr/>
            </a:pPr>
            <a:r>
              <a:rPr lang="pt-BR" dirty="0" smtClean="0"/>
              <a:t>É </a:t>
            </a:r>
            <a:r>
              <a:rPr lang="pt-BR" dirty="0"/>
              <a:t>geralmente usada em investigações preliminares de dados </a:t>
            </a:r>
            <a:r>
              <a:rPr lang="pt-BR" dirty="0" smtClean="0"/>
              <a:t>e também </a:t>
            </a:r>
            <a:r>
              <a:rPr lang="pt-BR" dirty="0"/>
              <a:t>na análise final dos dados</a:t>
            </a:r>
            <a:r>
              <a:rPr lang="pt-BR" dirty="0" smtClean="0"/>
              <a:t>.	</a:t>
            </a:r>
            <a:endParaRPr lang="pt-BR" altLang="pt-BR" dirty="0" smtClean="0"/>
          </a:p>
          <a:p>
            <a:pPr lvl="1">
              <a:defRPr/>
            </a:pPr>
            <a:r>
              <a:rPr lang="pt-BR" dirty="0" smtClean="0"/>
              <a:t>Estatísticos </a:t>
            </a:r>
            <a:r>
              <a:rPr lang="pt-BR" dirty="0"/>
              <a:t>usam bastante as técnicas de </a:t>
            </a:r>
            <a:r>
              <a:rPr lang="pt-BR" dirty="0" smtClean="0"/>
              <a:t>amostragem porque </a:t>
            </a:r>
            <a:r>
              <a:rPr lang="pt-BR" dirty="0" smtClean="0"/>
              <a:t>trabalhar </a:t>
            </a:r>
            <a:r>
              <a:rPr lang="pt-BR" dirty="0"/>
              <a:t>com o conjunto de dados completo </a:t>
            </a:r>
            <a:r>
              <a:rPr lang="pt-BR" dirty="0" smtClean="0"/>
              <a:t>é </a:t>
            </a:r>
            <a:r>
              <a:rPr lang="pt-BR" dirty="0" smtClean="0"/>
              <a:t>caro </a:t>
            </a:r>
            <a:r>
              <a:rPr lang="pt-BR" dirty="0" smtClean="0"/>
              <a:t>e </a:t>
            </a:r>
            <a:r>
              <a:rPr lang="pt-BR" dirty="0" smtClean="0"/>
              <a:t>computacionalmente custoso.</a:t>
            </a:r>
          </a:p>
          <a:p>
            <a:pPr lvl="2">
              <a:defRPr/>
            </a:pPr>
            <a:r>
              <a:rPr lang="pt-BR" dirty="0" smtClean="0"/>
              <a:t>Amostragem </a:t>
            </a:r>
            <a:r>
              <a:rPr lang="pt-BR" dirty="0"/>
              <a:t>pode ser usada em mineração de </a:t>
            </a:r>
            <a:r>
              <a:rPr lang="pt-BR" dirty="0" smtClean="0"/>
              <a:t>dados, quando </a:t>
            </a:r>
            <a:r>
              <a:rPr lang="pt-BR" dirty="0"/>
              <a:t>o conjunto de dados, sob </a:t>
            </a:r>
            <a:r>
              <a:rPr lang="pt-BR" dirty="0" smtClean="0"/>
              <a:t>análise</a:t>
            </a:r>
            <a:r>
              <a:rPr lang="pt-BR" dirty="0"/>
              <a:t>, </a:t>
            </a:r>
            <a:r>
              <a:rPr lang="pt-BR" dirty="0" smtClean="0"/>
              <a:t>é </a:t>
            </a:r>
            <a:r>
              <a:rPr lang="pt-BR" dirty="0"/>
              <a:t>grande (</a:t>
            </a:r>
            <a:r>
              <a:rPr lang="pt-BR" dirty="0" smtClean="0"/>
              <a:t>em termos </a:t>
            </a:r>
            <a:r>
              <a:rPr lang="pt-BR" dirty="0"/>
              <a:t>de objetos e atributos).</a:t>
            </a:r>
            <a:endParaRPr lang="pt-BR" altLang="pt-BR" dirty="0" smtClean="0"/>
          </a:p>
          <a:p>
            <a:pPr lvl="1">
              <a:defRPr/>
            </a:pPr>
            <a:r>
              <a:rPr lang="pt-BR" altLang="pt-BR" dirty="0" smtClean="0"/>
              <a:t>Tipos de Amostragem:</a:t>
            </a:r>
          </a:p>
          <a:p>
            <a:pPr lvl="2">
              <a:defRPr/>
            </a:pPr>
            <a:r>
              <a:rPr lang="pt-BR" altLang="pt-BR" dirty="0" smtClean="0"/>
              <a:t>Amostragem aleatória simples com reposição</a:t>
            </a:r>
          </a:p>
          <a:p>
            <a:pPr lvl="2">
              <a:defRPr/>
            </a:pPr>
            <a:r>
              <a:rPr lang="pt-BR" altLang="pt-BR" dirty="0" smtClean="0"/>
              <a:t>Amostragem aleatória simples sem reposição</a:t>
            </a:r>
          </a:p>
          <a:p>
            <a:pPr lvl="2">
              <a:defRPr/>
            </a:pPr>
            <a:r>
              <a:rPr lang="pt-BR" altLang="pt-BR" dirty="0" smtClean="0"/>
              <a:t>Amostragem estratificada</a:t>
            </a:r>
          </a:p>
          <a:p>
            <a:pPr lvl="2">
              <a:defRPr/>
            </a:pPr>
            <a:r>
              <a:rPr lang="pt-BR" altLang="pt-BR" dirty="0" smtClean="0"/>
              <a:t>Amostragem por conglomerado</a:t>
            </a:r>
            <a:endParaRPr lang="en-US" altLang="pt-BR" dirty="0" smtClean="0">
              <a:sym typeface="Symbol" panose="05050102010706020507" pitchFamily="18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7475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altLang="pt-BR" b="1" dirty="0" smtClean="0"/>
              <a:t>Princípio da Amostragem</a:t>
            </a:r>
          </a:p>
          <a:p>
            <a:pPr lvl="1">
              <a:defRPr/>
            </a:pPr>
            <a:r>
              <a:rPr lang="pt-BR" dirty="0" smtClean="0"/>
              <a:t>Uma </a:t>
            </a:r>
            <a:r>
              <a:rPr lang="pt-BR" b="1" dirty="0"/>
              <a:t>amostra</a:t>
            </a:r>
            <a:r>
              <a:rPr lang="pt-BR" dirty="0"/>
              <a:t> </a:t>
            </a:r>
            <a:r>
              <a:rPr lang="pt-BR" dirty="0" smtClean="0"/>
              <a:t>produzirá </a:t>
            </a:r>
            <a:r>
              <a:rPr lang="pt-BR" dirty="0"/>
              <a:t>resultados de </a:t>
            </a:r>
            <a:r>
              <a:rPr lang="pt-BR" dirty="0" smtClean="0"/>
              <a:t>qualidade semelhantes </a:t>
            </a:r>
            <a:r>
              <a:rPr lang="pt-BR" dirty="0"/>
              <a:t>aqueles produzidos pelo conjunto </a:t>
            </a:r>
            <a:r>
              <a:rPr lang="pt-BR" dirty="0" smtClean="0"/>
              <a:t>de dados </a:t>
            </a:r>
            <a:r>
              <a:rPr lang="pt-BR" dirty="0"/>
              <a:t>completos (se a amostra for representativa</a:t>
            </a:r>
            <a:r>
              <a:rPr lang="pt-BR" dirty="0" smtClean="0"/>
              <a:t>).</a:t>
            </a:r>
          </a:p>
          <a:p>
            <a:pPr lvl="1">
              <a:defRPr/>
            </a:pPr>
            <a:r>
              <a:rPr lang="pt-BR" dirty="0" smtClean="0"/>
              <a:t>Uma </a:t>
            </a:r>
            <a:r>
              <a:rPr lang="pt-BR" dirty="0"/>
              <a:t>amostra </a:t>
            </a:r>
            <a:r>
              <a:rPr lang="pt-BR" dirty="0" smtClean="0"/>
              <a:t>é </a:t>
            </a:r>
            <a:r>
              <a:rPr lang="pt-BR" dirty="0"/>
              <a:t>representativa se ela </a:t>
            </a:r>
            <a:r>
              <a:rPr lang="pt-BR" dirty="0" smtClean="0"/>
              <a:t>tem aproximadamente </a:t>
            </a:r>
            <a:r>
              <a:rPr lang="pt-BR" dirty="0"/>
              <a:t>as mesmas propriedades (</a:t>
            </a:r>
            <a:r>
              <a:rPr lang="pt-BR" dirty="0" smtClean="0"/>
              <a:t>de interesse</a:t>
            </a:r>
            <a:r>
              <a:rPr lang="pt-BR" dirty="0"/>
              <a:t>) do conjunto de dados original</a:t>
            </a:r>
            <a:r>
              <a:rPr lang="pt-BR" dirty="0" smtClean="0"/>
              <a:t>.</a:t>
            </a:r>
          </a:p>
          <a:p>
            <a:pPr>
              <a:defRPr/>
            </a:pPr>
            <a:endParaRPr lang="pt-BR" altLang="pt-BR" b="1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7475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altLang="pt-BR" b="1" dirty="0" smtClean="0"/>
              <a:t>Tipos de Amostragem</a:t>
            </a:r>
            <a:endParaRPr lang="pt-BR" dirty="0" smtClean="0"/>
          </a:p>
          <a:p>
            <a:pPr lvl="1">
              <a:defRPr/>
            </a:pPr>
            <a:r>
              <a:rPr lang="pt-BR" altLang="pt-BR" dirty="0"/>
              <a:t>Amostragem aleatória simples sem reposição</a:t>
            </a:r>
          </a:p>
          <a:p>
            <a:pPr lvl="2">
              <a:defRPr/>
            </a:pPr>
            <a:r>
              <a:rPr lang="pt-BR" dirty="0"/>
              <a:t>Existe uma probabilidade igual para a </a:t>
            </a:r>
            <a:r>
              <a:rPr lang="pt-BR" dirty="0" smtClean="0"/>
              <a:t>seleção </a:t>
            </a:r>
            <a:r>
              <a:rPr lang="pt-BR" dirty="0"/>
              <a:t>de qualquer item</a:t>
            </a:r>
            <a:r>
              <a:rPr lang="pt-BR" dirty="0" smtClean="0"/>
              <a:t>.</a:t>
            </a:r>
          </a:p>
          <a:p>
            <a:pPr lvl="2">
              <a:defRPr/>
            </a:pPr>
            <a:r>
              <a:rPr lang="pt-BR" dirty="0"/>
              <a:t>U</a:t>
            </a:r>
            <a:r>
              <a:rPr lang="pt-BR" dirty="0" smtClean="0"/>
              <a:t>m </a:t>
            </a:r>
            <a:r>
              <a:rPr lang="pt-BR" dirty="0"/>
              <a:t>item </a:t>
            </a:r>
            <a:r>
              <a:rPr lang="pt-BR" dirty="0" smtClean="0"/>
              <a:t>é </a:t>
            </a:r>
            <a:r>
              <a:rPr lang="pt-BR" dirty="0"/>
              <a:t>selecionado e removido da </a:t>
            </a:r>
            <a:r>
              <a:rPr lang="pt-BR" dirty="0" smtClean="0"/>
              <a:t>população</a:t>
            </a:r>
            <a:endParaRPr lang="pt-BR" altLang="pt-BR" dirty="0" smtClean="0"/>
          </a:p>
          <a:p>
            <a:pPr lvl="1">
              <a:defRPr/>
            </a:pPr>
            <a:r>
              <a:rPr lang="pt-BR" altLang="pt-BR" dirty="0" smtClean="0"/>
              <a:t>Amostragem aleatória simples com reposição</a:t>
            </a:r>
          </a:p>
          <a:p>
            <a:pPr lvl="2">
              <a:defRPr/>
            </a:pPr>
            <a:r>
              <a:rPr lang="pt-BR" dirty="0"/>
              <a:t>Objetos não </a:t>
            </a:r>
            <a:r>
              <a:rPr lang="pt-BR" dirty="0" smtClean="0"/>
              <a:t>são </a:t>
            </a:r>
            <a:r>
              <a:rPr lang="pt-BR" dirty="0"/>
              <a:t>removidos da </a:t>
            </a:r>
            <a:r>
              <a:rPr lang="pt-BR" dirty="0" smtClean="0"/>
              <a:t>população à </a:t>
            </a:r>
            <a:r>
              <a:rPr lang="pt-BR" dirty="0"/>
              <a:t>medida em que </a:t>
            </a:r>
            <a:r>
              <a:rPr lang="pt-BR" dirty="0" smtClean="0"/>
              <a:t>são selecionados </a:t>
            </a:r>
            <a:r>
              <a:rPr lang="pt-BR" dirty="0"/>
              <a:t>para a amostra</a:t>
            </a:r>
            <a:r>
              <a:rPr lang="pt-BR" dirty="0" smtClean="0"/>
              <a:t>.</a:t>
            </a:r>
          </a:p>
          <a:p>
            <a:pPr lvl="2">
              <a:defRPr/>
            </a:pPr>
            <a:r>
              <a:rPr lang="pt-BR" dirty="0" smtClean="0"/>
              <a:t>O </a:t>
            </a:r>
            <a:r>
              <a:rPr lang="pt-BR" dirty="0"/>
              <a:t>mesmo objeto pode ser selecionado mais de uma vez.</a:t>
            </a:r>
            <a:endParaRPr lang="pt-BR" altLang="pt-BR" dirty="0" smtClean="0"/>
          </a:p>
          <a:p>
            <a:pPr lvl="1">
              <a:defRPr/>
            </a:pPr>
            <a:r>
              <a:rPr lang="pt-BR" altLang="pt-BR" dirty="0" smtClean="0"/>
              <a:t>Amostragem estratificada (</a:t>
            </a:r>
            <a:r>
              <a:rPr lang="pt-BR" altLang="pt-BR" dirty="0"/>
              <a:t>por conglomerado</a:t>
            </a:r>
            <a:r>
              <a:rPr lang="pt-BR" altLang="pt-BR" dirty="0" smtClean="0"/>
              <a:t>)</a:t>
            </a:r>
          </a:p>
          <a:p>
            <a:pPr lvl="2">
              <a:defRPr/>
            </a:pPr>
            <a:r>
              <a:rPr lang="pt-BR" dirty="0" smtClean="0"/>
              <a:t>Separa </a:t>
            </a:r>
            <a:r>
              <a:rPr lang="pt-BR" dirty="0"/>
              <a:t>os dados em diversas </a:t>
            </a:r>
            <a:r>
              <a:rPr lang="pt-BR" dirty="0" smtClean="0"/>
              <a:t>partições </a:t>
            </a:r>
            <a:r>
              <a:rPr lang="pt-BR" dirty="0"/>
              <a:t>(estratos). Toma-se </a:t>
            </a:r>
            <a:r>
              <a:rPr lang="pt-BR" dirty="0" smtClean="0"/>
              <a:t>de cada partição </a:t>
            </a:r>
            <a:r>
              <a:rPr lang="pt-BR" dirty="0"/>
              <a:t>uma amostra percentual igual a porcentagem </a:t>
            </a:r>
            <a:r>
              <a:rPr lang="pt-BR" dirty="0" smtClean="0"/>
              <a:t>do estrato </a:t>
            </a:r>
            <a:r>
              <a:rPr lang="pt-BR" dirty="0"/>
              <a:t>em </a:t>
            </a:r>
            <a:r>
              <a:rPr lang="pt-BR" dirty="0" smtClean="0"/>
              <a:t>relação </a:t>
            </a:r>
            <a:r>
              <a:rPr lang="pt-BR" dirty="0"/>
              <a:t>a </a:t>
            </a:r>
            <a:r>
              <a:rPr lang="pt-BR" dirty="0" smtClean="0"/>
              <a:t>população.</a:t>
            </a:r>
            <a:endParaRPr lang="en-US" altLang="pt-BR" dirty="0" smtClean="0">
              <a:sym typeface="Symbol" panose="05050102010706020507" pitchFamily="18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/>
              <a:t>Mineração de Dados – </a:t>
            </a:r>
            <a:r>
              <a:rPr lang="pt-BR" dirty="0" smtClean="0"/>
              <a:t>Aula 5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/>
          <a:lstStyle/>
          <a:p>
            <a:r>
              <a:rPr lang="pt-BR" altLang="pt-BR" smtClean="0"/>
              <a:t>Porque pré-processar os dados?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4640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pt-BR" altLang="pt-BR" dirty="0" smtClean="0"/>
              <a:t>Como </a:t>
            </a:r>
            <a:r>
              <a:rPr lang="pt-BR" altLang="pt-BR" dirty="0"/>
              <a:t>podemos </a:t>
            </a:r>
            <a:r>
              <a:rPr lang="pt-BR" altLang="pt-BR" dirty="0" err="1"/>
              <a:t>pré</a:t>
            </a:r>
            <a:r>
              <a:rPr lang="pt-BR" altLang="pt-BR" dirty="0"/>
              <a:t>-processar os dados </a:t>
            </a:r>
            <a:r>
              <a:rPr lang="pt-BR" altLang="pt-BR" dirty="0" smtClean="0"/>
              <a:t>visando </a:t>
            </a:r>
            <a:r>
              <a:rPr lang="pt-BR" altLang="pt-BR" dirty="0"/>
              <a:t>melhorar a qualidade dos dados e consequentemente os resultados da mineração</a:t>
            </a:r>
            <a:r>
              <a:rPr lang="pt-BR" altLang="pt-BR" dirty="0" smtClean="0"/>
              <a:t>?</a:t>
            </a:r>
          </a:p>
          <a:p>
            <a:pPr algn="ctr">
              <a:defRPr/>
            </a:pPr>
            <a:endParaRPr lang="pt-BR" altLang="pt-BR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pt-BR" altLang="pt-BR" dirty="0"/>
              <a:t>Como </a:t>
            </a:r>
            <a:r>
              <a:rPr lang="pt-BR" altLang="pt-BR" dirty="0" smtClean="0"/>
              <a:t>podemos </a:t>
            </a:r>
            <a:r>
              <a:rPr lang="pt-BR" altLang="pt-BR" dirty="0" err="1" smtClean="0"/>
              <a:t>pré</a:t>
            </a:r>
            <a:r>
              <a:rPr lang="pt-BR" altLang="pt-BR" dirty="0" smtClean="0"/>
              <a:t>-processar </a:t>
            </a:r>
            <a:r>
              <a:rPr lang="pt-BR" altLang="pt-BR" dirty="0"/>
              <a:t>​​os dados, de modo a melhorar a eficiência </a:t>
            </a:r>
            <a:r>
              <a:rPr lang="pt-BR" altLang="pt-BR" dirty="0" smtClean="0"/>
              <a:t>e a facilidade do processo de mineração?</a:t>
            </a:r>
            <a:endParaRPr lang="pt-BR" altLang="pt-BR" dirty="0"/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8499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Amostragem Simples e c/ Resposição</a:t>
            </a:r>
            <a:endParaRPr lang="en-US" altLang="pt-BR" smtClean="0">
              <a:sym typeface="Symbol" panose="05050102010706020507" pitchFamily="18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  <p:pic>
        <p:nvPicPr>
          <p:cNvPr id="84998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852738"/>
            <a:ext cx="54991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8704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Amostragem Estratificada</a:t>
            </a:r>
            <a:endParaRPr lang="en-US" altLang="pt-BR" smtClean="0">
              <a:sym typeface="Symbol" panose="05050102010706020507" pitchFamily="18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  <p:pic>
        <p:nvPicPr>
          <p:cNvPr id="8704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51138"/>
            <a:ext cx="5400675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89092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Amostragem Estratificada</a:t>
            </a:r>
            <a:endParaRPr lang="en-US" altLang="pt-BR" smtClean="0">
              <a:sym typeface="Symbol" panose="05050102010706020507" pitchFamily="18" charset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  <p:pic>
        <p:nvPicPr>
          <p:cNvPr id="8909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852738"/>
            <a:ext cx="6697662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9114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Amostragem</a:t>
            </a:r>
          </a:p>
          <a:p>
            <a:pPr lvl="1"/>
            <a:r>
              <a:rPr lang="pt-BR" altLang="pt-BR" smtClean="0"/>
              <a:t>Duas formas básicas de amostragem são interessantes no contexto da mineração de dados:</a:t>
            </a:r>
          </a:p>
          <a:p>
            <a:pPr lvl="2"/>
            <a:r>
              <a:rPr lang="pt-BR" altLang="pt-BR" smtClean="0"/>
              <a:t>Amostragens incrementais</a:t>
            </a:r>
          </a:p>
          <a:p>
            <a:pPr lvl="2"/>
            <a:r>
              <a:rPr lang="pt-BR" altLang="pt-BR" smtClean="0"/>
              <a:t>Amostragens seguida de voto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93188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Amostragem incremental</a:t>
            </a:r>
          </a:p>
          <a:p>
            <a:pPr lvl="1"/>
            <a:r>
              <a:rPr lang="pt-BR" altLang="pt-BR" sz="2000" smtClean="0"/>
              <a:t>O treinamento é realizado em amostras aleatórias cada vez maiores de casos, observar a tendência e parar quando não há mais progresso.</a:t>
            </a:r>
          </a:p>
          <a:p>
            <a:pPr lvl="1"/>
            <a:endParaRPr lang="pt-BR" altLang="pt-BR" smtClean="0"/>
          </a:p>
          <a:p>
            <a:pPr lvl="1"/>
            <a:endParaRPr lang="pt-BR" altLang="pt-BR" smtClean="0"/>
          </a:p>
          <a:p>
            <a:pPr lvl="1"/>
            <a:r>
              <a:rPr lang="pt-BR" altLang="pt-BR" smtClean="0"/>
              <a:t>Critérios para passar para uma outra amostra</a:t>
            </a:r>
          </a:p>
          <a:p>
            <a:pPr lvl="2"/>
            <a:r>
              <a:rPr lang="pt-BR" altLang="pt-BR" smtClean="0"/>
              <a:t>O erro diminuiu?</a:t>
            </a:r>
          </a:p>
          <a:p>
            <a:pPr lvl="2"/>
            <a:r>
              <a:rPr lang="pt-BR" altLang="pt-BR" smtClean="0"/>
              <a:t>A complexidade do tratamento aumentou mais do que a queda da taxa de erro?</a:t>
            </a:r>
          </a:p>
          <a:p>
            <a:pPr lvl="2"/>
            <a:r>
              <a:rPr lang="pt-BR" altLang="pt-BR" smtClean="0"/>
              <a:t>A complexidade da solução atual é aceitável para a interpretação?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-73025" y="3644900"/>
            <a:ext cx="89662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 eaLnBrk="1" hangingPunct="1">
              <a:defRPr/>
            </a:pPr>
            <a:r>
              <a:rPr lang="pt-BR" b="1" dirty="0">
                <a:latin typeface="+mn-lt"/>
                <a:cs typeface="Arial" charset="0"/>
              </a:rPr>
              <a:t>Um padrão típico de tamanhos de amostras pode ser 10%, 20%, 33%, 50%, 67% e 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Redução dos Dados</a:t>
            </a:r>
            <a:endParaRPr lang="pt-BR" dirty="0"/>
          </a:p>
        </p:txBody>
      </p:sp>
      <p:sp>
        <p:nvSpPr>
          <p:cNvPr id="9523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/>
          <a:lstStyle/>
          <a:p>
            <a:r>
              <a:rPr lang="pt-BR" altLang="pt-BR" b="1" smtClean="0"/>
              <a:t>Amostragem seguida de voto</a:t>
            </a:r>
          </a:p>
          <a:p>
            <a:pPr lvl="1"/>
            <a:r>
              <a:rPr lang="pt-BR" altLang="pt-BR" smtClean="0"/>
              <a:t>Interesse: quando o método de mineração suporta apenas N casos.</a:t>
            </a:r>
          </a:p>
          <a:p>
            <a:pPr lvl="1"/>
            <a:r>
              <a:rPr lang="pt-BR" altLang="pt-BR" smtClean="0"/>
              <a:t>O mesmo método de mineração é aplicado para diferentes amostras de mesmo tamanho resultando em uma solução para cada amostra.</a:t>
            </a:r>
          </a:p>
          <a:p>
            <a:pPr lvl="1"/>
            <a:r>
              <a:rPr lang="pt-BR" altLang="pt-BR" smtClean="0"/>
              <a:t>Quando um novo caso aparece, cada solução fornece uma resposta.</a:t>
            </a:r>
          </a:p>
          <a:p>
            <a:pPr lvl="1"/>
            <a:r>
              <a:rPr lang="pt-BR" altLang="pt-BR" smtClean="0"/>
              <a:t>A resposta final é obtida por votação (classificação) ou pela média (regressão).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17588" y="1700213"/>
            <a:ext cx="75438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agregação via cubo</a:t>
            </a:r>
            <a:r>
              <a:rPr lang="pt-BR" b="1" dirty="0">
                <a:latin typeface="+mn-lt"/>
                <a:cs typeface="Arial" charset="0"/>
              </a:rPr>
              <a:t>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redução da dimensão – compressão – </a:t>
            </a:r>
            <a:r>
              <a:rPr lang="pt-BR" b="1" dirty="0">
                <a:latin typeface="+mn-lt"/>
                <a:cs typeface="Arial" charset="0"/>
              </a:rPr>
              <a:t>redução dos casos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9728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537075"/>
          </a:xfrm>
        </p:spPr>
        <p:txBody>
          <a:bodyPr/>
          <a:lstStyle/>
          <a:p>
            <a:pPr eaLnBrk="1" hangingPunct="1"/>
            <a:r>
              <a:rPr lang="pt-BR" altLang="pt-BR" smtClean="0"/>
              <a:t>Objetivo:</a:t>
            </a:r>
          </a:p>
          <a:p>
            <a:pPr lvl="1" eaLnBrk="1" hangingPunct="1"/>
            <a:r>
              <a:rPr lang="pt-BR" altLang="pt-BR" smtClean="0"/>
              <a:t>Preparar e formatar dados para serem utilizados nos sistemas de mineração de dados.</a:t>
            </a:r>
          </a:p>
          <a:p>
            <a:pPr lvl="1" eaLnBrk="1" hangingPunct="1"/>
            <a:endParaRPr lang="pt-BR" altLang="pt-BR" sz="1200" smtClean="0"/>
          </a:p>
          <a:p>
            <a:pPr eaLnBrk="1" hangingPunct="1"/>
            <a:r>
              <a:rPr lang="pt-BR" altLang="pt-BR" smtClean="0"/>
              <a:t>Conteúdo:</a:t>
            </a:r>
          </a:p>
          <a:p>
            <a:pPr lvl="1" eaLnBrk="1" hangingPunct="1"/>
            <a:r>
              <a:rPr lang="pt-BR" altLang="pt-BR" smtClean="0"/>
              <a:t>Pré-processamento dos dados</a:t>
            </a:r>
          </a:p>
          <a:p>
            <a:pPr lvl="1" eaLnBrk="1" hangingPunct="1"/>
            <a:endParaRPr lang="pt-BR" altLang="pt-BR" sz="1200" smtClean="0"/>
          </a:p>
          <a:p>
            <a:pPr eaLnBrk="1" hangingPunct="1"/>
            <a:r>
              <a:rPr lang="pt-BR" altLang="pt-BR" smtClean="0"/>
              <a:t>Referências:</a:t>
            </a:r>
          </a:p>
          <a:p>
            <a:pPr lvl="1" eaLnBrk="1" hangingPunct="1"/>
            <a:r>
              <a:rPr lang="pt-BR" altLang="pt-BR" smtClean="0"/>
              <a:t>Han, capítulo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/>
              <a:t>Mineração de Dados – </a:t>
            </a:r>
            <a:r>
              <a:rPr lang="pt-BR" dirty="0" smtClean="0"/>
              <a:t>Aula 5</a:t>
            </a:r>
            <a:endParaRPr lang="pt-BR" dirty="0"/>
          </a:p>
        </p:txBody>
      </p:sp>
      <p:sp>
        <p:nvSpPr>
          <p:cNvPr id="14339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/>
          <a:lstStyle/>
          <a:p>
            <a:r>
              <a:rPr lang="pt-BR" altLang="pt-BR" smtClean="0"/>
              <a:t>Qualidade dos dados: Por que pré-processar dados?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44675"/>
            <a:ext cx="8207375" cy="44640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/>
              <a:t>Medidas de </a:t>
            </a:r>
            <a:r>
              <a:rPr lang="pt-BR" b="1" dirty="0"/>
              <a:t>qualidade de dados</a:t>
            </a:r>
            <a:r>
              <a:rPr lang="pt-BR" dirty="0"/>
              <a:t>: uma visão </a:t>
            </a:r>
            <a:r>
              <a:rPr lang="pt-BR" dirty="0" smtClean="0"/>
              <a:t>multidimensional</a:t>
            </a:r>
          </a:p>
          <a:p>
            <a:pPr>
              <a:defRPr/>
            </a:pPr>
            <a:r>
              <a:rPr lang="pt-BR" dirty="0" smtClean="0"/>
              <a:t>Um dado de qualidade deve ser... 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Preciso</a:t>
            </a:r>
          </a:p>
          <a:p>
            <a:pPr lvl="2">
              <a:defRPr/>
            </a:pPr>
            <a:r>
              <a:rPr lang="pt-BR" dirty="0" err="1" smtClean="0"/>
              <a:t>Ex</a:t>
            </a:r>
            <a:r>
              <a:rPr lang="pt-BR" dirty="0" smtClean="0"/>
              <a:t>: não pode existir valores incorretos, ou imprecisos, ...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Completo</a:t>
            </a:r>
          </a:p>
          <a:p>
            <a:pPr lvl="2">
              <a:defRPr/>
            </a:pPr>
            <a:r>
              <a:rPr lang="pt-BR" dirty="0" err="1" smtClean="0"/>
              <a:t>Ex</a:t>
            </a:r>
            <a:r>
              <a:rPr lang="pt-BR" dirty="0" smtClean="0"/>
              <a:t>: não deve haver dados não registrados, ou indisponíveis, </a:t>
            </a:r>
            <a:r>
              <a:rPr lang="pt-BR" dirty="0"/>
              <a:t>... </a:t>
            </a:r>
          </a:p>
          <a:p>
            <a:pPr lvl="1">
              <a:defRPr/>
            </a:pPr>
            <a:r>
              <a:rPr lang="pt-BR" dirty="0" smtClean="0"/>
              <a:t>Consistentes</a:t>
            </a:r>
          </a:p>
          <a:p>
            <a:pPr lvl="2">
              <a:defRPr/>
            </a:pPr>
            <a:r>
              <a:rPr lang="pt-BR" dirty="0" err="1" smtClean="0"/>
              <a:t>Ex</a:t>
            </a:r>
            <a:r>
              <a:rPr lang="pt-BR" dirty="0" smtClean="0"/>
              <a:t>: não deve existir registros modificados, e outros não</a:t>
            </a:r>
            <a:r>
              <a:rPr lang="pt-BR" dirty="0"/>
              <a:t>, </a:t>
            </a:r>
            <a:r>
              <a:rPr lang="pt-BR" dirty="0" smtClean="0"/>
              <a:t>dados pendentes, ...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Oportunos - Ocorrer no tempo certo </a:t>
            </a:r>
          </a:p>
          <a:p>
            <a:pPr lvl="2">
              <a:defRPr/>
            </a:pPr>
            <a:r>
              <a:rPr lang="pt-BR" dirty="0" err="1" smtClean="0"/>
              <a:t>Ex</a:t>
            </a:r>
            <a:r>
              <a:rPr lang="pt-BR" dirty="0" smtClean="0"/>
              <a:t>: informações atrasadas não servem para tomar decisões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Confiáveis (Credibilidade)</a:t>
            </a:r>
          </a:p>
          <a:p>
            <a:pPr lvl="2">
              <a:defRPr/>
            </a:pPr>
            <a:r>
              <a:rPr lang="pt-BR" dirty="0" err="1" smtClean="0"/>
              <a:t>Ex</a:t>
            </a:r>
            <a:r>
              <a:rPr lang="pt-BR" dirty="0" smtClean="0"/>
              <a:t>: não deve haver dúvidas quanto à </a:t>
            </a:r>
            <a:r>
              <a:rPr lang="pt-BR" dirty="0" err="1" smtClean="0"/>
              <a:t>corretude</a:t>
            </a:r>
            <a:r>
              <a:rPr lang="pt-BR" dirty="0" smtClean="0"/>
              <a:t> dos dados</a:t>
            </a:r>
            <a:endParaRPr lang="pt-BR" dirty="0"/>
          </a:p>
          <a:p>
            <a:pPr lvl="1">
              <a:defRPr/>
            </a:pPr>
            <a:r>
              <a:rPr lang="pt-BR" dirty="0" smtClean="0"/>
              <a:t>Interpretáveis</a:t>
            </a:r>
          </a:p>
          <a:p>
            <a:pPr lvl="2">
              <a:defRPr/>
            </a:pPr>
            <a:r>
              <a:rPr lang="pt-BR" dirty="0" err="1" smtClean="0"/>
              <a:t>Ex</a:t>
            </a:r>
            <a:r>
              <a:rPr lang="pt-BR" dirty="0" smtClean="0"/>
              <a:t>: os </a:t>
            </a:r>
            <a:r>
              <a:rPr lang="pt-BR" dirty="0"/>
              <a:t>dados </a:t>
            </a:r>
            <a:r>
              <a:rPr lang="pt-BR" dirty="0" smtClean="0"/>
              <a:t>não podem </a:t>
            </a:r>
            <a:r>
              <a:rPr lang="pt-BR" dirty="0"/>
              <a:t>ser </a:t>
            </a:r>
            <a:r>
              <a:rPr lang="pt-BR" dirty="0" smtClean="0"/>
              <a:t>difíceis de ser entendidos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Principais etapas do pré-processamento</a:t>
            </a:r>
            <a:endParaRPr lang="pt-BR" dirty="0"/>
          </a:p>
        </p:txBody>
      </p:sp>
      <p:sp>
        <p:nvSpPr>
          <p:cNvPr id="13316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1874838"/>
            <a:ext cx="8207375" cy="4464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altLang="pt-BR" dirty="0" smtClean="0"/>
              <a:t>Limpeza dos Dados</a:t>
            </a:r>
          </a:p>
          <a:p>
            <a:pPr lvl="1" eaLnBrk="1" hangingPunct="1">
              <a:defRPr/>
            </a:pPr>
            <a:r>
              <a:rPr lang="pt-BR" altLang="pt-BR" sz="2000" dirty="0" smtClean="0"/>
              <a:t>preencher dados ausentes, “suavização” de ruído, identificar e/ou remover </a:t>
            </a:r>
            <a:r>
              <a:rPr lang="pt-BR" altLang="pt-BR" sz="2000" dirty="0" err="1" smtClean="0"/>
              <a:t>outliers</a:t>
            </a:r>
            <a:r>
              <a:rPr lang="pt-BR" altLang="pt-BR" sz="2000" dirty="0" smtClean="0"/>
              <a:t>, resolver inconsistências.</a:t>
            </a:r>
          </a:p>
          <a:p>
            <a:pPr lvl="1" eaLnBrk="1" hangingPunct="1">
              <a:defRPr/>
            </a:pPr>
            <a:endParaRPr lang="pt-BR" altLang="pt-BR" sz="1200" dirty="0" smtClean="0"/>
          </a:p>
          <a:p>
            <a:pPr eaLnBrk="1" hangingPunct="1">
              <a:defRPr/>
            </a:pPr>
            <a:r>
              <a:rPr lang="pt-BR" altLang="pt-BR" dirty="0" smtClean="0"/>
              <a:t>Integração dos Dados</a:t>
            </a:r>
          </a:p>
          <a:p>
            <a:pPr lvl="1" eaLnBrk="1" hangingPunct="1">
              <a:defRPr/>
            </a:pPr>
            <a:r>
              <a:rPr lang="pt-BR" altLang="pt-BR" sz="2000" dirty="0" smtClean="0"/>
              <a:t>Integração dados de múltiplas bases de dados, como data </a:t>
            </a:r>
            <a:r>
              <a:rPr lang="pt-BR" altLang="pt-BR" sz="2000" dirty="0" err="1" smtClean="0"/>
              <a:t>warehouse</a:t>
            </a:r>
            <a:endParaRPr lang="pt-BR" altLang="pt-BR" sz="2000" dirty="0" smtClean="0"/>
          </a:p>
          <a:p>
            <a:pPr lvl="1" eaLnBrk="1" hangingPunct="1">
              <a:defRPr/>
            </a:pPr>
            <a:endParaRPr lang="pt-BR" altLang="pt-BR" sz="1200" dirty="0" smtClean="0"/>
          </a:p>
          <a:p>
            <a:pPr eaLnBrk="1" hangingPunct="1">
              <a:defRPr/>
            </a:pPr>
            <a:r>
              <a:rPr lang="pt-BR" altLang="pt-BR" dirty="0" smtClean="0"/>
              <a:t>Transformação dos Dados</a:t>
            </a:r>
          </a:p>
          <a:p>
            <a:pPr lvl="1" eaLnBrk="1" hangingPunct="1">
              <a:defRPr/>
            </a:pPr>
            <a:r>
              <a:rPr lang="pt-BR" altLang="pt-BR" sz="2000" dirty="0" smtClean="0"/>
              <a:t>normalização e agregação</a:t>
            </a:r>
          </a:p>
          <a:p>
            <a:pPr lvl="1" eaLnBrk="1" hangingPunct="1">
              <a:defRPr/>
            </a:pPr>
            <a:endParaRPr lang="pt-BR" altLang="pt-BR" sz="1200" dirty="0" smtClean="0"/>
          </a:p>
          <a:p>
            <a:pPr eaLnBrk="1" hangingPunct="1">
              <a:defRPr/>
            </a:pPr>
            <a:r>
              <a:rPr lang="pt-BR" altLang="pt-BR" dirty="0" smtClean="0"/>
              <a:t>Redução dos Dados </a:t>
            </a:r>
          </a:p>
          <a:p>
            <a:pPr lvl="1" eaLnBrk="1" hangingPunct="1">
              <a:defRPr/>
            </a:pPr>
            <a:r>
              <a:rPr lang="pt-BR" altLang="pt-BR" dirty="0" smtClean="0"/>
              <a:t>redução de dimensionalidade</a:t>
            </a:r>
          </a:p>
          <a:p>
            <a:pPr lvl="1" eaLnBrk="1" hangingPunct="1">
              <a:defRPr/>
            </a:pPr>
            <a:r>
              <a:rPr lang="pt-BR" altLang="pt-BR" sz="2000" dirty="0" smtClean="0"/>
              <a:t>redução no volume de dados</a:t>
            </a:r>
          </a:p>
          <a:p>
            <a:pPr lvl="1" eaLnBrk="1" hangingPunct="1">
              <a:defRPr/>
            </a:pPr>
            <a:r>
              <a:rPr lang="pt-BR" altLang="pt-BR" sz="2000" dirty="0" smtClean="0"/>
              <a:t>Compressão de dados a partir de características similares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Principais etapas do pré-processamento</a:t>
            </a:r>
            <a:endParaRPr lang="pt-BR" dirty="0"/>
          </a:p>
        </p:txBody>
      </p:sp>
      <p:pic>
        <p:nvPicPr>
          <p:cNvPr id="17412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700213"/>
            <a:ext cx="4392613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Limpeza dos Dados</a:t>
            </a:r>
            <a:endParaRPr lang="pt-BR" dirty="0"/>
          </a:p>
        </p:txBody>
      </p:sp>
      <p:sp>
        <p:nvSpPr>
          <p:cNvPr id="6148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1052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pt-BR" dirty="0" smtClean="0"/>
              <a:t>Dados não estão sempre disponíveis.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000" dirty="0" err="1" smtClean="0"/>
              <a:t>Ex</a:t>
            </a:r>
            <a:r>
              <a:rPr lang="pt-BR" sz="2000" dirty="0"/>
              <a:t>: </a:t>
            </a:r>
            <a:r>
              <a:rPr lang="pt-BR" sz="2000" dirty="0" smtClean="0"/>
              <a:t>atributos com valores faltosos, ausência de atributos </a:t>
            </a:r>
            <a:r>
              <a:rPr lang="pt-BR" sz="2000" dirty="0"/>
              <a:t>de interesse, ou </a:t>
            </a:r>
            <a:r>
              <a:rPr lang="pt-BR" sz="2000" dirty="0" smtClean="0"/>
              <a:t>existência de apenas dados agregados</a:t>
            </a:r>
          </a:p>
          <a:p>
            <a:pPr lvl="2" eaLnBrk="1" hangingPunct="1">
              <a:buFont typeface="Arial" charset="0"/>
              <a:buChar char="–"/>
              <a:defRPr/>
            </a:pPr>
            <a:r>
              <a:rPr lang="pt-BR" sz="1800" dirty="0" err="1" smtClean="0"/>
              <a:t>Ex</a:t>
            </a:r>
            <a:r>
              <a:rPr lang="pt-BR" sz="1800" dirty="0" smtClean="0"/>
              <a:t>: </a:t>
            </a:r>
            <a:r>
              <a:rPr lang="pt-BR" dirty="0" smtClean="0"/>
              <a:t>renda do cliente em dados relativos a vendas.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pt-BR" sz="12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 smtClean="0"/>
              <a:t>A ausência de dados pode ser consequência: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000" dirty="0" smtClean="0"/>
              <a:t>mau funcionamento do equipamento.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000" dirty="0" smtClean="0"/>
              <a:t>inconsistência com outros dados gravados e consequente supressão.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000" dirty="0" smtClean="0"/>
              <a:t>não entrada de dados devido a enganos.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000" dirty="0" smtClean="0"/>
              <a:t>determinados dados podem não ser considerados importantes no momento do registro.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pt-BR" sz="12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pt-BR" dirty="0" smtClean="0"/>
              <a:t>Pode ser necessário interferir nos dados.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24075" y="1700213"/>
            <a:ext cx="53308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latin typeface="+mn-lt"/>
                <a:cs typeface="Arial" charset="0"/>
              </a:rPr>
              <a:t>ausentes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ruidosos e/ou aberrantes – inconsistentes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835150" y="404813"/>
            <a:ext cx="6840538" cy="36036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Mineração de Dados – Aula 5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468313" y="1125538"/>
            <a:ext cx="8207375" cy="5032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Limpeza dos Dados</a:t>
            </a:r>
            <a:endParaRPr lang="pt-BR" dirty="0"/>
          </a:p>
        </p:txBody>
      </p:sp>
      <p:sp>
        <p:nvSpPr>
          <p:cNvPr id="19460" name="Espaço Reservado para Conteúdo 3"/>
          <p:cNvSpPr>
            <a:spLocks noGrp="1"/>
          </p:cNvSpPr>
          <p:nvPr>
            <p:ph sz="quarter" idx="12"/>
          </p:nvPr>
        </p:nvSpPr>
        <p:spPr>
          <a:xfrm>
            <a:off x="468313" y="2276475"/>
            <a:ext cx="8207375" cy="43211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pt-BR" altLang="pt-BR" dirty="0" smtClean="0"/>
              <a:t>Tratamentos usuais:</a:t>
            </a:r>
          </a:p>
          <a:p>
            <a:pPr lvl="1" eaLnBrk="1" hangingPunct="1">
              <a:defRPr/>
            </a:pPr>
            <a:endParaRPr lang="pt-BR" altLang="pt-BR" sz="1200" dirty="0" smtClean="0"/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pt-BR" altLang="pt-BR" sz="2000" dirty="0" smtClean="0"/>
              <a:t>Ignorar a descrição do indivíduo ou mesmo eliminar o descritor</a:t>
            </a:r>
          </a:p>
          <a:p>
            <a:pPr lvl="2" eaLnBrk="1" hangingPunct="1">
              <a:defRPr/>
            </a:pPr>
            <a:r>
              <a:rPr lang="pt-BR" altLang="pt-BR" sz="1800" dirty="0" err="1" smtClean="0"/>
              <a:t>Ex</a:t>
            </a:r>
            <a:r>
              <a:rPr lang="pt-BR" altLang="pt-BR" sz="1800" dirty="0"/>
              <a:t>: quando </a:t>
            </a:r>
            <a:r>
              <a:rPr lang="pt-BR" altLang="pt-BR" sz="1800" dirty="0" smtClean="0"/>
              <a:t>o rótulo </a:t>
            </a:r>
            <a:r>
              <a:rPr lang="pt-BR" altLang="pt-BR" sz="1800" dirty="0"/>
              <a:t>da classe está faltando</a:t>
            </a:r>
            <a:endParaRPr lang="pt-BR" altLang="pt-BR" sz="1800" dirty="0" smtClean="0"/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pt-BR" altLang="pt-BR" sz="2000" dirty="0" smtClean="0"/>
              <a:t>Preencher os valores ausentes manualmente – muitas vezes inviável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pt-BR" altLang="pt-BR" sz="2000" dirty="0" smtClean="0"/>
              <a:t>Usar uma constante global para representar os valores ausentes (não recomendado, pois o sistema pode identificar esse valor como um conceito)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pt-BR" altLang="pt-BR" sz="2000" dirty="0" smtClean="0"/>
              <a:t>Usar a média (ou a moda)</a:t>
            </a:r>
          </a:p>
          <a:p>
            <a:pPr lvl="2" eaLnBrk="1" hangingPunct="1">
              <a:defRPr/>
            </a:pPr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usar o valor médio de renda de uma amostra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pt-BR" altLang="pt-BR" sz="2000" dirty="0" smtClean="0"/>
              <a:t>Usar a média (ou a moda) por classe</a:t>
            </a:r>
          </a:p>
          <a:p>
            <a:pPr lvl="2" eaLnBrk="1" hangingPunct="1">
              <a:defRPr/>
            </a:pPr>
            <a:r>
              <a:rPr lang="pt-BR" altLang="pt-BR" sz="1800" dirty="0" err="1" smtClean="0"/>
              <a:t>Ex</a:t>
            </a:r>
            <a:r>
              <a:rPr lang="pt-BR" altLang="pt-BR" sz="1800" dirty="0" smtClean="0"/>
              <a:t>: usar o valor médio de idade dos alunos do primeiro período de SI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pt-BR" altLang="pt-BR" sz="2000" dirty="0" smtClean="0"/>
              <a:t>Usar o valor mais provável segundo um modelo (regressão, regra de </a:t>
            </a:r>
            <a:r>
              <a:rPr lang="pt-BR" altLang="pt-BR" sz="2000" dirty="0" err="1" smtClean="0"/>
              <a:t>Bayes</a:t>
            </a:r>
            <a:r>
              <a:rPr lang="pt-BR" altLang="pt-BR" sz="2000" dirty="0" smtClean="0"/>
              <a:t>, árvores de decisão)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24075" y="1700213"/>
            <a:ext cx="53308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b="1" dirty="0">
                <a:latin typeface="+mn-lt"/>
                <a:cs typeface="Arial" charset="0"/>
              </a:rPr>
              <a:t>ausentes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– ruidosos e/ou aberrantes – inconsistentes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10301</TotalTime>
  <Words>2961</Words>
  <Application>Microsoft Office PowerPoint</Application>
  <PresentationFormat>Apresentação na tela (4:3)</PresentationFormat>
  <Paragraphs>472</Paragraphs>
  <Slides>46</Slides>
  <Notes>44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46</vt:i4>
      </vt:variant>
    </vt:vector>
  </HeadingPairs>
  <TitlesOfParts>
    <vt:vector size="53" baseType="lpstr">
      <vt:lpstr>Arial</vt:lpstr>
      <vt:lpstr>Calibri</vt:lpstr>
      <vt:lpstr>Symbol</vt:lpstr>
      <vt:lpstr>Times New Roman</vt:lpstr>
      <vt:lpstr>Tema do Office</vt:lpstr>
      <vt:lpstr>Equação</vt:lpstr>
      <vt:lpstr>Gráfico</vt:lpstr>
      <vt:lpstr>Mineração de Dados Aula - 5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</dc:title>
  <dc:creator>Alexandre</dc:creator>
  <cp:lastModifiedBy>Paulo Salgado</cp:lastModifiedBy>
  <cp:revision>341</cp:revision>
  <dcterms:created xsi:type="dcterms:W3CDTF">2010-12-13T16:16:41Z</dcterms:created>
  <dcterms:modified xsi:type="dcterms:W3CDTF">2015-09-18T11:52:29Z</dcterms:modified>
</cp:coreProperties>
</file>