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handoutMasterIdLst>
    <p:handoutMasterId r:id="rId55"/>
  </p:handoutMasterIdLst>
  <p:sldIdLst>
    <p:sldId id="261" r:id="rId2"/>
    <p:sldId id="286" r:id="rId3"/>
    <p:sldId id="324" r:id="rId4"/>
    <p:sldId id="326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35" r:id="rId13"/>
    <p:sldId id="336" r:id="rId14"/>
    <p:sldId id="337" r:id="rId15"/>
    <p:sldId id="333" r:id="rId16"/>
    <p:sldId id="334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4" r:id="rId32"/>
    <p:sldId id="355" r:id="rId33"/>
    <p:sldId id="352" r:id="rId34"/>
    <p:sldId id="353" r:id="rId35"/>
    <p:sldId id="356" r:id="rId36"/>
    <p:sldId id="357" r:id="rId37"/>
    <p:sldId id="358" r:id="rId38"/>
    <p:sldId id="373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74" r:id="rId47"/>
    <p:sldId id="366" r:id="rId48"/>
    <p:sldId id="367" r:id="rId49"/>
    <p:sldId id="369" r:id="rId50"/>
    <p:sldId id="370" r:id="rId51"/>
    <p:sldId id="371" r:id="rId52"/>
    <p:sldId id="375" r:id="rId5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4" d="100"/>
          <a:sy n="84" d="100"/>
        </p:scale>
        <p:origin x="138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803A71-121F-44BF-91B3-74FF8B2F4351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0D3724-1E7A-4605-AC77-2A129311DE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889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3127BA-463B-4E3C-96B5-BD65BB5339A0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F7574C-A873-451E-BFC7-C0854A9802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6304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0A9A0D-DC8C-4F98-BB27-3A58823B1D3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5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FD58-3171-4DF9-A0BC-DB83664A96FE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9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FD58-3171-4DF9-A0BC-DB83664A96FE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2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933055"/>
            <a:ext cx="7772400" cy="792089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1836118" y="5229200"/>
            <a:ext cx="5544194" cy="432271"/>
          </a:xfrm>
        </p:spPr>
        <p:txBody>
          <a:bodyPr>
            <a:no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pic>
        <p:nvPicPr>
          <p:cNvPr id="5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05013"/>
            <a:ext cx="39608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96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D76BA-FC36-4076-98B1-74AE4B34E5CE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0891-D65B-4B06-846E-2C7BDDBDF0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46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E2EBB-7B95-44DC-9D6A-CE32CBD47A1F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C2E3D-78AA-4CAC-941E-67EDBFCF47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856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2561C-F164-4DDF-8BE7-0FD429B5D62C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9448-8507-45F5-B38F-11BEA40C4A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840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468313" y="9080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1835696" y="404664"/>
            <a:ext cx="6840759" cy="360139"/>
          </a:xfrm>
        </p:spPr>
        <p:txBody>
          <a:bodyPr>
            <a:normAutofit/>
          </a:bodyPr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Mineração de Dados – Aula 6</a:t>
            </a:r>
          </a:p>
        </p:txBody>
      </p:sp>
      <p:sp>
        <p:nvSpPr>
          <p:cNvPr id="11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7544" y="1124744"/>
            <a:ext cx="8208912" cy="503287"/>
          </a:xfrm>
        </p:spPr>
        <p:txBody>
          <a:bodyPr/>
          <a:lstStyle>
            <a:lvl1pPr algn="ctr">
              <a:buNone/>
              <a:defRPr sz="28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7" name="Espaço Reservado para Conteúdo 13"/>
          <p:cNvSpPr>
            <a:spLocks noGrp="1"/>
          </p:cNvSpPr>
          <p:nvPr>
            <p:ph sz="quarter" idx="12"/>
          </p:nvPr>
        </p:nvSpPr>
        <p:spPr>
          <a:xfrm>
            <a:off x="467544" y="1844824"/>
            <a:ext cx="8208912" cy="44640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Espaço Reservado para Número de Slide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9A3B46-C8BB-4288-88C4-2A6D82BAE3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1613"/>
            <a:ext cx="15478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468313" y="9080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1835696" y="404664"/>
            <a:ext cx="6840759" cy="360139"/>
          </a:xfrm>
        </p:spPr>
        <p:txBody>
          <a:bodyPr>
            <a:normAutofit/>
          </a:bodyPr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Mineração de Dados – Aula 6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7544" y="1146005"/>
            <a:ext cx="8208912" cy="503287"/>
          </a:xfrm>
        </p:spPr>
        <p:txBody>
          <a:bodyPr/>
          <a:lstStyle>
            <a:lvl1pPr algn="ctr">
              <a:buNone/>
              <a:defRPr sz="28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2"/>
          </p:nvPr>
        </p:nvSpPr>
        <p:spPr>
          <a:xfrm>
            <a:off x="467544" y="1844824"/>
            <a:ext cx="8208912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Número de Slide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3BAB1D-C61B-4814-A8A1-8DC32E424E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1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1613"/>
            <a:ext cx="15478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65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1D4C1-8B4B-4706-A044-DEFF35141AA1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BF339-E9DC-4C48-BB27-30D24C2989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049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2131-7D81-4FC0-8904-4D5B1E7B447C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C84A-12A1-4E23-9B84-9BD6E8C093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761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01A92-F591-4E89-B3C3-53CB19B442F3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15D0-65E3-485E-9E90-60BF7D222B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7A5A6-AEA5-4CD0-A061-F2329ECDE397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B3E0-CDE8-4B54-B561-DDCC9340F0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0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7849-9E77-4460-8C79-6191AAD90AFE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19989-C438-41E7-9F95-5A12517ADE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9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A1CA-F108-47B0-8702-0672B1F11702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EE00-86AC-4AE8-8658-8C664A081B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190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D0FA11-4A30-46A2-A692-886B5BD14E3C}" type="datetimeFigureOut">
              <a:rPr lang="pt-BR"/>
              <a:pPr>
                <a:defRPr/>
              </a:pPr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961664-A7A1-41C4-8410-7D20A93C1F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gia.ufrpe.br/" TargetMode="External"/><Relationship Id="rId2" Type="http://schemas.openxmlformats.org/officeDocument/2006/relationships/hyperlink" Target="https://sites.google.com/site/viisarcinufp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formationweek.itweb.com.br/15057/inteligencia-artificial-comeca-a-ser-usada-por-empresas-no-brasil/" TargetMode="External"/><Relationship Id="rId4" Type="http://schemas.openxmlformats.org/officeDocument/2006/relationships/hyperlink" Target="https://sites.google.com/site/groupifro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t.wikipedia.org/w/index.php?title=Computing_Machinery_and_Intelligence&amp;action=edit&amp;redlink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55650" y="3933825"/>
            <a:ext cx="7772400" cy="7905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</a:t>
            </a:r>
            <a:br>
              <a:rPr lang="pt-BR" dirty="0" smtClean="0"/>
            </a:br>
            <a:r>
              <a:rPr lang="pt-BR" dirty="0" smtClean="0"/>
              <a:t>Aula - 6</a:t>
            </a:r>
            <a:endParaRPr lang="pt-BR" dirty="0"/>
          </a:p>
        </p:txBody>
      </p:sp>
      <p:sp>
        <p:nvSpPr>
          <p:cNvPr id="7171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836738" y="5229225"/>
            <a:ext cx="5543550" cy="431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Prof. Paulo Salgado</a:t>
            </a:r>
            <a:br>
              <a:rPr lang="pt-BR" altLang="pt-BR" dirty="0" smtClean="0"/>
            </a:br>
            <a:r>
              <a:rPr lang="pt-BR" altLang="pt-BR" dirty="0" smtClean="0"/>
              <a:t>psgmn@cin.ufpe.br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/>
              <a:t>A Inteligência Artificial pode ser dividida em dois grandes grupos</a:t>
            </a:r>
          </a:p>
          <a:p>
            <a:pPr lvl="1">
              <a:defRPr/>
            </a:pPr>
            <a:r>
              <a:rPr lang="pt-BR" dirty="0"/>
              <a:t>Inteligência Artificial Simbólica</a:t>
            </a:r>
          </a:p>
          <a:p>
            <a:pPr lvl="2">
              <a:defRPr/>
            </a:pPr>
            <a:r>
              <a:rPr lang="pt-BR" dirty="0"/>
              <a:t>Utiliza dedução</a:t>
            </a:r>
          </a:p>
          <a:p>
            <a:pPr lvl="3">
              <a:defRPr/>
            </a:pPr>
            <a:r>
              <a:rPr lang="pt-BR" sz="1800" dirty="0"/>
              <a:t>Processo de raciocínio no qual uma conclusão segue necessariamente a verdade das premissas supostas</a:t>
            </a:r>
          </a:p>
          <a:p>
            <a:pPr lvl="2">
              <a:defRPr/>
            </a:pPr>
            <a:r>
              <a:rPr lang="pt-BR" dirty="0"/>
              <a:t>Utiliza abdução</a:t>
            </a:r>
          </a:p>
          <a:p>
            <a:pPr lvl="3">
              <a:defRPr/>
            </a:pPr>
            <a:r>
              <a:rPr lang="pt-BR" sz="1800" dirty="0"/>
              <a:t>Forma de raciocínio em que uma hipótese é adotada como uma possível explicação para um fato observado, de acordo com leis conhecidas</a:t>
            </a:r>
          </a:p>
          <a:p>
            <a:pPr lvl="1">
              <a:defRPr/>
            </a:pPr>
            <a:r>
              <a:rPr lang="pt-BR" dirty="0"/>
              <a:t>Inteligência Artificial Cognitiva</a:t>
            </a:r>
          </a:p>
          <a:p>
            <a:pPr lvl="2">
              <a:defRPr/>
            </a:pPr>
            <a:r>
              <a:rPr lang="pt-BR" dirty="0"/>
              <a:t>Utiliza indução</a:t>
            </a:r>
          </a:p>
          <a:p>
            <a:pPr lvl="3">
              <a:defRPr/>
            </a:pPr>
            <a:r>
              <a:rPr lang="pt-BR" sz="1800" dirty="0"/>
              <a:t>Uma conclusão sobre todos os membros de uma classe por meio do exame de apenas uns poucos membros da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8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Artificial: Aplicações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Como prever o valor do dólar (ou o clima) amanhã?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Que dados temporais são relevantes? Há padrões  recorrentes?</a:t>
            </a:r>
          </a:p>
          <a:p>
            <a:endParaRPr lang="pt-BR" dirty="0"/>
          </a:p>
        </p:txBody>
      </p:sp>
      <p:pic>
        <p:nvPicPr>
          <p:cNvPr id="7" name="Picture 2" descr="https://encrypted-tbn1.gstatic.com/images?q=tbn:ANd9GcRd36R427GKmJl81GqVAhgc52cMFAy31Bi9QeYLsxP0R9lpiF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44" y="3068960"/>
            <a:ext cx="367188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3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Artificial: Aplicações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65760" indent="-283464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Como fazer recomendações personalizadas de produtos (livros, </a:t>
            </a:r>
            <a:r>
              <a:rPr lang="pt-BR" dirty="0" err="1"/>
              <a:t>cds</a:t>
            </a:r>
            <a:r>
              <a:rPr lang="pt-BR" dirty="0"/>
              <a:t>, filmes, </a:t>
            </a:r>
            <a:r>
              <a:rPr lang="pt-BR" dirty="0" err="1"/>
              <a:t>etc</a:t>
            </a:r>
            <a:r>
              <a:rPr lang="pt-BR" dirty="0"/>
              <a:t>)?  </a:t>
            </a:r>
          </a:p>
          <a:p>
            <a:pPr marL="365760" indent="-283464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Como  modelar os perfis dos compradores?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84984"/>
            <a:ext cx="58420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1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Artificial: Aplicações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Como localizar uma informação relevante na Web?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6371679" cy="385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Artificial: Aplicações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895529" y="2061270"/>
            <a:ext cx="4248471" cy="114071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Como detectar usuários suspeitos e como lidar com isto?</a:t>
            </a:r>
            <a:endParaRPr lang="pt-PT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062039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pt-BR" sz="2400" dirty="0">
                <a:latin typeface="+mn-lt"/>
                <a:cs typeface="+mn-cs"/>
              </a:rPr>
              <a:t>Como saber se uma mensagem é um spam ou de fato interessa?</a:t>
            </a:r>
          </a:p>
          <a:p>
            <a:endParaRPr lang="pt-BR" dirty="0"/>
          </a:p>
        </p:txBody>
      </p:sp>
      <p:pic>
        <p:nvPicPr>
          <p:cNvPr id="7" name="Picture 6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13138"/>
            <a:ext cx="3787775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securitylab.ru/upload/iblock/1d6/1d6545c905a48b9cfc97d75ad7905e9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201988"/>
            <a:ext cx="37147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Existe semelhanças entre essas aplicações?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Grande complexidade (número, variedade e natureza das tarefas)</a:t>
            </a:r>
            <a:br>
              <a:rPr lang="pt-BR" altLang="pt-BR" dirty="0"/>
            </a:br>
            <a:endParaRPr lang="pt-BR" altLang="pt-BR" dirty="0"/>
          </a:p>
          <a:p>
            <a:r>
              <a:rPr lang="pt-BR" altLang="pt-BR" dirty="0"/>
              <a:t>Não há “solução algorítmica”, mas existe conhecimento</a:t>
            </a:r>
            <a:br>
              <a:rPr lang="pt-BR" altLang="pt-BR" dirty="0"/>
            </a:br>
            <a:endParaRPr lang="pt-BR" altLang="pt-BR" dirty="0"/>
          </a:p>
          <a:p>
            <a:r>
              <a:rPr lang="pt-BR" altLang="pt-BR" dirty="0"/>
              <a:t>Modelagem do comportamento de um ser inteligente (conhecimento, aprendizagem, iniciativa, etc</a:t>
            </a:r>
            <a:r>
              <a:rPr lang="pt-BR" altLang="pt-BR" dirty="0" smtClean="0"/>
              <a:t>.)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843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Na prática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No Brasil</a:t>
            </a:r>
          </a:p>
          <a:p>
            <a:pPr>
              <a:defRPr/>
            </a:pPr>
            <a:r>
              <a:rPr lang="pt-BR" dirty="0"/>
              <a:t>Fracamente abordado nas </a:t>
            </a:r>
            <a:r>
              <a:rPr lang="pt-BR" b="1" u="sng" dirty="0"/>
              <a:t>graduações</a:t>
            </a:r>
            <a:r>
              <a:rPr lang="pt-BR" dirty="0"/>
              <a:t> em computação</a:t>
            </a:r>
          </a:p>
          <a:p>
            <a:pPr lvl="1">
              <a:defRPr/>
            </a:pPr>
            <a:r>
              <a:rPr lang="pt-BR" dirty="0"/>
              <a:t>No máximo, uma disciplina obrigatória</a:t>
            </a:r>
          </a:p>
          <a:p>
            <a:pPr lvl="1">
              <a:defRPr/>
            </a:pPr>
            <a:r>
              <a:rPr lang="pt-BR" dirty="0"/>
              <a:t>No melhor dos casos, depois do sexto período</a:t>
            </a:r>
          </a:p>
          <a:p>
            <a:pPr lvl="1">
              <a:defRPr/>
            </a:pPr>
            <a:r>
              <a:rPr lang="pt-BR" dirty="0"/>
              <a:t>Ementa restrita e desatualizada</a:t>
            </a:r>
          </a:p>
          <a:p>
            <a:pPr>
              <a:defRPr/>
            </a:pPr>
            <a:r>
              <a:rPr lang="pt-BR" dirty="0"/>
              <a:t>Economicamente ainda incipiente</a:t>
            </a:r>
          </a:p>
          <a:p>
            <a:pPr lvl="1">
              <a:defRPr/>
            </a:pPr>
            <a:r>
              <a:rPr lang="pt-BR" dirty="0"/>
              <a:t>Por falta de demanda ou de profissionais bem formados?</a:t>
            </a:r>
          </a:p>
          <a:p>
            <a:pPr lvl="2">
              <a:defRPr/>
            </a:pPr>
            <a:r>
              <a:rPr lang="pt-BR" dirty="0"/>
              <a:t>Demanda começa a surgir</a:t>
            </a:r>
          </a:p>
          <a:p>
            <a:pPr>
              <a:defRPr/>
            </a:pPr>
            <a:r>
              <a:rPr lang="pt-BR" dirty="0" smtClean="0"/>
              <a:t>Visão </a:t>
            </a:r>
            <a:r>
              <a:rPr lang="pt-BR" dirty="0"/>
              <a:t>distorcida e incompleta do que é IA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No exterior é o oposto</a:t>
            </a:r>
          </a:p>
          <a:p>
            <a:pPr lvl="1">
              <a:defRPr/>
            </a:pPr>
            <a:r>
              <a:rPr lang="pt-BR" dirty="0"/>
              <a:t>Grandes universidades têm forte atuação na área</a:t>
            </a:r>
          </a:p>
          <a:p>
            <a:pPr lvl="2">
              <a:defRPr/>
            </a:pPr>
            <a:r>
              <a:rPr lang="pt-BR" dirty="0"/>
              <a:t>MIT, </a:t>
            </a:r>
            <a:r>
              <a:rPr lang="pt-BR" dirty="0" err="1"/>
              <a:t>Stanford,Harvard</a:t>
            </a:r>
            <a:r>
              <a:rPr lang="pt-BR" dirty="0"/>
              <a:t>, </a:t>
            </a:r>
            <a:r>
              <a:rPr lang="pt-BR" dirty="0" err="1"/>
              <a:t>Caltech</a:t>
            </a:r>
            <a:r>
              <a:rPr lang="pt-BR" dirty="0"/>
              <a:t>, Cambridge, Berkeley, Imperial </a:t>
            </a:r>
            <a:r>
              <a:rPr lang="pt-BR" dirty="0" err="1"/>
              <a:t>College</a:t>
            </a:r>
            <a:endParaRPr lang="pt-BR" dirty="0"/>
          </a:p>
          <a:p>
            <a:pPr lvl="2">
              <a:defRPr/>
            </a:pPr>
            <a:r>
              <a:rPr lang="pt-BR" dirty="0"/>
              <a:t>Mercado fatura alto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7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Na prática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Em Pernambuco</a:t>
            </a:r>
          </a:p>
          <a:p>
            <a:pPr>
              <a:defRPr/>
            </a:pPr>
            <a:r>
              <a:rPr lang="pt-BR" dirty="0"/>
              <a:t>Mesmo panorama nas graduações</a:t>
            </a:r>
          </a:p>
          <a:p>
            <a:pPr>
              <a:defRPr/>
            </a:pPr>
            <a:r>
              <a:rPr lang="pt-BR" dirty="0"/>
              <a:t>Pós-Graduações fortes</a:t>
            </a:r>
          </a:p>
          <a:p>
            <a:pPr lvl="1">
              <a:defRPr/>
            </a:pPr>
            <a:r>
              <a:rPr lang="pt-BR" dirty="0"/>
              <a:t>Centro de Informática (</a:t>
            </a:r>
            <a:r>
              <a:rPr lang="pt-BR" dirty="0" err="1"/>
              <a:t>CIn</a:t>
            </a:r>
            <a:r>
              <a:rPr lang="pt-BR" dirty="0"/>
              <a:t>) da UFPE</a:t>
            </a:r>
          </a:p>
          <a:p>
            <a:pPr lvl="2">
              <a:defRPr/>
            </a:pPr>
            <a:r>
              <a:rPr lang="pt-BR" dirty="0"/>
              <a:t>VIISAR (</a:t>
            </a:r>
            <a:r>
              <a:rPr lang="pt-BR" dirty="0">
                <a:hlinkClick r:id="rId2"/>
              </a:rPr>
              <a:t>https://sites.google.com/site/viisarcinufpe/</a:t>
            </a:r>
            <a:r>
              <a:rPr lang="pt-BR" dirty="0"/>
              <a:t>)</a:t>
            </a:r>
          </a:p>
          <a:p>
            <a:pPr lvl="1">
              <a:defRPr/>
            </a:pPr>
            <a:r>
              <a:rPr lang="pt-BR" dirty="0"/>
              <a:t>UPE</a:t>
            </a:r>
          </a:p>
          <a:p>
            <a:pPr lvl="2">
              <a:defRPr/>
            </a:pPr>
            <a:r>
              <a:rPr lang="pt-BR" dirty="0"/>
              <a:t>Inteligência Computacional CIRG</a:t>
            </a:r>
          </a:p>
          <a:p>
            <a:pPr lvl="1">
              <a:defRPr/>
            </a:pPr>
            <a:r>
              <a:rPr lang="pt-BR" dirty="0"/>
              <a:t>UFRPE</a:t>
            </a:r>
          </a:p>
          <a:p>
            <a:pPr lvl="2">
              <a:defRPr/>
            </a:pPr>
            <a:r>
              <a:rPr lang="pt-BR" dirty="0"/>
              <a:t>Programa de Pós-Graduação em Informática Aplicada (</a:t>
            </a:r>
            <a:r>
              <a:rPr lang="pt-BR" dirty="0">
                <a:hlinkClick r:id="rId3"/>
              </a:rPr>
              <a:t>http://www.ppgia.ufrpe.br/</a:t>
            </a:r>
            <a:r>
              <a:rPr lang="pt-BR" dirty="0"/>
              <a:t>)</a:t>
            </a:r>
          </a:p>
          <a:p>
            <a:pPr lvl="3">
              <a:defRPr/>
            </a:pPr>
            <a:r>
              <a:rPr lang="pt-BR" dirty="0"/>
              <a:t>IFROG (</a:t>
            </a:r>
            <a:r>
              <a:rPr lang="pt-BR" dirty="0">
                <a:hlinkClick r:id="rId4"/>
              </a:rPr>
              <a:t>https://sites.google.com/site/groupifrog/</a:t>
            </a:r>
            <a:r>
              <a:rPr lang="pt-BR" dirty="0"/>
              <a:t>)</a:t>
            </a:r>
          </a:p>
          <a:p>
            <a:pPr>
              <a:defRPr/>
            </a:pPr>
            <a:r>
              <a:rPr lang="pt-BR" dirty="0"/>
              <a:t>E no Mercado...</a:t>
            </a:r>
          </a:p>
          <a:p>
            <a:pPr lvl="1">
              <a:defRPr/>
            </a:pPr>
            <a:r>
              <a:rPr lang="pt-BR" dirty="0"/>
              <a:t>Artigo: “Inteligência artificial começa a ser usada por empresas no Brasil” (</a:t>
            </a:r>
            <a:r>
              <a:rPr lang="pt-BR" dirty="0">
                <a:hlinkClick r:id="rId5"/>
              </a:rPr>
              <a:t>http://informationweek.itweb.com.br/15057/inteligencia-artificial-comeca-a-ser-usada-por-empresas-no-brasil/</a:t>
            </a:r>
            <a:r>
              <a:rPr lang="pt-BR" dirty="0"/>
              <a:t>)</a:t>
            </a:r>
          </a:p>
          <a:p>
            <a:pPr lvl="1">
              <a:defRPr/>
            </a:pPr>
            <a:r>
              <a:rPr lang="pt-BR" dirty="0"/>
              <a:t>Algumas empresas</a:t>
            </a:r>
          </a:p>
          <a:p>
            <a:pPr lvl="2">
              <a:defRPr/>
            </a:pPr>
            <a:r>
              <a:rPr lang="pt-BR" dirty="0" err="1"/>
              <a:t>Neurotech</a:t>
            </a:r>
            <a:endParaRPr lang="pt-BR" dirty="0"/>
          </a:p>
          <a:p>
            <a:pPr lvl="2">
              <a:defRPr/>
            </a:pPr>
            <a:r>
              <a:rPr lang="pt-BR" dirty="0" err="1"/>
              <a:t>Facilit</a:t>
            </a:r>
            <a:r>
              <a:rPr lang="pt-BR" dirty="0"/>
              <a:t> Tecnologia</a:t>
            </a:r>
          </a:p>
          <a:p>
            <a:pPr lvl="2">
              <a:defRPr/>
            </a:pPr>
            <a:r>
              <a:rPr lang="pt-BR" dirty="0"/>
              <a:t>C.E.S.A.R</a:t>
            </a:r>
          </a:p>
          <a:p>
            <a:pPr lvl="2">
              <a:defRPr/>
            </a:pPr>
            <a:r>
              <a:rPr lang="pt-BR" dirty="0"/>
              <a:t>Ai </a:t>
            </a:r>
            <a:r>
              <a:rPr lang="pt-BR" dirty="0" err="1"/>
              <a:t>Leader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1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Origem...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7544" y="1629222"/>
            <a:ext cx="8208912" cy="4464074"/>
          </a:xfrm>
        </p:spPr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Surgiu na década de 50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Objetivo:  desenvolver sistemas para realizar tarefas que, no momento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são melhor realizadas por seres humanos que por máquinas, </a:t>
            </a:r>
            <a:r>
              <a:rPr lang="pt-BR" b="1" dirty="0"/>
              <a:t>ou</a:t>
            </a:r>
            <a:endParaRPr lang="pt-BR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não possuem solução algorítmica viável pela computação convencional</a:t>
            </a:r>
          </a:p>
          <a:p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4150" y="5906343"/>
            <a:ext cx="69215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pt-BR" altLang="pt-BR" sz="2400" b="0"/>
              <a:t>Se o ser humano pode, por que não a máquina? </a:t>
            </a:r>
            <a:br>
              <a:rPr lang="pt-BR" altLang="pt-BR" sz="2400" b="0"/>
            </a:br>
            <a:r>
              <a:rPr lang="pt-BR" altLang="pt-BR" sz="2400" b="0" i="1"/>
              <a:t>(tese de Church-Turing)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95625" y="3737818"/>
            <a:ext cx="3457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b="0"/>
              <a:t>problemas que não possuem</a:t>
            </a:r>
          </a:p>
          <a:p>
            <a:pPr algn="ctr">
              <a:lnSpc>
                <a:spcPct val="90000"/>
              </a:lnSpc>
            </a:pPr>
            <a:r>
              <a:rPr lang="pt-BR" altLang="pt-BR" b="0"/>
              <a:t>uma solução algorítmica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889375" y="5185618"/>
            <a:ext cx="235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b="0"/>
              <a:t>problemas solúveis</a:t>
            </a:r>
          </a:p>
          <a:p>
            <a:pPr algn="ctr">
              <a:lnSpc>
                <a:spcPct val="90000"/>
              </a:lnSpc>
            </a:pPr>
            <a:r>
              <a:rPr lang="pt-BR" altLang="pt-BR" b="0"/>
              <a:t>por seres humanos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289300" y="4361706"/>
            <a:ext cx="3263900" cy="779462"/>
          </a:xfrm>
          <a:prstGeom prst="star16">
            <a:avLst>
              <a:gd name="adj" fmla="val 37500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512050" y="4568081"/>
            <a:ext cx="4889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400"/>
              <a:t>IA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6553200" y="476016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Teste de Turing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Alan Turing: criador da Tese de Turing</a:t>
            </a:r>
          </a:p>
          <a:p>
            <a:pPr lvl="1" eaLnBrk="1" hangingPunct="1"/>
            <a:r>
              <a:rPr lang="pt-BR" altLang="pt-BR" dirty="0"/>
              <a:t>Brilhante matemático britânico</a:t>
            </a:r>
          </a:p>
          <a:p>
            <a:pPr eaLnBrk="1" hangingPunct="1"/>
            <a:r>
              <a:rPr lang="pt-BR" altLang="pt-BR" dirty="0"/>
              <a:t>Trouxe contribuições significativas para</a:t>
            </a:r>
          </a:p>
          <a:p>
            <a:pPr lvl="1" eaLnBrk="1" hangingPunct="1"/>
            <a:r>
              <a:rPr lang="pt-BR" altLang="pt-BR" dirty="0"/>
              <a:t>Matemática Pura</a:t>
            </a:r>
          </a:p>
          <a:p>
            <a:pPr lvl="1" eaLnBrk="1" hangingPunct="1"/>
            <a:r>
              <a:rPr lang="pt-BR" altLang="pt-BR" dirty="0"/>
              <a:t>Criptografia </a:t>
            </a:r>
          </a:p>
          <a:p>
            <a:pPr lvl="1" eaLnBrk="1" hangingPunct="1"/>
            <a:r>
              <a:rPr lang="pt-BR" altLang="pt-BR" dirty="0"/>
              <a:t>Teoria da Computação</a:t>
            </a:r>
          </a:p>
          <a:p>
            <a:pPr lvl="1"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Introduzido no artigo (1950)</a:t>
            </a:r>
          </a:p>
          <a:p>
            <a:pPr lvl="1" eaLnBrk="1" hangingPunct="1"/>
            <a:r>
              <a:rPr lang="en-US" altLang="pt-BR" dirty="0">
                <a:hlinkClick r:id="rId2" tooltip="Computing Machinery and Intelligence (página não existe)"/>
              </a:rPr>
              <a:t>Computing Machinery and Intelligence</a:t>
            </a:r>
            <a:endParaRPr lang="pt-BR" altLang="pt-BR" dirty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4"/>
            <a:ext cx="27368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0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6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92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Objetivo:</a:t>
            </a:r>
          </a:p>
          <a:p>
            <a:pPr lvl="1" eaLnBrk="1" hangingPunct="1"/>
            <a:r>
              <a:rPr lang="pt-BR" altLang="pt-BR" dirty="0" smtClean="0"/>
              <a:t>Apresentar conceitos básicos sobre Inteligência Artificial</a:t>
            </a:r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Conteúdo:</a:t>
            </a:r>
          </a:p>
          <a:p>
            <a:pPr lvl="1" eaLnBrk="1" hangingPunct="1"/>
            <a:r>
              <a:rPr lang="pt-BR" altLang="pt-BR" dirty="0" smtClean="0"/>
              <a:t>Inteligência Artificial</a:t>
            </a:r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Referências:</a:t>
            </a:r>
          </a:p>
          <a:p>
            <a:pPr lvl="1" eaLnBrk="1" hangingPunct="1"/>
            <a:r>
              <a:rPr lang="pt-BR" altLang="pt-BR" dirty="0" smtClean="0"/>
              <a:t>Inteligência Artificial: Uma abordagem moderna, Russell &amp; </a:t>
            </a:r>
            <a:r>
              <a:rPr lang="pt-BR" altLang="pt-BR" dirty="0" err="1" smtClean="0"/>
              <a:t>Norvig</a:t>
            </a:r>
            <a:r>
              <a:rPr lang="pt-BR" altLang="pt-BR" dirty="0" smtClean="0"/>
              <a:t> - capítulos 1, 2 e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Teste de Turing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7544" y="1844824"/>
            <a:ext cx="5040560" cy="4464074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O Teste de Turing consiste basicamente em um “diálogo” entre três interlocutores, onde um não consegue ver o outro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Seres humanos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Uma máquina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O objetivo do teste é que a máquina consiga se passar por um ser humano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 a máquina consegue ter êxito é dita inteligente! </a:t>
            </a:r>
          </a:p>
          <a:p>
            <a:endParaRPr lang="pt-BR" dirty="0"/>
          </a:p>
        </p:txBody>
      </p:sp>
      <p:pic>
        <p:nvPicPr>
          <p:cNvPr id="5" name="Picture 2" descr="Ficheiro:Turing Test version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41" y="2348309"/>
            <a:ext cx="23812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7308304" y="2276872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Teste de Turing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/>
              <a:t>Para um programa passar no teste necessita das seguintes capacidades:</a:t>
            </a:r>
          </a:p>
          <a:p>
            <a:pPr lvl="1">
              <a:defRPr/>
            </a:pPr>
            <a:r>
              <a:rPr lang="pt-BR" dirty="0"/>
              <a:t>Processamento de linguagem natural</a:t>
            </a:r>
          </a:p>
          <a:p>
            <a:pPr lvl="2">
              <a:defRPr/>
            </a:pPr>
            <a:r>
              <a:rPr lang="pt-BR" dirty="0"/>
              <a:t>Permite a comunicação com sucesso</a:t>
            </a:r>
          </a:p>
          <a:p>
            <a:pPr lvl="1">
              <a:defRPr/>
            </a:pPr>
            <a:r>
              <a:rPr lang="pt-BR" dirty="0"/>
              <a:t>Representação do conhecimento</a:t>
            </a:r>
          </a:p>
          <a:p>
            <a:pPr lvl="2">
              <a:defRPr/>
            </a:pPr>
            <a:r>
              <a:rPr lang="pt-BR" dirty="0"/>
              <a:t>Armazenar o que sabe ou ouve</a:t>
            </a:r>
          </a:p>
          <a:p>
            <a:pPr lvl="1">
              <a:defRPr/>
            </a:pPr>
            <a:r>
              <a:rPr lang="pt-BR" dirty="0"/>
              <a:t>Raciocínio automatizado</a:t>
            </a:r>
          </a:p>
          <a:p>
            <a:pPr lvl="2">
              <a:defRPr/>
            </a:pPr>
            <a:r>
              <a:rPr lang="pt-BR" dirty="0"/>
              <a:t>Usar informação para responder a perguntas e tirar conclusões</a:t>
            </a:r>
          </a:p>
          <a:p>
            <a:pPr lvl="1">
              <a:defRPr/>
            </a:pPr>
            <a:r>
              <a:rPr lang="pt-BR" dirty="0" smtClean="0"/>
              <a:t>Aprendizagem </a:t>
            </a:r>
            <a:r>
              <a:rPr lang="pt-BR" dirty="0"/>
              <a:t>de máquina</a:t>
            </a:r>
          </a:p>
          <a:p>
            <a:pPr lvl="2">
              <a:defRPr/>
            </a:pPr>
            <a:r>
              <a:rPr lang="pt-BR" dirty="0"/>
              <a:t>Para se adaptar a novas circunstâncias</a:t>
            </a:r>
          </a:p>
          <a:p>
            <a:pPr>
              <a:defRPr/>
            </a:pPr>
            <a:r>
              <a:rPr lang="pt-BR" dirty="0"/>
              <a:t>No caso do </a:t>
            </a:r>
            <a:r>
              <a:rPr lang="pt-BR" b="1" dirty="0"/>
              <a:t>Teste de Turing total</a:t>
            </a:r>
          </a:p>
          <a:p>
            <a:pPr lvl="1">
              <a:defRPr/>
            </a:pPr>
            <a:r>
              <a:rPr lang="pt-BR" dirty="0"/>
              <a:t>Visão </a:t>
            </a:r>
            <a:r>
              <a:rPr lang="pt-BR" dirty="0" smtClean="0"/>
              <a:t>computacional</a:t>
            </a:r>
            <a:endParaRPr lang="pt-BR" dirty="0"/>
          </a:p>
          <a:p>
            <a:pPr lvl="2">
              <a:defRPr/>
            </a:pPr>
            <a:r>
              <a:rPr lang="pt-BR" dirty="0"/>
              <a:t>Para perceber objetos</a:t>
            </a:r>
          </a:p>
          <a:p>
            <a:pPr lvl="1">
              <a:defRPr/>
            </a:pPr>
            <a:r>
              <a:rPr lang="pt-BR" dirty="0"/>
              <a:t>Robótica</a:t>
            </a:r>
          </a:p>
          <a:p>
            <a:pPr lvl="2">
              <a:defRPr/>
            </a:pPr>
            <a:r>
              <a:rPr lang="pt-BR" dirty="0"/>
              <a:t>Para manipular objetos e movimentar-se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Interação com outras disciplinas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77890" y="1726406"/>
            <a:ext cx="156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/>
              <a:t>Matemática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7290" y="2280443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/>
              <a:t>Sociologia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8290" y="3545681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/>
              <a:t>Psicologia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63290" y="2280443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/>
              <a:t>Filosofia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8490" y="3545681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/>
              <a:t>Lingüística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4403" y="4968081"/>
            <a:ext cx="1724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/>
              <a:t>Computação</a:t>
            </a: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204915" y="3259931"/>
            <a:ext cx="825500" cy="777875"/>
            <a:chOff x="2740" y="1865"/>
            <a:chExt cx="520" cy="490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870" y="1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pt-BR" altLang="pt-BR"/>
                <a:t>IA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740" y="1865"/>
              <a:ext cx="520" cy="4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579565" y="2066131"/>
            <a:ext cx="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2598365" y="2620168"/>
            <a:ext cx="1524000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65365" y="3728243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189165" y="2620168"/>
            <a:ext cx="1371600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960565" y="4044156"/>
            <a:ext cx="1447800" cy="950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2674565" y="372824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515690" y="5049043"/>
            <a:ext cx="218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/>
              <a:t>Neuro-fisiologia 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3055565" y="4044156"/>
            <a:ext cx="1219200" cy="871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579565" y="4202906"/>
            <a:ext cx="0" cy="949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030290" y="5366543"/>
            <a:ext cx="1255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/>
              <a:t>Genética</a:t>
            </a:r>
          </a:p>
        </p:txBody>
      </p:sp>
    </p:spTree>
    <p:extLst>
      <p:ext uri="{BB962C8B-B14F-4D97-AF65-F5344CB8AC3E}">
        <p14:creationId xmlns:p14="http://schemas.microsoft.com/office/powerpoint/2010/main" val="23261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7544" y="944152"/>
            <a:ext cx="8208912" cy="503287"/>
          </a:xfrm>
        </p:spPr>
        <p:txBody>
          <a:bodyPr/>
          <a:lstStyle/>
          <a:p>
            <a:r>
              <a:rPr lang="pt-BR" dirty="0"/>
              <a:t>Máquinas inteligentes?</a:t>
            </a:r>
            <a:br>
              <a:rPr lang="pt-BR" dirty="0"/>
            </a:br>
            <a:r>
              <a:rPr lang="pt-BR" sz="1900" dirty="0"/>
              <a:t>Evolução em direção ao paradigma dos agentes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816922" y="2142720"/>
            <a:ext cx="0" cy="427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692722" y="4279495"/>
            <a:ext cx="601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91447" y="1744257"/>
            <a:ext cx="1276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 dirty="0"/>
              <a:t>Pensando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20047" y="6492470"/>
            <a:ext cx="971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Agindo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738" y="4117570"/>
            <a:ext cx="175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 dirty="0"/>
              <a:t>Humanamente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224021" y="3630209"/>
            <a:ext cx="18859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sz="1800" dirty="0"/>
              <a:t>Idealmente</a:t>
            </a:r>
          </a:p>
          <a:p>
            <a:pPr algn="ctr">
              <a:lnSpc>
                <a:spcPct val="90000"/>
              </a:lnSpc>
            </a:pPr>
            <a:r>
              <a:rPr lang="pt-BR" altLang="pt-BR" sz="1800" dirty="0"/>
              <a:t>(racionalmente)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2522" y="2377670"/>
            <a:ext cx="4495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altLang="pt-BR" sz="1800"/>
              <a:t>Sistemas que pensam como humanos</a:t>
            </a:r>
          </a:p>
          <a:p>
            <a:pPr algn="ctr">
              <a:lnSpc>
                <a:spcPct val="110000"/>
              </a:lnSpc>
            </a:pPr>
            <a:r>
              <a:rPr lang="pt-BR" altLang="pt-BR" sz="1800" b="0"/>
              <a:t>“A </a:t>
            </a:r>
            <a:r>
              <a:rPr lang="pt-BR" altLang="pt-BR" sz="1800"/>
              <a:t>automação</a:t>
            </a:r>
            <a:r>
              <a:rPr lang="pt-BR" altLang="pt-BR" sz="1800" b="0"/>
              <a:t> de atividades que nós associamos com o </a:t>
            </a:r>
            <a:r>
              <a:rPr lang="pt-BR" altLang="pt-BR" sz="1800"/>
              <a:t>pensamento humano</a:t>
            </a:r>
            <a:r>
              <a:rPr lang="pt-BR" altLang="pt-BR" sz="1800" b="0"/>
              <a:t> (e.g., tomada de decisão, solução de problemas, aprendizagem, etc.)”  (50-60)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8722" y="5035145"/>
            <a:ext cx="434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altLang="pt-BR" sz="1800" b="0"/>
              <a:t>“A arte de criar máquinas que </a:t>
            </a:r>
            <a:r>
              <a:rPr lang="pt-BR" altLang="pt-BR" sz="1800"/>
              <a:t>realizam funções</a:t>
            </a:r>
            <a:r>
              <a:rPr lang="pt-BR" altLang="pt-BR" sz="1800" b="0"/>
              <a:t> que requerem </a:t>
            </a:r>
            <a:r>
              <a:rPr lang="pt-BR" altLang="pt-BR" sz="1800"/>
              <a:t>inteligência</a:t>
            </a:r>
            <a:r>
              <a:rPr lang="pt-BR" altLang="pt-BR" sz="1800" b="0"/>
              <a:t> quando realizadas por pessoas”  (50-70)</a:t>
            </a:r>
          </a:p>
          <a:p>
            <a:pPr algn="ctr">
              <a:lnSpc>
                <a:spcPct val="110000"/>
              </a:lnSpc>
            </a:pPr>
            <a:r>
              <a:rPr lang="pt-BR" altLang="pt-BR" sz="1800"/>
              <a:t>Sistemas que atuam como humanos</a:t>
            </a:r>
            <a:endParaRPr lang="pt-BR" altLang="pt-BR" sz="1800" b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32040" y="2357032"/>
            <a:ext cx="427247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altLang="pt-BR" sz="1800" dirty="0"/>
              <a:t>Sistemas que pensam racionalmente</a:t>
            </a:r>
            <a:endParaRPr lang="pt-BR" altLang="pt-BR" sz="1800" b="0" dirty="0"/>
          </a:p>
          <a:p>
            <a:pPr algn="ctr">
              <a:lnSpc>
                <a:spcPct val="110000"/>
              </a:lnSpc>
            </a:pPr>
            <a:r>
              <a:rPr lang="pt-BR" altLang="pt-BR" sz="1800" b="0" dirty="0"/>
              <a:t>“O estudo das </a:t>
            </a:r>
            <a:r>
              <a:rPr lang="pt-BR" altLang="pt-BR" sz="1800" dirty="0"/>
              <a:t>faculdades mentais</a:t>
            </a:r>
            <a:r>
              <a:rPr lang="pt-BR" altLang="pt-BR" sz="1800" b="0" dirty="0"/>
              <a:t> através do uso de </a:t>
            </a:r>
          </a:p>
          <a:p>
            <a:pPr algn="ctr">
              <a:lnSpc>
                <a:spcPct val="110000"/>
              </a:lnSpc>
            </a:pPr>
            <a:r>
              <a:rPr lang="pt-BR" altLang="pt-BR" sz="1800" dirty="0"/>
              <a:t>modelos computacionais</a:t>
            </a:r>
            <a:r>
              <a:rPr lang="pt-BR" altLang="pt-BR" sz="1800" b="0" dirty="0"/>
              <a:t>” (60-70)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148064" y="4906557"/>
            <a:ext cx="38862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altLang="pt-BR" sz="1800" b="0" dirty="0"/>
              <a:t>“O ramo da Ciência da Computação que estuda a </a:t>
            </a:r>
            <a:r>
              <a:rPr lang="pt-BR" altLang="pt-BR" sz="1800" dirty="0"/>
              <a:t>automação de comportamento inteligente</a:t>
            </a:r>
            <a:r>
              <a:rPr lang="pt-BR" altLang="pt-BR" sz="1800" b="0" dirty="0"/>
              <a:t>”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051872" y="4628745"/>
            <a:ext cx="4024188" cy="1400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" name="CaixaDeTexto 13"/>
          <p:cNvSpPr txBox="1">
            <a:spLocks noChangeArrowheads="1"/>
          </p:cNvSpPr>
          <p:nvPr/>
        </p:nvSpPr>
        <p:spPr bwMode="auto">
          <a:xfrm>
            <a:off x="5086797" y="6005107"/>
            <a:ext cx="419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800"/>
              <a:t>Sistemas que atuam racionalmente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622" y="2285595"/>
            <a:ext cx="4699000" cy="4221162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-180528" y="1853795"/>
            <a:ext cx="4953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pt-BR" altLang="pt-BR" sz="1600">
                <a:solidFill>
                  <a:srgbClr val="FF0000"/>
                </a:solidFill>
              </a:rPr>
              <a:t>Sucesso em termos de fidelidade ao desempenho humano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956622" y="2299882"/>
            <a:ext cx="4094856" cy="4206875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5601147" y="1649007"/>
            <a:ext cx="3171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solidFill>
                  <a:srgbClr val="00B050"/>
                </a:solidFill>
              </a:rPr>
              <a:t>Sucesso comparando-o com o conceito ideal de inteligência (racionalidade)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622" y="2312582"/>
            <a:ext cx="9047856" cy="431800"/>
          </a:xfrm>
          <a:prstGeom prst="rect">
            <a:avLst/>
          </a:prstGeom>
          <a:noFill/>
          <a:ln w="317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7245797" y="969557"/>
            <a:ext cx="19907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600" dirty="0">
                <a:solidFill>
                  <a:srgbClr val="002060"/>
                </a:solidFill>
              </a:rPr>
              <a:t>Processos de pensamento e raciocínio</a:t>
            </a:r>
          </a:p>
        </p:txBody>
      </p:sp>
      <p:cxnSp>
        <p:nvCxnSpPr>
          <p:cNvPr id="23" name="Conector de seta reta 22"/>
          <p:cNvCxnSpPr>
            <a:stCxn id="22" idx="2"/>
          </p:cNvCxnSpPr>
          <p:nvPr/>
        </p:nvCxnSpPr>
        <p:spPr>
          <a:xfrm flipH="1">
            <a:off x="8241159" y="1652182"/>
            <a:ext cx="1" cy="776332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623" y="6016220"/>
            <a:ext cx="9080500" cy="476250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-12253" y="6555970"/>
            <a:ext cx="1670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pt-BR" altLang="pt-BR" sz="1500">
                <a:solidFill>
                  <a:srgbClr val="7030A0"/>
                </a:solidFill>
              </a:rPr>
              <a:t>Comportamento</a:t>
            </a:r>
          </a:p>
        </p:txBody>
      </p:sp>
    </p:spTree>
    <p:extLst>
      <p:ext uri="{BB962C8B-B14F-4D97-AF65-F5344CB8AC3E}">
        <p14:creationId xmlns:p14="http://schemas.microsoft.com/office/powerpoint/2010/main" val="28402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Evolução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Agindo humanamente (anos 50-70):</a:t>
            </a:r>
            <a:r>
              <a:rPr lang="pt-BR" dirty="0"/>
              <a:t> </a:t>
            </a:r>
            <a:r>
              <a:rPr lang="pt-BR" b="1" dirty="0"/>
              <a:t>Teste de Turing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/>
              <a:t>Problema: “mito do cérebro eletrônico</a:t>
            </a:r>
            <a:r>
              <a:rPr lang="pt-BR" dirty="0"/>
              <a:t>“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7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Pensando humanamente (anos 50-60): Simulação cognitiva </a:t>
            </a:r>
            <a:r>
              <a:rPr lang="pt-BR" b="1" i="1" dirty="0"/>
              <a:t>(Simon &amp; </a:t>
            </a:r>
            <a:r>
              <a:rPr lang="pt-BR" b="1" i="1" dirty="0" err="1"/>
              <a:t>Newell</a:t>
            </a:r>
            <a:r>
              <a:rPr lang="pt-BR" b="1" i="1" dirty="0"/>
              <a:t>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/>
              <a:t>Boas inspirações (GPS, Sistemas Especialistas,...) mas fraca justificativa para os resultados obtidos</a:t>
            </a:r>
          </a:p>
          <a:p>
            <a:pPr marL="823277" lvl="2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1600" dirty="0"/>
              <a:t>Se um algoritmo funcionava bem para uma dada tarefa, então afirmava-se que o algoritmo poderia ser um bom modelo de desempenho humano</a:t>
            </a:r>
            <a:endParaRPr lang="pt-BR" dirty="0"/>
          </a:p>
          <a:p>
            <a:pPr marL="274320" indent="-274320" eaLnBrk="1" fontAlgn="auto" hangingPunct="1">
              <a:spcBef>
                <a:spcPct val="6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Pensando racionalmente (anos 60-70): A escola </a:t>
            </a:r>
            <a:r>
              <a:rPr lang="pt-BR" b="1" dirty="0" err="1"/>
              <a:t>logicista</a:t>
            </a:r>
            <a:r>
              <a:rPr lang="pt-BR" b="1" dirty="0"/>
              <a:t> </a:t>
            </a:r>
            <a:r>
              <a:rPr lang="pt-BR" b="1" i="1" dirty="0"/>
              <a:t>(McCarthy)</a:t>
            </a:r>
            <a:endParaRPr lang="pt-BR" b="1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/>
              <a:t>Desenvolvimento de formalismos de representação de conhecimento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/>
              <a:t>Problemas: escassez de recursos computacionais, limitação dos tipos  de inferências</a:t>
            </a:r>
            <a:endParaRPr lang="pt-BR" dirty="0"/>
          </a:p>
          <a:p>
            <a:pPr marL="274320" indent="-274320" eaLnBrk="1" fontAlgn="auto" hangingPunct="1">
              <a:spcBef>
                <a:spcPct val="6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Agindo racionalmente (anos 80 em diante): Agente inteligente </a:t>
            </a:r>
            <a:r>
              <a:rPr lang="pt-BR" b="1" i="1" dirty="0"/>
              <a:t>(</a:t>
            </a:r>
            <a:r>
              <a:rPr lang="pt-BR" b="1" i="1" dirty="0" err="1"/>
              <a:t>Newell</a:t>
            </a:r>
            <a:r>
              <a:rPr lang="pt-BR" b="1" i="1" dirty="0"/>
              <a:t>, </a:t>
            </a:r>
            <a:r>
              <a:rPr lang="pt-BR" b="1" i="1" dirty="0" err="1"/>
              <a:t>Minsky</a:t>
            </a:r>
            <a:r>
              <a:rPr lang="pt-BR" b="1" i="1" dirty="0"/>
              <a:t>, Russel &amp; </a:t>
            </a:r>
            <a:r>
              <a:rPr lang="pt-BR" b="1" i="1" dirty="0" err="1"/>
              <a:t>Norvig</a:t>
            </a:r>
            <a:r>
              <a:rPr lang="pt-BR" b="1" i="1" dirty="0"/>
              <a:t>)</a:t>
            </a:r>
            <a:endParaRPr lang="pt-BR" b="1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/>
              <a:t>Abrangente (atividades), unificador (domínios da IA), excelente framework para projeto e análise de programas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5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Evolução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b="1" dirty="0"/>
              <a:t>Abordagens</a:t>
            </a:r>
          </a:p>
          <a:p>
            <a:pPr lvl="1" eaLnBrk="1" hangingPunct="1"/>
            <a:r>
              <a:rPr lang="pt-BR" altLang="pt-BR" dirty="0"/>
              <a:t>Centradas em torno de seres humanos</a:t>
            </a:r>
          </a:p>
          <a:p>
            <a:pPr lvl="2" eaLnBrk="1" hangingPunct="1"/>
            <a:r>
              <a:rPr lang="pt-BR" altLang="pt-BR" sz="1600" dirty="0"/>
              <a:t>Ciência empírica, envolvendo hipóteses e confirmação experimental</a:t>
            </a:r>
          </a:p>
          <a:p>
            <a:pPr lvl="1" eaLnBrk="1" hangingPunct="1"/>
            <a:endParaRPr lang="pt-BR" altLang="pt-BR" sz="2000" dirty="0"/>
          </a:p>
          <a:p>
            <a:pPr lvl="1" eaLnBrk="1" hangingPunct="1"/>
            <a:r>
              <a:rPr lang="pt-BR" altLang="pt-BR" dirty="0"/>
              <a:t>Centradas em torno da racionalidade </a:t>
            </a:r>
          </a:p>
          <a:p>
            <a:pPr lvl="2" eaLnBrk="1" hangingPunct="1"/>
            <a:r>
              <a:rPr lang="pt-BR" altLang="pt-BR" sz="1600" dirty="0"/>
              <a:t>Envolve uma combinação de Matemática e Engenharia</a:t>
            </a:r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139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Aplicações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ct val="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Matemática: demonstração de teoremas, resolução simbólica de equações, geometria, etc.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Pesquisa operacional: otimização e busca heurística em geral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Jogos: xadrez, damas, go, etc.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Processamento de linguagem natural: tradução automática, verificadores ortográficos e sintáticos, interfaces para </a:t>
            </a:r>
            <a:r>
              <a:rPr lang="pt-BR" dirty="0" err="1"/>
              <a:t>BDs</a:t>
            </a:r>
            <a:r>
              <a:rPr lang="pt-BR" dirty="0"/>
              <a:t>, etc.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Sistemas tutores: modelagem do aluno, escolha de estratégias pedagógicas, etc.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Percepção: visão, tato, audição, olfato, paladar...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Robótica (software e hardware): manipulação, navegação, monitoramento, etc.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2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Aplicações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Sistemas especialistas: Atividades que exigem </a:t>
            </a:r>
            <a:r>
              <a:rPr lang="pt-BR" i="1" dirty="0"/>
              <a:t>conhecimento especializado e não formalizado</a:t>
            </a:r>
            <a:endParaRPr lang="pt-BR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Tarefas: diagnóstico médico, previsão, monitoramento,  análise,  planejamento, projeto, etc.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Áreas: medicina, finanças, engenharia, química, indústria, arquitetura, arte, computação,...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Computação: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engenharia de software (sobretudo na Web)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programação automática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interfaces adaptativas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bancos de dados dedutivos e ativos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mineração de dados (data mining)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sistemas distribuídos,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5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Paradigmas de raciocínio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Simbólico: </a:t>
            </a:r>
            <a:r>
              <a:rPr lang="pt-BR" b="1" dirty="0"/>
              <a:t>metáfora linguística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ex. sistemas de produção, agentes,...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Conexionista: </a:t>
            </a:r>
            <a:r>
              <a:rPr lang="pt-BR" b="1" dirty="0"/>
              <a:t>metáfora cerebral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ex. redes neurais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Evolucionista: </a:t>
            </a:r>
            <a:r>
              <a:rPr lang="pt-BR" b="1" dirty="0"/>
              <a:t>metáfora da natureza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ex. algoritmos genéticos, vida artificial,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Estatístico/Probabilístico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Ex. Redes Bayesianas, sistemas </a:t>
            </a:r>
            <a:r>
              <a:rPr lang="pt-BR" dirty="0" smtClean="0"/>
              <a:t>difusos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4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Paradigma Simbólico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285750" indent="-285750" algn="just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West é criminoso ou não? 	</a:t>
            </a:r>
          </a:p>
          <a:p>
            <a:pPr marL="704850" lvl="1" algn="just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“A lei americana diz que é proibido vender armas a uma nação hostil. Cuba possui alguns mísseis, e todos eles foram vendidos pelo Capitão West, que é americano”</a:t>
            </a:r>
          </a:p>
          <a:p>
            <a:pPr marL="704850" lvl="1" algn="just" eaLnBrk="1" fontAlgn="auto" hangingPunct="1">
              <a:spcAft>
                <a:spcPct val="20000"/>
              </a:spcAft>
              <a:buNone/>
              <a:defRPr/>
            </a:pPr>
            <a:endParaRPr lang="pt-BR" dirty="0"/>
          </a:p>
          <a:p>
            <a:pPr marL="285750" indent="-285750" eaLnBrk="1" fontAlgn="auto" hangingPunct="1">
              <a:spcAft>
                <a:spcPct val="20000"/>
              </a:spcAft>
              <a:buFont typeface="Wingdings 2"/>
              <a:buChar char=""/>
              <a:defRPr/>
            </a:pPr>
            <a:r>
              <a:rPr lang="pt-BR" dirty="0"/>
              <a:t>Como resolver automaticamente este problema de </a:t>
            </a:r>
            <a:r>
              <a:rPr lang="pt-BR" i="1" u="sng" dirty="0"/>
              <a:t>classificação</a:t>
            </a:r>
            <a:r>
              <a:rPr lang="pt-BR" dirty="0"/>
              <a:t>? </a:t>
            </a:r>
          </a:p>
          <a:p>
            <a:pPr marL="285750" indent="-285750" eaLnBrk="1" fontAlgn="auto" hangingPunct="1">
              <a:lnSpc>
                <a:spcPct val="90000"/>
              </a:lnSpc>
              <a:spcBef>
                <a:spcPts val="580"/>
              </a:spcBef>
              <a:spcAft>
                <a:spcPct val="30000"/>
              </a:spcAft>
              <a:buFont typeface="Wingdings 2"/>
              <a:buChar char=""/>
              <a:defRPr/>
            </a:pPr>
            <a:r>
              <a:rPr lang="pt-BR" dirty="0"/>
              <a:t>Segundo a</a:t>
            </a:r>
            <a:r>
              <a:rPr lang="pt-BR" i="1" dirty="0"/>
              <a:t> IA (simbólica)</a:t>
            </a:r>
            <a:r>
              <a:rPr lang="pt-BR" dirty="0"/>
              <a:t>, é preciso:</a:t>
            </a:r>
          </a:p>
          <a:p>
            <a:pPr marL="70485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Identificar o </a:t>
            </a:r>
            <a:r>
              <a:rPr lang="pt-BR" b="1" i="1" dirty="0"/>
              <a:t>conhecimento</a:t>
            </a:r>
            <a:r>
              <a:rPr lang="pt-BR" i="1" dirty="0"/>
              <a:t> </a:t>
            </a:r>
            <a:r>
              <a:rPr lang="pt-BR" dirty="0"/>
              <a:t>do domínio (modelo do problema)</a:t>
            </a:r>
          </a:p>
          <a:p>
            <a:pPr marL="70485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Representá-lo </a:t>
            </a:r>
            <a:r>
              <a:rPr lang="pt-BR" dirty="0" err="1"/>
              <a:t>utlizando</a:t>
            </a:r>
            <a:r>
              <a:rPr lang="pt-BR" dirty="0"/>
              <a:t> uma </a:t>
            </a:r>
            <a:r>
              <a:rPr lang="pt-BR" b="1" i="1" dirty="0"/>
              <a:t>linguagem</a:t>
            </a:r>
            <a:r>
              <a:rPr lang="pt-BR" dirty="0"/>
              <a:t> formal de representação</a:t>
            </a:r>
          </a:p>
          <a:p>
            <a:pPr marL="70485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Implementar um mecanismo de </a:t>
            </a:r>
            <a:r>
              <a:rPr lang="pt-BR" b="1" i="1" dirty="0"/>
              <a:t>inferência</a:t>
            </a:r>
            <a:r>
              <a:rPr lang="pt-BR" dirty="0"/>
              <a:t> para utilizar esse conhecimento</a:t>
            </a:r>
          </a:p>
        </p:txBody>
      </p:sp>
    </p:spTree>
    <p:extLst>
      <p:ext uri="{BB962C8B-B14F-4D97-AF65-F5344CB8AC3E}">
        <p14:creationId xmlns:p14="http://schemas.microsoft.com/office/powerpoint/2010/main" val="4099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0838" y="3213100"/>
            <a:ext cx="6335712" cy="7207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619250" y="3284538"/>
            <a:ext cx="6335713" cy="6048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BR" sz="3200" b="1" dirty="0" smtClean="0"/>
              <a:t>O que é Inteligência Artificial ?</a:t>
            </a:r>
          </a:p>
        </p:txBody>
      </p:sp>
    </p:spTree>
    <p:extLst>
      <p:ext uri="{BB962C8B-B14F-4D97-AF65-F5344CB8AC3E}">
        <p14:creationId xmlns:p14="http://schemas.microsoft.com/office/powerpoint/2010/main" val="13989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Paradigma Simbólico</a:t>
            </a:r>
            <a:endParaRPr lang="pt-BR" dirty="0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27790215"/>
              </p:ext>
            </p:extLst>
          </p:nvPr>
        </p:nvGraphicFramePr>
        <p:xfrm>
          <a:off x="251520" y="1961842"/>
          <a:ext cx="8734501" cy="398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Image" r:id="rId3" imgW="9073067" imgH="4142605" progId="Photoshop.Image.4">
                  <p:embed/>
                </p:oleObj>
              </mc:Choice>
              <mc:Fallback>
                <p:oleObj name="Image" r:id="rId3" imgW="9073067" imgH="4142605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61842"/>
                        <a:ext cx="8734501" cy="3988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6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Paradigma Conexionista (</a:t>
            </a:r>
            <a:r>
              <a:rPr lang="pt-BR" dirty="0" err="1" smtClean="0"/>
              <a:t>RNAs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74320" indent="-274320" eaLnBrk="1" fontAlgn="auto" hangingPunct="1">
              <a:lnSpc>
                <a:spcPct val="99000"/>
              </a:lnSpc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Definição “Romântica”:</a:t>
            </a:r>
          </a:p>
          <a:p>
            <a:pPr marL="548640" lvl="1" eaLnBrk="1" fontAlgn="auto" hangingPunct="1">
              <a:lnSpc>
                <a:spcPct val="99000"/>
              </a:lnSpc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r>
              <a:rPr lang="pt-BR" dirty="0"/>
              <a:t>Técnica inspirada no funcionamento do cérebro, onde neurônios artificiais, conectados em rede, são capazes de aprender e de generalizar.</a:t>
            </a:r>
            <a:endParaRPr lang="pt-BR" sz="2000" b="1" dirty="0"/>
          </a:p>
          <a:p>
            <a:pPr marL="274320" indent="-274320" eaLnBrk="1" fontAlgn="auto" hangingPunct="1">
              <a:lnSpc>
                <a:spcPct val="99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lnSpc>
                <a:spcPct val="99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Definição “Matemática”: </a:t>
            </a:r>
          </a:p>
          <a:p>
            <a:pPr marL="548640" lvl="1" eaLnBrk="1" fontAlgn="auto" hangingPunct="1">
              <a:lnSpc>
                <a:spcPct val="99000"/>
              </a:lnSpc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r>
              <a:rPr lang="pt-BR" dirty="0"/>
              <a:t>Técnica de aproximação de funções por regressão não linear.</a:t>
            </a:r>
          </a:p>
          <a:p>
            <a:pPr marL="548640" lvl="1" eaLnBrk="1" fontAlgn="auto" hangingPunct="1">
              <a:lnSpc>
                <a:spcPct val="99000"/>
              </a:lnSpc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endParaRPr lang="pt-BR" dirty="0"/>
          </a:p>
          <a:p>
            <a:pPr marL="274320" indent="-274320" eaLnBrk="1" fontAlgn="auto" hangingPunct="1">
              <a:lnSpc>
                <a:spcPct val="99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É uma outra abordagem: </a:t>
            </a:r>
          </a:p>
          <a:p>
            <a:pPr marL="548640" lvl="1" eaLnBrk="1" fontAlgn="auto" hangingPunct="1">
              <a:lnSpc>
                <a:spcPct val="99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 linguagem - redes de elementos simples</a:t>
            </a:r>
          </a:p>
          <a:p>
            <a:pPr marL="548640" lvl="1" eaLnBrk="1" fontAlgn="auto" hangingPunct="1">
              <a:lnSpc>
                <a:spcPct val="99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 raciocínio - aprender diretamente a função </a:t>
            </a:r>
            <a:r>
              <a:rPr lang="pt-BR" dirty="0" smtClean="0"/>
              <a:t>entrada-saída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1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IA: Paradigma Conexionista (</a:t>
            </a:r>
            <a:r>
              <a:rPr lang="pt-BR" dirty="0" err="1"/>
              <a:t>RNAs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451648" y="2475483"/>
            <a:ext cx="34131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>
                <a:latin typeface="Symbol" panose="05050102010706020507" pitchFamily="18" charset="2"/>
              </a:rPr>
              <a:t>ó</a:t>
            </a:r>
          </a:p>
          <a:p>
            <a:pPr>
              <a:lnSpc>
                <a:spcPct val="90000"/>
              </a:lnSpc>
            </a:pPr>
            <a:r>
              <a:rPr lang="pt-BR" altLang="pt-BR" sz="1800">
                <a:latin typeface="Symbol" panose="05050102010706020507" pitchFamily="18" charset="2"/>
              </a:rPr>
              <a:t>õ</a:t>
            </a:r>
          </a:p>
        </p:txBody>
      </p:sp>
      <p:sp>
        <p:nvSpPr>
          <p:cNvPr id="6" name="Oval 1028"/>
          <p:cNvSpPr>
            <a:spLocks noChangeArrowheads="1"/>
          </p:cNvSpPr>
          <p:nvPr/>
        </p:nvSpPr>
        <p:spPr bwMode="auto">
          <a:xfrm>
            <a:off x="3330873" y="2332608"/>
            <a:ext cx="16637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" name="Line 1029"/>
          <p:cNvSpPr>
            <a:spLocks noChangeShapeType="1"/>
          </p:cNvSpPr>
          <p:nvPr/>
        </p:nvSpPr>
        <p:spPr bwMode="auto">
          <a:xfrm>
            <a:off x="1495723" y="2783458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>
            <a:off x="1648123" y="2173858"/>
            <a:ext cx="1600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Line 1031"/>
          <p:cNvSpPr>
            <a:spLocks noChangeShapeType="1"/>
          </p:cNvSpPr>
          <p:nvPr/>
        </p:nvSpPr>
        <p:spPr bwMode="auto">
          <a:xfrm flipV="1">
            <a:off x="1800523" y="3012058"/>
            <a:ext cx="1524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2165648" y="2475483"/>
            <a:ext cx="463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w</a:t>
            </a:r>
            <a:r>
              <a:rPr lang="pt-BR" altLang="pt-BR" sz="1800" b="0"/>
              <a:t>ji</a:t>
            </a:r>
          </a:p>
        </p:txBody>
      </p:sp>
      <p:sp>
        <p:nvSpPr>
          <p:cNvPr id="11" name="Rectangle 1033"/>
          <p:cNvSpPr>
            <a:spLocks noChangeArrowheads="1"/>
          </p:cNvSpPr>
          <p:nvPr/>
        </p:nvSpPr>
        <p:spPr bwMode="auto">
          <a:xfrm>
            <a:off x="2165648" y="1942083"/>
            <a:ext cx="5397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w</a:t>
            </a:r>
            <a:r>
              <a:rPr lang="pt-BR" altLang="pt-BR" sz="1800" b="0"/>
              <a:t>1i</a:t>
            </a:r>
          </a:p>
        </p:txBody>
      </p:sp>
      <p:sp>
        <p:nvSpPr>
          <p:cNvPr id="12" name="Rectangle 1034"/>
          <p:cNvSpPr>
            <a:spLocks noChangeArrowheads="1"/>
          </p:cNvSpPr>
          <p:nvPr/>
        </p:nvSpPr>
        <p:spPr bwMode="auto">
          <a:xfrm>
            <a:off x="2089448" y="3008883"/>
            <a:ext cx="5397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w</a:t>
            </a:r>
            <a:r>
              <a:rPr lang="pt-BR" altLang="pt-BR" sz="1800" b="0"/>
              <a:t>ni</a:t>
            </a:r>
          </a:p>
        </p:txBody>
      </p:sp>
      <p:pic>
        <p:nvPicPr>
          <p:cNvPr id="13" name="Picture 103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23" y="2516758"/>
            <a:ext cx="444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036"/>
          <p:cNvSpPr>
            <a:spLocks noChangeShapeType="1"/>
          </p:cNvSpPr>
          <p:nvPr/>
        </p:nvSpPr>
        <p:spPr bwMode="auto">
          <a:xfrm>
            <a:off x="5000923" y="278345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Rectangle 1037"/>
          <p:cNvSpPr>
            <a:spLocks noChangeArrowheads="1"/>
          </p:cNvSpPr>
          <p:nvPr/>
        </p:nvSpPr>
        <p:spPr bwMode="auto">
          <a:xfrm>
            <a:off x="5289848" y="2475483"/>
            <a:ext cx="49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s</a:t>
            </a:r>
            <a:r>
              <a:rPr lang="pt-BR" altLang="pt-BR" sz="1600" b="0"/>
              <a:t>(i)</a:t>
            </a:r>
          </a:p>
        </p:txBody>
      </p:sp>
      <p:sp>
        <p:nvSpPr>
          <p:cNvPr id="16" name="Rectangle 1038"/>
          <p:cNvSpPr>
            <a:spLocks noChangeArrowheads="1"/>
          </p:cNvSpPr>
          <p:nvPr/>
        </p:nvSpPr>
        <p:spPr bwMode="auto">
          <a:xfrm>
            <a:off x="3918248" y="2018283"/>
            <a:ext cx="49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e</a:t>
            </a:r>
            <a:r>
              <a:rPr lang="pt-BR" altLang="pt-BR" sz="1600" b="0"/>
              <a:t>(i)</a:t>
            </a:r>
          </a:p>
        </p:txBody>
      </p:sp>
      <p:sp>
        <p:nvSpPr>
          <p:cNvPr id="17" name="Line 1039"/>
          <p:cNvSpPr>
            <a:spLocks noChangeShapeType="1"/>
          </p:cNvSpPr>
          <p:nvPr/>
        </p:nvSpPr>
        <p:spPr bwMode="auto">
          <a:xfrm>
            <a:off x="4238923" y="232625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18" name="Picture 10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523" y="2091308"/>
            <a:ext cx="2044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4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23" y="3132708"/>
            <a:ext cx="1638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042"/>
          <p:cNvSpPr>
            <a:spLocks noChangeArrowheads="1"/>
          </p:cNvSpPr>
          <p:nvPr/>
        </p:nvSpPr>
        <p:spPr bwMode="auto">
          <a:xfrm>
            <a:off x="1403648" y="1865883"/>
            <a:ext cx="438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s</a:t>
            </a:r>
            <a:r>
              <a:rPr lang="pt-BR" altLang="pt-BR" sz="1800" b="0"/>
              <a:t>1</a:t>
            </a:r>
          </a:p>
        </p:txBody>
      </p:sp>
      <p:sp>
        <p:nvSpPr>
          <p:cNvPr id="21" name="Rectangle 1043"/>
          <p:cNvSpPr>
            <a:spLocks noChangeArrowheads="1"/>
          </p:cNvSpPr>
          <p:nvPr/>
        </p:nvSpPr>
        <p:spPr bwMode="auto">
          <a:xfrm>
            <a:off x="1403648" y="2475483"/>
            <a:ext cx="361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s</a:t>
            </a:r>
            <a:r>
              <a:rPr lang="pt-BR" altLang="pt-BR" sz="1800" b="0"/>
              <a:t>j</a:t>
            </a:r>
          </a:p>
        </p:txBody>
      </p:sp>
      <p:sp>
        <p:nvSpPr>
          <p:cNvPr id="22" name="Rectangle 1044"/>
          <p:cNvSpPr>
            <a:spLocks noChangeArrowheads="1"/>
          </p:cNvSpPr>
          <p:nvPr/>
        </p:nvSpPr>
        <p:spPr bwMode="auto">
          <a:xfrm>
            <a:off x="1403648" y="3161283"/>
            <a:ext cx="438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800"/>
              <a:t>s</a:t>
            </a:r>
            <a:r>
              <a:rPr lang="pt-BR" altLang="pt-BR" sz="1800" b="0"/>
              <a:t>n</a:t>
            </a:r>
          </a:p>
        </p:txBody>
      </p:sp>
      <p:pic>
        <p:nvPicPr>
          <p:cNvPr id="23" name="Picture 104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479800"/>
            <a:ext cx="2197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1046"/>
          <p:cNvSpPr>
            <a:spLocks noChangeArrowheads="1"/>
          </p:cNvSpPr>
          <p:nvPr/>
        </p:nvSpPr>
        <p:spPr bwMode="auto">
          <a:xfrm>
            <a:off x="2362200" y="5405438"/>
            <a:ext cx="12763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sz="1800" b="0"/>
              <a:t>camada</a:t>
            </a:r>
          </a:p>
          <a:p>
            <a:pPr algn="ctr">
              <a:lnSpc>
                <a:spcPct val="90000"/>
              </a:lnSpc>
            </a:pPr>
            <a:r>
              <a:rPr lang="pt-BR" altLang="pt-BR" sz="1800" b="0"/>
              <a:t>de entrada</a:t>
            </a:r>
          </a:p>
        </p:txBody>
      </p:sp>
      <p:sp>
        <p:nvSpPr>
          <p:cNvPr id="25" name="Line 1047"/>
          <p:cNvSpPr>
            <a:spLocks noChangeShapeType="1"/>
          </p:cNvSpPr>
          <p:nvPr/>
        </p:nvSpPr>
        <p:spPr bwMode="auto">
          <a:xfrm flipV="1">
            <a:off x="3430588" y="4953000"/>
            <a:ext cx="455612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Rectangle 1048"/>
          <p:cNvSpPr>
            <a:spLocks noChangeArrowheads="1"/>
          </p:cNvSpPr>
          <p:nvPr/>
        </p:nvSpPr>
        <p:spPr bwMode="auto">
          <a:xfrm>
            <a:off x="5721350" y="5661025"/>
            <a:ext cx="10604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sz="1800" b="0"/>
              <a:t>camada</a:t>
            </a:r>
          </a:p>
          <a:p>
            <a:pPr algn="ctr">
              <a:lnSpc>
                <a:spcPct val="90000"/>
              </a:lnSpc>
            </a:pPr>
            <a:r>
              <a:rPr lang="pt-BR" altLang="pt-BR" sz="1800" b="0"/>
              <a:t>de saída</a:t>
            </a: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 flipH="1" flipV="1">
            <a:off x="5783263" y="5056188"/>
            <a:ext cx="227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4114800" y="5791200"/>
            <a:ext cx="1225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sz="1800" b="0"/>
              <a:t>camada</a:t>
            </a:r>
          </a:p>
          <a:p>
            <a:pPr algn="ctr">
              <a:lnSpc>
                <a:spcPct val="90000"/>
              </a:lnSpc>
            </a:pPr>
            <a:r>
              <a:rPr lang="pt-BR" altLang="pt-BR" sz="1800" b="0"/>
              <a:t>escondida</a:t>
            </a:r>
          </a:p>
        </p:txBody>
      </p:sp>
      <p:sp>
        <p:nvSpPr>
          <p:cNvPr id="29" name="Line 1051"/>
          <p:cNvSpPr>
            <a:spLocks noChangeShapeType="1"/>
          </p:cNvSpPr>
          <p:nvPr/>
        </p:nvSpPr>
        <p:spPr bwMode="auto">
          <a:xfrm flipH="1" flipV="1">
            <a:off x="4791075" y="5132388"/>
            <a:ext cx="95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7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Paradigma Evolutivo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7544" y="4005064"/>
            <a:ext cx="8208912" cy="2303834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EVOLUÇÃO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Os seres mais adaptados ao seus ambientes sobrevivem (seleção natural)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As características genéticas de tais seres são herdadas pelas próximas gerações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Diversidade </a:t>
            </a:r>
            <a:r>
              <a:rPr lang="pt-BR" dirty="0"/>
              <a:t>é gerada por cruzamento e mutações</a:t>
            </a:r>
          </a:p>
          <a:p>
            <a:endParaRPr lang="pt-BR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79120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8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Paradigma Evolutivo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Definição: </a:t>
            </a:r>
          </a:p>
          <a:p>
            <a:pPr marL="548640" lvl="1" eaLnBrk="1" fontAlgn="auto" hangingPunct="1">
              <a:lnSpc>
                <a:spcPct val="99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Método probabilista de busca para resolução de problemas (otimização) “inspirado” na teoria da evolução</a:t>
            </a:r>
          </a:p>
          <a:p>
            <a:pPr marL="274320" indent="-274320" eaLnBrk="1" fontAlgn="auto" hangingPunct="1">
              <a:lnSpc>
                <a:spcPct val="119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Ideia: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indivíduo = solução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faz evoluir um conjunto de indivíduos  mais adaptados por cruzamento através de sucessivas gerações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função de fitness f(i): R -&gt;[0,1]</a:t>
            </a:r>
          </a:p>
          <a:p>
            <a:endParaRPr lang="pt-BR" dirty="0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5341935" y="4698394"/>
            <a:ext cx="3352800" cy="1600200"/>
            <a:chOff x="2064" y="2976"/>
            <a:chExt cx="2112" cy="1008"/>
          </a:xfrm>
        </p:grpSpPr>
        <p:sp>
          <p:nvSpPr>
            <p:cNvPr id="6" name="Freeform 1029"/>
            <p:cNvSpPr>
              <a:spLocks/>
            </p:cNvSpPr>
            <p:nvPr/>
          </p:nvSpPr>
          <p:spPr bwMode="auto">
            <a:xfrm>
              <a:off x="2160" y="3096"/>
              <a:ext cx="1729" cy="811"/>
            </a:xfrm>
            <a:custGeom>
              <a:avLst/>
              <a:gdLst>
                <a:gd name="T0" fmla="*/ 36 w 1729"/>
                <a:gd name="T1" fmla="*/ 792 h 811"/>
                <a:gd name="T2" fmla="*/ 84 w 1729"/>
                <a:gd name="T3" fmla="*/ 702 h 811"/>
                <a:gd name="T4" fmla="*/ 126 w 1729"/>
                <a:gd name="T5" fmla="*/ 636 h 811"/>
                <a:gd name="T6" fmla="*/ 156 w 1729"/>
                <a:gd name="T7" fmla="*/ 582 h 811"/>
                <a:gd name="T8" fmla="*/ 174 w 1729"/>
                <a:gd name="T9" fmla="*/ 528 h 811"/>
                <a:gd name="T10" fmla="*/ 198 w 1729"/>
                <a:gd name="T11" fmla="*/ 468 h 811"/>
                <a:gd name="T12" fmla="*/ 246 w 1729"/>
                <a:gd name="T13" fmla="*/ 402 h 811"/>
                <a:gd name="T14" fmla="*/ 306 w 1729"/>
                <a:gd name="T15" fmla="*/ 324 h 811"/>
                <a:gd name="T16" fmla="*/ 348 w 1729"/>
                <a:gd name="T17" fmla="*/ 252 h 811"/>
                <a:gd name="T18" fmla="*/ 384 w 1729"/>
                <a:gd name="T19" fmla="*/ 180 h 811"/>
                <a:gd name="T20" fmla="*/ 438 w 1729"/>
                <a:gd name="T21" fmla="*/ 126 h 811"/>
                <a:gd name="T22" fmla="*/ 492 w 1729"/>
                <a:gd name="T23" fmla="*/ 114 h 811"/>
                <a:gd name="T24" fmla="*/ 546 w 1729"/>
                <a:gd name="T25" fmla="*/ 162 h 811"/>
                <a:gd name="T26" fmla="*/ 576 w 1729"/>
                <a:gd name="T27" fmla="*/ 228 h 811"/>
                <a:gd name="T28" fmla="*/ 600 w 1729"/>
                <a:gd name="T29" fmla="*/ 294 h 811"/>
                <a:gd name="T30" fmla="*/ 612 w 1729"/>
                <a:gd name="T31" fmla="*/ 360 h 811"/>
                <a:gd name="T32" fmla="*/ 630 w 1729"/>
                <a:gd name="T33" fmla="*/ 420 h 811"/>
                <a:gd name="T34" fmla="*/ 666 w 1729"/>
                <a:gd name="T35" fmla="*/ 480 h 811"/>
                <a:gd name="T36" fmla="*/ 720 w 1729"/>
                <a:gd name="T37" fmla="*/ 528 h 811"/>
                <a:gd name="T38" fmla="*/ 774 w 1729"/>
                <a:gd name="T39" fmla="*/ 522 h 811"/>
                <a:gd name="T40" fmla="*/ 804 w 1729"/>
                <a:gd name="T41" fmla="*/ 468 h 811"/>
                <a:gd name="T42" fmla="*/ 834 w 1729"/>
                <a:gd name="T43" fmla="*/ 408 h 811"/>
                <a:gd name="T44" fmla="*/ 864 w 1729"/>
                <a:gd name="T45" fmla="*/ 348 h 811"/>
                <a:gd name="T46" fmla="*/ 888 w 1729"/>
                <a:gd name="T47" fmla="*/ 282 h 811"/>
                <a:gd name="T48" fmla="*/ 918 w 1729"/>
                <a:gd name="T49" fmla="*/ 228 h 811"/>
                <a:gd name="T50" fmla="*/ 972 w 1729"/>
                <a:gd name="T51" fmla="*/ 210 h 811"/>
                <a:gd name="T52" fmla="*/ 1038 w 1729"/>
                <a:gd name="T53" fmla="*/ 240 h 811"/>
                <a:gd name="T54" fmla="*/ 1086 w 1729"/>
                <a:gd name="T55" fmla="*/ 300 h 811"/>
                <a:gd name="T56" fmla="*/ 1140 w 1729"/>
                <a:gd name="T57" fmla="*/ 336 h 811"/>
                <a:gd name="T58" fmla="*/ 1182 w 1729"/>
                <a:gd name="T59" fmla="*/ 282 h 811"/>
                <a:gd name="T60" fmla="*/ 1218 w 1729"/>
                <a:gd name="T61" fmla="*/ 222 h 811"/>
                <a:gd name="T62" fmla="*/ 1260 w 1729"/>
                <a:gd name="T63" fmla="*/ 144 h 811"/>
                <a:gd name="T64" fmla="*/ 1284 w 1729"/>
                <a:gd name="T65" fmla="*/ 84 h 811"/>
                <a:gd name="T66" fmla="*/ 1326 w 1729"/>
                <a:gd name="T67" fmla="*/ 30 h 811"/>
                <a:gd name="T68" fmla="*/ 1398 w 1729"/>
                <a:gd name="T69" fmla="*/ 0 h 811"/>
                <a:gd name="T70" fmla="*/ 1458 w 1729"/>
                <a:gd name="T71" fmla="*/ 0 h 811"/>
                <a:gd name="T72" fmla="*/ 1488 w 1729"/>
                <a:gd name="T73" fmla="*/ 60 h 811"/>
                <a:gd name="T74" fmla="*/ 1506 w 1729"/>
                <a:gd name="T75" fmla="*/ 138 h 811"/>
                <a:gd name="T76" fmla="*/ 1554 w 1729"/>
                <a:gd name="T77" fmla="*/ 210 h 811"/>
                <a:gd name="T78" fmla="*/ 1608 w 1729"/>
                <a:gd name="T79" fmla="*/ 276 h 811"/>
                <a:gd name="T80" fmla="*/ 1668 w 1729"/>
                <a:gd name="T81" fmla="*/ 336 h 811"/>
                <a:gd name="T82" fmla="*/ 1710 w 1729"/>
                <a:gd name="T83" fmla="*/ 390 h 8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29" h="811">
                  <a:moveTo>
                    <a:pt x="0" y="792"/>
                  </a:moveTo>
                  <a:lnTo>
                    <a:pt x="24" y="810"/>
                  </a:lnTo>
                  <a:lnTo>
                    <a:pt x="36" y="792"/>
                  </a:lnTo>
                  <a:lnTo>
                    <a:pt x="48" y="762"/>
                  </a:lnTo>
                  <a:lnTo>
                    <a:pt x="66" y="732"/>
                  </a:lnTo>
                  <a:lnTo>
                    <a:pt x="84" y="702"/>
                  </a:lnTo>
                  <a:lnTo>
                    <a:pt x="96" y="684"/>
                  </a:lnTo>
                  <a:lnTo>
                    <a:pt x="108" y="666"/>
                  </a:lnTo>
                  <a:lnTo>
                    <a:pt x="126" y="636"/>
                  </a:lnTo>
                  <a:lnTo>
                    <a:pt x="138" y="618"/>
                  </a:lnTo>
                  <a:lnTo>
                    <a:pt x="144" y="600"/>
                  </a:lnTo>
                  <a:lnTo>
                    <a:pt x="156" y="582"/>
                  </a:lnTo>
                  <a:lnTo>
                    <a:pt x="162" y="564"/>
                  </a:lnTo>
                  <a:lnTo>
                    <a:pt x="168" y="546"/>
                  </a:lnTo>
                  <a:lnTo>
                    <a:pt x="174" y="528"/>
                  </a:lnTo>
                  <a:lnTo>
                    <a:pt x="180" y="510"/>
                  </a:lnTo>
                  <a:lnTo>
                    <a:pt x="192" y="486"/>
                  </a:lnTo>
                  <a:lnTo>
                    <a:pt x="198" y="468"/>
                  </a:lnTo>
                  <a:lnTo>
                    <a:pt x="210" y="450"/>
                  </a:lnTo>
                  <a:lnTo>
                    <a:pt x="234" y="420"/>
                  </a:lnTo>
                  <a:lnTo>
                    <a:pt x="246" y="402"/>
                  </a:lnTo>
                  <a:lnTo>
                    <a:pt x="264" y="372"/>
                  </a:lnTo>
                  <a:lnTo>
                    <a:pt x="282" y="348"/>
                  </a:lnTo>
                  <a:lnTo>
                    <a:pt x="306" y="324"/>
                  </a:lnTo>
                  <a:lnTo>
                    <a:pt x="312" y="306"/>
                  </a:lnTo>
                  <a:lnTo>
                    <a:pt x="330" y="276"/>
                  </a:lnTo>
                  <a:lnTo>
                    <a:pt x="348" y="252"/>
                  </a:lnTo>
                  <a:lnTo>
                    <a:pt x="360" y="228"/>
                  </a:lnTo>
                  <a:lnTo>
                    <a:pt x="372" y="204"/>
                  </a:lnTo>
                  <a:lnTo>
                    <a:pt x="384" y="180"/>
                  </a:lnTo>
                  <a:lnTo>
                    <a:pt x="402" y="156"/>
                  </a:lnTo>
                  <a:lnTo>
                    <a:pt x="420" y="138"/>
                  </a:lnTo>
                  <a:lnTo>
                    <a:pt x="438" y="126"/>
                  </a:lnTo>
                  <a:lnTo>
                    <a:pt x="456" y="120"/>
                  </a:lnTo>
                  <a:lnTo>
                    <a:pt x="474" y="114"/>
                  </a:lnTo>
                  <a:lnTo>
                    <a:pt x="492" y="114"/>
                  </a:lnTo>
                  <a:lnTo>
                    <a:pt x="510" y="126"/>
                  </a:lnTo>
                  <a:lnTo>
                    <a:pt x="528" y="144"/>
                  </a:lnTo>
                  <a:lnTo>
                    <a:pt x="546" y="162"/>
                  </a:lnTo>
                  <a:lnTo>
                    <a:pt x="558" y="186"/>
                  </a:lnTo>
                  <a:lnTo>
                    <a:pt x="570" y="204"/>
                  </a:lnTo>
                  <a:lnTo>
                    <a:pt x="576" y="228"/>
                  </a:lnTo>
                  <a:lnTo>
                    <a:pt x="588" y="252"/>
                  </a:lnTo>
                  <a:lnTo>
                    <a:pt x="588" y="276"/>
                  </a:lnTo>
                  <a:lnTo>
                    <a:pt x="600" y="294"/>
                  </a:lnTo>
                  <a:lnTo>
                    <a:pt x="606" y="312"/>
                  </a:lnTo>
                  <a:lnTo>
                    <a:pt x="606" y="336"/>
                  </a:lnTo>
                  <a:lnTo>
                    <a:pt x="612" y="360"/>
                  </a:lnTo>
                  <a:lnTo>
                    <a:pt x="618" y="384"/>
                  </a:lnTo>
                  <a:lnTo>
                    <a:pt x="624" y="402"/>
                  </a:lnTo>
                  <a:lnTo>
                    <a:pt x="630" y="420"/>
                  </a:lnTo>
                  <a:lnTo>
                    <a:pt x="636" y="444"/>
                  </a:lnTo>
                  <a:lnTo>
                    <a:pt x="648" y="462"/>
                  </a:lnTo>
                  <a:lnTo>
                    <a:pt x="666" y="480"/>
                  </a:lnTo>
                  <a:lnTo>
                    <a:pt x="684" y="492"/>
                  </a:lnTo>
                  <a:lnTo>
                    <a:pt x="702" y="510"/>
                  </a:lnTo>
                  <a:lnTo>
                    <a:pt x="720" y="528"/>
                  </a:lnTo>
                  <a:lnTo>
                    <a:pt x="738" y="534"/>
                  </a:lnTo>
                  <a:lnTo>
                    <a:pt x="756" y="534"/>
                  </a:lnTo>
                  <a:lnTo>
                    <a:pt x="774" y="522"/>
                  </a:lnTo>
                  <a:lnTo>
                    <a:pt x="786" y="504"/>
                  </a:lnTo>
                  <a:lnTo>
                    <a:pt x="792" y="486"/>
                  </a:lnTo>
                  <a:lnTo>
                    <a:pt x="804" y="468"/>
                  </a:lnTo>
                  <a:lnTo>
                    <a:pt x="810" y="450"/>
                  </a:lnTo>
                  <a:lnTo>
                    <a:pt x="816" y="432"/>
                  </a:lnTo>
                  <a:lnTo>
                    <a:pt x="834" y="408"/>
                  </a:lnTo>
                  <a:lnTo>
                    <a:pt x="840" y="390"/>
                  </a:lnTo>
                  <a:lnTo>
                    <a:pt x="852" y="366"/>
                  </a:lnTo>
                  <a:lnTo>
                    <a:pt x="864" y="348"/>
                  </a:lnTo>
                  <a:lnTo>
                    <a:pt x="870" y="324"/>
                  </a:lnTo>
                  <a:lnTo>
                    <a:pt x="882" y="300"/>
                  </a:lnTo>
                  <a:lnTo>
                    <a:pt x="888" y="282"/>
                  </a:lnTo>
                  <a:lnTo>
                    <a:pt x="900" y="264"/>
                  </a:lnTo>
                  <a:lnTo>
                    <a:pt x="906" y="246"/>
                  </a:lnTo>
                  <a:lnTo>
                    <a:pt x="918" y="228"/>
                  </a:lnTo>
                  <a:lnTo>
                    <a:pt x="936" y="222"/>
                  </a:lnTo>
                  <a:lnTo>
                    <a:pt x="954" y="210"/>
                  </a:lnTo>
                  <a:lnTo>
                    <a:pt x="972" y="210"/>
                  </a:lnTo>
                  <a:lnTo>
                    <a:pt x="996" y="216"/>
                  </a:lnTo>
                  <a:lnTo>
                    <a:pt x="1020" y="228"/>
                  </a:lnTo>
                  <a:lnTo>
                    <a:pt x="1038" y="240"/>
                  </a:lnTo>
                  <a:lnTo>
                    <a:pt x="1056" y="264"/>
                  </a:lnTo>
                  <a:lnTo>
                    <a:pt x="1068" y="282"/>
                  </a:lnTo>
                  <a:lnTo>
                    <a:pt x="1086" y="300"/>
                  </a:lnTo>
                  <a:lnTo>
                    <a:pt x="1104" y="318"/>
                  </a:lnTo>
                  <a:lnTo>
                    <a:pt x="1122" y="324"/>
                  </a:lnTo>
                  <a:lnTo>
                    <a:pt x="1140" y="336"/>
                  </a:lnTo>
                  <a:lnTo>
                    <a:pt x="1158" y="318"/>
                  </a:lnTo>
                  <a:lnTo>
                    <a:pt x="1170" y="300"/>
                  </a:lnTo>
                  <a:lnTo>
                    <a:pt x="1182" y="282"/>
                  </a:lnTo>
                  <a:lnTo>
                    <a:pt x="1194" y="258"/>
                  </a:lnTo>
                  <a:lnTo>
                    <a:pt x="1206" y="240"/>
                  </a:lnTo>
                  <a:lnTo>
                    <a:pt x="1218" y="222"/>
                  </a:lnTo>
                  <a:lnTo>
                    <a:pt x="1230" y="198"/>
                  </a:lnTo>
                  <a:lnTo>
                    <a:pt x="1248" y="168"/>
                  </a:lnTo>
                  <a:lnTo>
                    <a:pt x="1260" y="144"/>
                  </a:lnTo>
                  <a:lnTo>
                    <a:pt x="1266" y="126"/>
                  </a:lnTo>
                  <a:lnTo>
                    <a:pt x="1278" y="102"/>
                  </a:lnTo>
                  <a:lnTo>
                    <a:pt x="1284" y="84"/>
                  </a:lnTo>
                  <a:lnTo>
                    <a:pt x="1296" y="60"/>
                  </a:lnTo>
                  <a:lnTo>
                    <a:pt x="1308" y="42"/>
                  </a:lnTo>
                  <a:lnTo>
                    <a:pt x="1326" y="30"/>
                  </a:lnTo>
                  <a:lnTo>
                    <a:pt x="1344" y="18"/>
                  </a:lnTo>
                  <a:lnTo>
                    <a:pt x="1368" y="6"/>
                  </a:lnTo>
                  <a:lnTo>
                    <a:pt x="1398" y="0"/>
                  </a:lnTo>
                  <a:lnTo>
                    <a:pt x="1416" y="0"/>
                  </a:lnTo>
                  <a:lnTo>
                    <a:pt x="1440" y="0"/>
                  </a:lnTo>
                  <a:lnTo>
                    <a:pt x="1458" y="0"/>
                  </a:lnTo>
                  <a:lnTo>
                    <a:pt x="1470" y="18"/>
                  </a:lnTo>
                  <a:lnTo>
                    <a:pt x="1476" y="36"/>
                  </a:lnTo>
                  <a:lnTo>
                    <a:pt x="1488" y="60"/>
                  </a:lnTo>
                  <a:lnTo>
                    <a:pt x="1494" y="90"/>
                  </a:lnTo>
                  <a:lnTo>
                    <a:pt x="1500" y="108"/>
                  </a:lnTo>
                  <a:lnTo>
                    <a:pt x="1506" y="138"/>
                  </a:lnTo>
                  <a:lnTo>
                    <a:pt x="1518" y="162"/>
                  </a:lnTo>
                  <a:lnTo>
                    <a:pt x="1530" y="186"/>
                  </a:lnTo>
                  <a:lnTo>
                    <a:pt x="1554" y="210"/>
                  </a:lnTo>
                  <a:lnTo>
                    <a:pt x="1572" y="234"/>
                  </a:lnTo>
                  <a:lnTo>
                    <a:pt x="1590" y="252"/>
                  </a:lnTo>
                  <a:lnTo>
                    <a:pt x="1608" y="276"/>
                  </a:lnTo>
                  <a:lnTo>
                    <a:pt x="1626" y="300"/>
                  </a:lnTo>
                  <a:lnTo>
                    <a:pt x="1644" y="318"/>
                  </a:lnTo>
                  <a:lnTo>
                    <a:pt x="1668" y="336"/>
                  </a:lnTo>
                  <a:lnTo>
                    <a:pt x="1680" y="354"/>
                  </a:lnTo>
                  <a:lnTo>
                    <a:pt x="1698" y="372"/>
                  </a:lnTo>
                  <a:lnTo>
                    <a:pt x="1710" y="390"/>
                  </a:lnTo>
                  <a:lnTo>
                    <a:pt x="1722" y="408"/>
                  </a:lnTo>
                  <a:lnTo>
                    <a:pt x="1728" y="40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" name="Group 1030"/>
            <p:cNvGrpSpPr>
              <a:grpSpLocks/>
            </p:cNvGrpSpPr>
            <p:nvPr/>
          </p:nvGrpSpPr>
          <p:grpSpPr bwMode="auto">
            <a:xfrm>
              <a:off x="2064" y="2976"/>
              <a:ext cx="2112" cy="1008"/>
              <a:chOff x="480" y="1792"/>
              <a:chExt cx="2112" cy="1008"/>
            </a:xfrm>
          </p:grpSpPr>
          <p:sp>
            <p:nvSpPr>
              <p:cNvPr id="17" name="Line 1031"/>
              <p:cNvSpPr>
                <a:spLocks noChangeShapeType="1"/>
              </p:cNvSpPr>
              <p:nvPr/>
            </p:nvSpPr>
            <p:spPr bwMode="auto">
              <a:xfrm>
                <a:off x="480" y="1792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032"/>
              <p:cNvSpPr>
                <a:spLocks noChangeShapeType="1"/>
              </p:cNvSpPr>
              <p:nvPr/>
            </p:nvSpPr>
            <p:spPr bwMode="auto">
              <a:xfrm>
                <a:off x="480" y="2800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8" name="Line 1033"/>
            <p:cNvSpPr>
              <a:spLocks noChangeShapeType="1"/>
            </p:cNvSpPr>
            <p:nvPr/>
          </p:nvSpPr>
          <p:spPr bwMode="auto">
            <a:xfrm>
              <a:off x="2736" y="3312"/>
              <a:ext cx="96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Oval 1034"/>
            <p:cNvSpPr>
              <a:spLocks noChangeArrowheads="1"/>
            </p:cNvSpPr>
            <p:nvPr/>
          </p:nvSpPr>
          <p:spPr bwMode="auto">
            <a:xfrm>
              <a:off x="2688" y="3264"/>
              <a:ext cx="96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 flipH="1">
              <a:off x="2880" y="3408"/>
              <a:ext cx="144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Oval 1036"/>
            <p:cNvSpPr>
              <a:spLocks noChangeArrowheads="1"/>
            </p:cNvSpPr>
            <p:nvPr/>
          </p:nvSpPr>
          <p:spPr bwMode="auto">
            <a:xfrm>
              <a:off x="2976" y="3360"/>
              <a:ext cx="96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>
              <a:off x="3552" y="3120"/>
              <a:ext cx="192" cy="4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Oval 1038"/>
            <p:cNvSpPr>
              <a:spLocks noChangeArrowheads="1"/>
            </p:cNvSpPr>
            <p:nvPr/>
          </p:nvSpPr>
          <p:spPr bwMode="auto">
            <a:xfrm>
              <a:off x="3504" y="3072"/>
              <a:ext cx="96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 flipH="1">
              <a:off x="3312" y="3120"/>
              <a:ext cx="192" cy="4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 flipV="1">
              <a:off x="2496" y="3168"/>
              <a:ext cx="192" cy="9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V="1">
              <a:off x="3024" y="3216"/>
              <a:ext cx="144" cy="144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005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Arquitetura Geral</a:t>
            </a:r>
            <a:endParaRPr lang="pt-BR" dirty="0"/>
          </a:p>
        </p:txBody>
      </p:sp>
      <p:pic>
        <p:nvPicPr>
          <p:cNvPr id="5" name="Picture 2051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0" y="2000548"/>
            <a:ext cx="6488958" cy="416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2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Agente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</a:t>
            </a:r>
            <a:r>
              <a:rPr lang="pt-BR" b="1" dirty="0" smtClean="0"/>
              <a:t>método inteligente</a:t>
            </a:r>
            <a:r>
              <a:rPr lang="pt-BR" dirty="0" smtClean="0"/>
              <a:t> pode ser visto como um </a:t>
            </a:r>
            <a:r>
              <a:rPr lang="pt-BR" b="1" dirty="0" smtClean="0"/>
              <a:t>agente</a:t>
            </a:r>
            <a:r>
              <a:rPr lang="pt-BR" dirty="0" smtClean="0"/>
              <a:t>...</a:t>
            </a:r>
          </a:p>
          <a:p>
            <a:r>
              <a:rPr lang="pt-BR" dirty="0" smtClean="0"/>
              <a:t>O que é um agente?</a:t>
            </a:r>
          </a:p>
          <a:p>
            <a:pPr marL="674370" lvl="1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Qualquer entidade (humana ou artificial) que tenha:</a:t>
            </a:r>
          </a:p>
          <a:p>
            <a:pPr marL="94869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Percepção:</a:t>
            </a:r>
            <a:r>
              <a:rPr lang="pt-BR" dirty="0"/>
              <a:t> sente, percebe, vislumbra o  ambiente através de </a:t>
            </a:r>
            <a:r>
              <a:rPr lang="pt-BR" b="1" dirty="0"/>
              <a:t>sensores</a:t>
            </a:r>
            <a:r>
              <a:rPr lang="pt-BR" dirty="0"/>
              <a:t> </a:t>
            </a:r>
          </a:p>
          <a:p>
            <a:pPr marL="1280160" lvl="3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ex. câmeras, microfone, teclado, </a:t>
            </a:r>
            <a:r>
              <a:rPr lang="pt-BR" dirty="0" err="1"/>
              <a:t>finger</a:t>
            </a:r>
            <a:r>
              <a:rPr lang="pt-BR" dirty="0"/>
              <a:t>, ...</a:t>
            </a:r>
          </a:p>
          <a:p>
            <a:pPr marL="94869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Ação:</a:t>
            </a:r>
            <a:r>
              <a:rPr lang="pt-BR" dirty="0"/>
              <a:t> realize atos, age sobre o ambiente através de </a:t>
            </a:r>
            <a:r>
              <a:rPr lang="pt-BR" b="1" dirty="0"/>
              <a:t>atuadores</a:t>
            </a:r>
            <a:r>
              <a:rPr lang="pt-BR" dirty="0"/>
              <a:t> </a:t>
            </a:r>
          </a:p>
          <a:p>
            <a:pPr marL="1280160" lvl="3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ex. vídeo, </a:t>
            </a:r>
            <a:r>
              <a:rPr lang="pt-BR" dirty="0" err="1"/>
              <a:t>auto-falante</a:t>
            </a:r>
            <a:r>
              <a:rPr lang="pt-BR" dirty="0"/>
              <a:t>, impressora, braços, ...</a:t>
            </a:r>
          </a:p>
          <a:p>
            <a:pPr marL="674370" lvl="1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Exemplos de Agentes Inteligentes</a:t>
            </a:r>
          </a:p>
          <a:p>
            <a:pPr marL="94869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Seres humanos</a:t>
            </a:r>
          </a:p>
          <a:p>
            <a:pPr marL="1280160" lvl="3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Percepção: olhos, ouvidos, olfato, tato, </a:t>
            </a:r>
            <a:r>
              <a:rPr lang="pt-BR" dirty="0" err="1"/>
              <a:t>etc</a:t>
            </a:r>
            <a:endParaRPr lang="pt-BR" dirty="0"/>
          </a:p>
          <a:p>
            <a:pPr marL="1280160" lvl="3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Ação: mãos, braços, pernas, </a:t>
            </a:r>
            <a:r>
              <a:rPr lang="pt-BR" dirty="0" err="1"/>
              <a:t>etc</a:t>
            </a:r>
            <a:endParaRPr lang="pt-BR" dirty="0"/>
          </a:p>
          <a:p>
            <a:pPr marL="94869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Robôs</a:t>
            </a:r>
          </a:p>
          <a:p>
            <a:pPr marL="1280160" lvl="3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Percepção: câmeras, sensores, </a:t>
            </a:r>
            <a:r>
              <a:rPr lang="pt-BR" dirty="0" err="1"/>
              <a:t>etc</a:t>
            </a:r>
            <a:endParaRPr lang="pt-BR" dirty="0"/>
          </a:p>
          <a:p>
            <a:pPr marL="1280160" lvl="3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Ação: motores, braços mecânicos, </a:t>
            </a:r>
            <a:r>
              <a:rPr lang="pt-BR" dirty="0" err="1"/>
              <a:t>etc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IA: Agente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Entidade que</a:t>
            </a:r>
          </a:p>
          <a:p>
            <a:pPr lvl="1" eaLnBrk="1" hangingPunct="1"/>
            <a:r>
              <a:rPr lang="pt-BR" altLang="pt-BR" dirty="0"/>
              <a:t>Percebe o ambiente através de sensores e age sobre ele através de atuadores</a:t>
            </a:r>
          </a:p>
          <a:p>
            <a:pPr lvl="1" eaLnBrk="1" hangingPunct="1"/>
            <a:r>
              <a:rPr lang="pt-BR" altLang="pt-BR" dirty="0"/>
              <a:t>Executa um </a:t>
            </a:r>
            <a:r>
              <a:rPr lang="pt-BR" altLang="pt-BR" b="1" dirty="0"/>
              <a:t>mapeamento</a:t>
            </a:r>
            <a:r>
              <a:rPr lang="pt-BR" altLang="pt-BR" dirty="0"/>
              <a:t> entre</a:t>
            </a:r>
          </a:p>
          <a:p>
            <a:pPr lvl="2" eaLnBrk="1" hangingPunct="1"/>
            <a:r>
              <a:rPr lang="pt-BR" altLang="pt-BR" dirty="0"/>
              <a:t>Sequência de percepções =&gt; Ação </a:t>
            </a:r>
          </a:p>
          <a:p>
            <a:pPr lvl="2" eaLnBrk="1" hangingPunct="1"/>
            <a:r>
              <a:rPr lang="pt-BR" altLang="pt-BR" dirty="0"/>
              <a:t>Em termos matemáticos o comportamento do agente é descrito pela função do agente</a:t>
            </a:r>
          </a:p>
          <a:p>
            <a:pPr lvl="3" eaLnBrk="1" hangingPunct="1"/>
            <a:r>
              <a:rPr lang="pt-BR" altLang="pt-BR" sz="1800" dirty="0"/>
              <a:t>Externamente é visto como uma tabela de percepções e ações</a:t>
            </a:r>
          </a:p>
          <a:p>
            <a:pPr lvl="3" eaLnBrk="1" hangingPunct="1"/>
            <a:r>
              <a:rPr lang="pt-BR" altLang="pt-BR" sz="1800" dirty="0"/>
              <a:t>Internamente a função do agente é implementada pelo programa do agente</a:t>
            </a:r>
          </a:p>
          <a:p>
            <a:endParaRPr lang="pt-BR" dirty="0"/>
          </a:p>
        </p:txBody>
      </p:sp>
      <p:pic>
        <p:nvPicPr>
          <p:cNvPr id="74754" name="Picture 2" descr="http://www.oocities.org/igoryepe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2922"/>
            <a:ext cx="481012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3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Agente: </a:t>
            </a:r>
            <a:r>
              <a:rPr lang="pt-BR" dirty="0" smtClean="0"/>
              <a:t>Definição do mundo do aspirador de pó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71600" y="1779204"/>
            <a:ext cx="6984775" cy="41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Agente: Como avaliar o desempenho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Os agente são criados para efetuarem uma determinada tarefa em substituição dos seres humanos</a:t>
            </a:r>
          </a:p>
          <a:p>
            <a:pPr lvl="1" eaLnBrk="1" hangingPunct="1"/>
            <a:r>
              <a:rPr lang="pt-BR" altLang="pt-BR" dirty="0"/>
              <a:t>Questão</a:t>
            </a:r>
          </a:p>
          <a:p>
            <a:pPr lvl="2" eaLnBrk="1" hangingPunct="1"/>
            <a:r>
              <a:rPr lang="pt-BR" altLang="pt-BR" dirty="0"/>
              <a:t>Como saber se um agente está agindo de forma correta?</a:t>
            </a:r>
          </a:p>
          <a:p>
            <a:pPr lvl="1" eaLnBrk="1" hangingPunct="1"/>
            <a:r>
              <a:rPr lang="pt-BR" altLang="pt-BR" dirty="0"/>
              <a:t>Resposta</a:t>
            </a:r>
          </a:p>
          <a:p>
            <a:pPr lvl="2" eaLnBrk="1" hangingPunct="1"/>
            <a:r>
              <a:rPr lang="pt-BR" altLang="pt-BR" dirty="0"/>
              <a:t>Deve-se criar algum procedimento e/ou mecanismo de avaliação para os agentes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3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8990" y="2349079"/>
            <a:ext cx="6840538" cy="72072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7190" y="1772816"/>
            <a:ext cx="7715250" cy="45307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sz="2400" smtClean="0"/>
              <a:t>Etimologicamente - </a:t>
            </a:r>
            <a:r>
              <a:rPr lang="pt-BR" b="1" smtClean="0"/>
              <a:t>Inteligência </a:t>
            </a:r>
            <a:r>
              <a:rPr lang="pt-BR" sz="2400" smtClean="0"/>
              <a:t>(Origem: Latim)</a:t>
            </a:r>
          </a:p>
          <a:p>
            <a:pPr eaLnBrk="1" hangingPunct="1">
              <a:defRPr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2900" i="1" smtClean="0"/>
              <a:t>Inter </a:t>
            </a:r>
            <a:r>
              <a:rPr lang="pt-BR" sz="2900" smtClean="0"/>
              <a:t>(</a:t>
            </a:r>
            <a:r>
              <a:rPr lang="pt-BR" sz="2900" b="1" smtClean="0"/>
              <a:t>entre</a:t>
            </a:r>
            <a:r>
              <a:rPr lang="pt-BR" sz="2900" smtClean="0"/>
              <a:t>) e </a:t>
            </a:r>
            <a:r>
              <a:rPr lang="pt-BR" sz="2900" i="1" smtClean="0"/>
              <a:t>legere</a:t>
            </a:r>
            <a:r>
              <a:rPr lang="pt-BR" sz="2900" smtClean="0"/>
              <a:t> (</a:t>
            </a:r>
            <a:r>
              <a:rPr lang="pt-BR" sz="2900" b="1" smtClean="0"/>
              <a:t>escolher</a:t>
            </a:r>
            <a:r>
              <a:rPr lang="pt-BR" sz="2900" smtClean="0"/>
              <a:t>)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  <a:defRPr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2400" smtClean="0"/>
              <a:t>Aquilo que permite ao ser humano escolher entre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2400" smtClean="0"/>
              <a:t>uma coisa e outra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2400" smtClean="0"/>
              <a:t>Habilidade de realizar, de forma eficiente,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2400" smtClean="0"/>
              <a:t>uma determinada tarefa.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pt-BR" sz="2400" smtClean="0"/>
          </a:p>
          <a:p>
            <a:pPr marL="320040" lvl="1" indent="0" algn="ctr" fontAlgn="auto"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pt-BR" smtClean="0"/>
              <a:t>Envolve características como raciocínio, aprendizagem e adaptatividade</a:t>
            </a:r>
          </a:p>
          <a:p>
            <a:pPr eaLnBrk="1" hangingPunct="1"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89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Agente</a:t>
            </a:r>
            <a:r>
              <a:rPr lang="pt-BR" dirty="0" smtClean="0"/>
              <a:t>: Medida de Desempenho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Critério que define o grau de sucesso de um agente na realização de uma dada tarefa</a:t>
            </a:r>
          </a:p>
          <a:p>
            <a:pPr lvl="1" eaLnBrk="1" hangingPunct="1"/>
            <a:r>
              <a:rPr lang="pt-BR" altLang="pt-BR" dirty="0"/>
              <a:t>Esta medida deve ser imposta do exterior</a:t>
            </a:r>
          </a:p>
          <a:p>
            <a:pPr lvl="1" eaLnBrk="1" hangingPunct="1"/>
            <a:r>
              <a:rPr lang="pt-BR" altLang="pt-BR" dirty="0"/>
              <a:t>Escolha errada de MD pode acarretar  comportamento indesejado</a:t>
            </a:r>
          </a:p>
          <a:p>
            <a:pPr lvl="1" eaLnBrk="1" hangingPunct="1"/>
            <a:r>
              <a:rPr lang="pt-BR" altLang="pt-BR" dirty="0"/>
              <a:t>Compromissos entre objetivos múltiplos conflitantes</a:t>
            </a:r>
          </a:p>
          <a:p>
            <a:pPr lvl="1" eaLnBrk="1" hangingPunct="1"/>
            <a:r>
              <a:rPr lang="pt-BR" altLang="pt-BR" dirty="0"/>
              <a:t>Ainda há o problema de saber quando avaliar o desempenho</a:t>
            </a:r>
          </a:p>
          <a:p>
            <a:pPr eaLnBrk="1" hangingPunct="1"/>
            <a:r>
              <a:rPr lang="pt-BR" altLang="pt-BR" dirty="0"/>
              <a:t>Exemplos</a:t>
            </a:r>
          </a:p>
          <a:p>
            <a:pPr lvl="1" eaLnBrk="1" hangingPunct="1"/>
            <a:r>
              <a:rPr lang="pt-BR" altLang="pt-BR" dirty="0"/>
              <a:t>Aspirador de pó, provador de teoremas, filtragem de e-mails, policial de </a:t>
            </a:r>
            <a:r>
              <a:rPr lang="pt-BR" altLang="pt-BR" dirty="0" smtClean="0"/>
              <a:t>trânsito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61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Agente Racional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solidFill>
                  <a:srgbClr val="FF3300"/>
                </a:solidFill>
              </a:rPr>
              <a:t>Agente Racional </a:t>
            </a:r>
            <a:endParaRPr lang="pt-BR" sz="2000" dirty="0">
              <a:solidFill>
                <a:srgbClr val="FF3300"/>
              </a:solidFill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faz a melhor coisa </a:t>
            </a:r>
            <a:r>
              <a:rPr lang="pt-BR" i="1" dirty="0">
                <a:solidFill>
                  <a:srgbClr val="FF0000"/>
                </a:solidFill>
              </a:rPr>
              <a:t>possível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segue o princípio da racionalidade: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dada uma </a:t>
            </a:r>
            <a:r>
              <a:rPr lang="pt-BR" dirty="0">
                <a:solidFill>
                  <a:srgbClr val="FF3300"/>
                </a:solidFill>
              </a:rPr>
              <a:t>sequência perceptiva</a:t>
            </a:r>
            <a:r>
              <a:rPr lang="pt-BR" dirty="0"/>
              <a:t>, o agente escolhe, segundo seus conhecimentos, as </a:t>
            </a:r>
            <a:r>
              <a:rPr lang="pt-BR" dirty="0">
                <a:solidFill>
                  <a:srgbClr val="FF3300"/>
                </a:solidFill>
              </a:rPr>
              <a:t>ações</a:t>
            </a:r>
            <a:r>
              <a:rPr lang="pt-BR" dirty="0"/>
              <a:t> que </a:t>
            </a:r>
            <a:r>
              <a:rPr lang="pt-BR" dirty="0">
                <a:solidFill>
                  <a:srgbClr val="FF3300"/>
                </a:solidFill>
              </a:rPr>
              <a:t>melhor</a:t>
            </a:r>
            <a:r>
              <a:rPr lang="pt-BR" dirty="0"/>
              <a:t> satisfazem seu objetivo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Problema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Estado inicial + ações =&gt; estado final (objetivo)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solidFill>
                  <a:srgbClr val="FF3300"/>
                </a:solidFill>
              </a:rPr>
              <a:t>Racionalidade </a:t>
            </a:r>
            <a:r>
              <a:rPr lang="pt-BR" b="1" dirty="0">
                <a:solidFill>
                  <a:srgbClr val="FF3300"/>
                </a:solidFill>
                <a:latin typeface="Symbol" pitchFamily="18" charset="2"/>
              </a:rPr>
              <a:t>¹</a:t>
            </a:r>
            <a:r>
              <a:rPr lang="pt-BR" dirty="0">
                <a:solidFill>
                  <a:srgbClr val="FF3300"/>
                </a:solidFill>
              </a:rPr>
              <a:t> Onisciência </a:t>
            </a:r>
            <a:r>
              <a:rPr lang="pt-BR" dirty="0"/>
              <a:t>(que tudo sabe)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/>
              <a:t> Limitações de: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sensores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atuadores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“</a:t>
            </a:r>
            <a:r>
              <a:rPr lang="pt-BR" dirty="0" err="1"/>
              <a:t>raciocinador</a:t>
            </a:r>
            <a:r>
              <a:rPr lang="pt-BR" dirty="0"/>
              <a:t>" (conhecimento, tempo, etc.)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agir para obter mais dados perceptivos é </a:t>
            </a:r>
            <a:r>
              <a:rPr lang="pt-BR" b="1" dirty="0" smtClean="0"/>
              <a:t>racional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54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Agente Racional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Em resumo, um agente racional depende em qualquer instante de quatro fatores</a:t>
            </a:r>
          </a:p>
          <a:p>
            <a:pPr lvl="1" eaLnBrk="1" hangingPunct="1"/>
            <a:r>
              <a:rPr lang="pt-BR" altLang="pt-BR" dirty="0"/>
              <a:t>A MD que define o grau de sucesso</a:t>
            </a:r>
          </a:p>
          <a:p>
            <a:pPr lvl="1" eaLnBrk="1" hangingPunct="1"/>
            <a:r>
              <a:rPr lang="pt-BR" altLang="pt-BR" dirty="0"/>
              <a:t>Tudo que o agente percebeu até então</a:t>
            </a:r>
          </a:p>
          <a:p>
            <a:pPr lvl="2" eaLnBrk="1" hangingPunct="1"/>
            <a:r>
              <a:rPr lang="pt-BR" altLang="pt-BR" dirty="0"/>
              <a:t>Histórico: sequência de percepções</a:t>
            </a:r>
          </a:p>
          <a:p>
            <a:pPr lvl="1" eaLnBrk="1" hangingPunct="1"/>
            <a:r>
              <a:rPr lang="pt-BR" altLang="pt-BR" dirty="0"/>
              <a:t>O que o agente conhece a respeito do meio</a:t>
            </a:r>
          </a:p>
          <a:p>
            <a:pPr lvl="1" eaLnBrk="1" hangingPunct="1"/>
            <a:r>
              <a:rPr lang="pt-BR" altLang="pt-BR" dirty="0"/>
              <a:t>A ação que o agente pode desempenhar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3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Agente Racional Ideal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altLang="pt-BR" dirty="0"/>
              <a:t>Para cada possível sequência de percepção, um </a:t>
            </a:r>
            <a:r>
              <a:rPr lang="pt-BR" altLang="pt-BR" b="1" dirty="0"/>
              <a:t>agente racional ideal</a:t>
            </a:r>
            <a:r>
              <a:rPr lang="pt-BR" altLang="pt-BR" dirty="0"/>
              <a:t> poderia ser aquele que para toda </a:t>
            </a:r>
            <a:r>
              <a:rPr lang="pt-BR" altLang="pt-BR" b="1" dirty="0"/>
              <a:t>ação</a:t>
            </a:r>
            <a:r>
              <a:rPr lang="pt-BR" altLang="pt-BR" dirty="0"/>
              <a:t> espera-se a </a:t>
            </a:r>
            <a:r>
              <a:rPr lang="pt-BR" altLang="pt-BR" b="1" dirty="0"/>
              <a:t>maximização</a:t>
            </a:r>
            <a:r>
              <a:rPr lang="pt-BR" altLang="pt-BR" dirty="0"/>
              <a:t> da </a:t>
            </a:r>
            <a:r>
              <a:rPr lang="pt-BR" altLang="pt-BR" b="1" dirty="0"/>
              <a:t>MD </a:t>
            </a:r>
            <a:r>
              <a:rPr lang="pt-BR" altLang="pt-BR" dirty="0"/>
              <a:t>sobre a base da sequência de evidências providas pelo </a:t>
            </a:r>
            <a:r>
              <a:rPr lang="pt-BR" altLang="pt-BR" b="1" dirty="0"/>
              <a:t>histórico de percepção </a:t>
            </a:r>
            <a:r>
              <a:rPr lang="pt-BR" altLang="pt-BR" dirty="0"/>
              <a:t>e pelo </a:t>
            </a:r>
            <a:r>
              <a:rPr lang="pt-BR" altLang="pt-BR" b="1" dirty="0"/>
              <a:t>conhecimento desenvolvido </a:t>
            </a:r>
            <a:r>
              <a:rPr lang="pt-BR" altLang="pt-BR" dirty="0"/>
              <a:t>pelo agente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7544" y="836712"/>
            <a:ext cx="8208912" cy="503287"/>
          </a:xfrm>
        </p:spPr>
        <p:txBody>
          <a:bodyPr/>
          <a:lstStyle/>
          <a:p>
            <a:r>
              <a:rPr lang="pt-BR" dirty="0"/>
              <a:t>Cuidado... na computação, nem todo agente é inteligente (racional)!</a:t>
            </a:r>
            <a:endParaRPr lang="pt-BR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35993" y="1772816"/>
            <a:ext cx="2952750" cy="3198813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pt-BR" b="1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8543" y="2588791"/>
            <a:ext cx="1593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/>
              <a:t>Inteligência</a:t>
            </a:r>
          </a:p>
          <a:p>
            <a:pPr algn="ctr" eaLnBrk="1" hangingPunct="1"/>
            <a:r>
              <a:rPr lang="pt-BR" altLang="pt-BR" b="1"/>
              <a:t>Artificial</a:t>
            </a:r>
            <a:endParaRPr lang="en-US" altLang="pt-BR" b="1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923506" y="1774404"/>
            <a:ext cx="2952750" cy="3198812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pt-BR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12556" y="2588791"/>
            <a:ext cx="1636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/>
              <a:t>Engenharia</a:t>
            </a:r>
          </a:p>
          <a:p>
            <a:pPr algn="ctr" eaLnBrk="1" hangingPunct="1"/>
            <a:r>
              <a:rPr lang="pt-BR" altLang="pt-BR" b="1"/>
              <a:t>de Software</a:t>
            </a:r>
            <a:endParaRPr lang="en-US" altLang="pt-BR" b="1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080543" y="3069804"/>
            <a:ext cx="2952750" cy="3198812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pt-BR" b="1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715543" y="5103391"/>
            <a:ext cx="1681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/>
              <a:t>Sistemas</a:t>
            </a:r>
          </a:p>
          <a:p>
            <a:pPr algn="ctr" eaLnBrk="1" hangingPunct="1"/>
            <a:r>
              <a:rPr lang="pt-BR" altLang="pt-BR" b="1"/>
              <a:t>Distribuídos</a:t>
            </a:r>
            <a:endParaRPr lang="en-US" altLang="pt-BR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83831" y="3595266"/>
            <a:ext cx="119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/>
              <a:t>Agentes</a:t>
            </a:r>
            <a:endParaRPr lang="en-US" altLang="pt-BR" b="1"/>
          </a:p>
        </p:txBody>
      </p:sp>
    </p:spTree>
    <p:extLst>
      <p:ext uri="{BB962C8B-B14F-4D97-AF65-F5344CB8AC3E}">
        <p14:creationId xmlns:p14="http://schemas.microsoft.com/office/powerpoint/2010/main" val="17229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Autonomia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Autonomia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Capacidade de adaptação a situação novas, para as quais não foi fornecido todo o conhecimento necessário com antecedência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Duas implementações: aprendizagem e/ou programação declarativa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Para construir um sistema inteligente, utilizamos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Linguagem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Inferência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 smtClean="0"/>
              <a:t>Descrição de um Agente Racional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Pode ser descrito em termos de seu </a:t>
            </a:r>
            <a:r>
              <a:rPr lang="pt-BR" altLang="pt-BR" i="1" dirty="0"/>
              <a:t>PEAS</a:t>
            </a:r>
            <a:r>
              <a:rPr lang="pt-BR" altLang="pt-BR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P –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E – (</a:t>
            </a:r>
            <a:r>
              <a:rPr lang="pt-BR" altLang="pt-BR" dirty="0" err="1"/>
              <a:t>environment</a:t>
            </a:r>
            <a:r>
              <a:rPr lang="pt-BR" altLang="pt-BR" dirty="0"/>
              <a:t>) ambiente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A – atuadores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S – sensores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>
                <a:solidFill>
                  <a:srgbClr val="B88C00"/>
                </a:solidFill>
              </a:rPr>
              <a:t>E outros agentes </a:t>
            </a:r>
            <a:r>
              <a:rPr lang="pt-BR" altLang="pt-BR" dirty="0"/>
              <a:t>– nos sistemas </a:t>
            </a:r>
            <a:r>
              <a:rPr lang="pt-BR" altLang="pt-BR" dirty="0" err="1"/>
              <a:t>multiagentes</a:t>
            </a:r>
            <a:endParaRPr lang="pt-BR" altLang="pt-BR" dirty="0"/>
          </a:p>
          <a:p>
            <a:pPr lvl="1"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Primeiro passo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Especificar o ambiente tarefa da forma mais completa possível</a:t>
            </a:r>
          </a:p>
          <a:p>
            <a:pPr eaLnBrk="1" hangingPunct="1"/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4876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Projeto do Agente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Decompõe o problema em</a:t>
            </a:r>
          </a:p>
          <a:p>
            <a:pPr lvl="1" eaLnBrk="1" hangingPunct="1"/>
            <a:r>
              <a:rPr lang="pt-BR" altLang="pt-BR" dirty="0"/>
              <a:t>Percepções, ações, objetivos, ambiente (e outros agentes)</a:t>
            </a:r>
          </a:p>
          <a:p>
            <a:pPr eaLnBrk="1" hangingPunct="1"/>
            <a:r>
              <a:rPr lang="pt-BR" altLang="pt-BR" dirty="0"/>
              <a:t>Decompõe o conhecimento do agente em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Quais são as propriedades relevantes do mundo?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Como o mundo evolui?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Como identificar os estados desejáveis do mundo?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Como interpretar as suas percepções?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Quais as consequências das suas ações no mundo?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Como medir o sucesso de suas ações?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Como avaliar seus próprios conhecimentos?</a:t>
            </a:r>
          </a:p>
          <a:p>
            <a:pPr lvl="1" eaLnBrk="1" hangingPunct="1">
              <a:spcBef>
                <a:spcPct val="15000"/>
              </a:spcBef>
            </a:pPr>
            <a:r>
              <a:rPr lang="pt-BR" altLang="pt-BR" sz="2000" dirty="0"/>
              <a:t>São suficientes para resolver o problema</a:t>
            </a:r>
            <a:r>
              <a:rPr lang="pt-BR" altLang="pt-BR" sz="2000" dirty="0" smtClean="0"/>
              <a:t>?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3377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Projeto do </a:t>
            </a:r>
            <a:r>
              <a:rPr lang="pt-BR" altLang="pt-BR" dirty="0" smtClean="0"/>
              <a:t>Agente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resultado dessa decomposição indica:</a:t>
            </a:r>
          </a:p>
          <a:p>
            <a:pPr lvl="1" eaLnBrk="1" hangingPunct="1"/>
            <a:r>
              <a:rPr lang="pt-BR" altLang="pt-BR" dirty="0"/>
              <a:t>Arquitetura de agente adequada ao ambiente e ao problema a ser tratado</a:t>
            </a:r>
          </a:p>
          <a:p>
            <a:pPr lvl="1" eaLnBrk="1" hangingPunct="1"/>
            <a:r>
              <a:rPr lang="pt-BR" altLang="pt-BR" dirty="0"/>
              <a:t>O método de resolução de problema (raciocínio)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1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Exemplo: Agente de Polícia</a:t>
            </a:r>
            <a:endParaRPr lang="pt-BR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4408" y="850900"/>
            <a:ext cx="8735279" cy="2698417"/>
          </a:xfrm>
          <a:prstGeom prst="roundRect">
            <a:avLst>
              <a:gd name="adj" fmla="val 12495"/>
            </a:avLst>
          </a:prstGeom>
          <a:solidFill>
            <a:srgbClr val="F6F6F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72008" y="3886200"/>
            <a:ext cx="9036496" cy="2783160"/>
          </a:xfrm>
          <a:custGeom>
            <a:avLst/>
            <a:gdLst>
              <a:gd name="T0" fmla="*/ 2147483647 w 6240"/>
              <a:gd name="T1" fmla="*/ 2147483647 h 1872"/>
              <a:gd name="T2" fmla="*/ 2147483647 w 6240"/>
              <a:gd name="T3" fmla="*/ 2147483647 h 1872"/>
              <a:gd name="T4" fmla="*/ 2147483647 w 6240"/>
              <a:gd name="T5" fmla="*/ 2147483647 h 1872"/>
              <a:gd name="T6" fmla="*/ 2147483647 w 6240"/>
              <a:gd name="T7" fmla="*/ 2147483647 h 1872"/>
              <a:gd name="T8" fmla="*/ 2147483647 w 6240"/>
              <a:gd name="T9" fmla="*/ 2147483647 h 1872"/>
              <a:gd name="T10" fmla="*/ 2147483647 w 6240"/>
              <a:gd name="T11" fmla="*/ 2147483647 h 1872"/>
              <a:gd name="T12" fmla="*/ 2147483647 w 6240"/>
              <a:gd name="T13" fmla="*/ 2147483647 h 1872"/>
              <a:gd name="T14" fmla="*/ 2147483647 w 6240"/>
              <a:gd name="T15" fmla="*/ 2147483647 h 1872"/>
              <a:gd name="T16" fmla="*/ 2147483647 w 6240"/>
              <a:gd name="T17" fmla="*/ 2147483647 h 1872"/>
              <a:gd name="T18" fmla="*/ 2147483647 w 6240"/>
              <a:gd name="T19" fmla="*/ 2147483647 h 1872"/>
              <a:gd name="T20" fmla="*/ 2147483647 w 6240"/>
              <a:gd name="T21" fmla="*/ 2147483647 h 1872"/>
              <a:gd name="T22" fmla="*/ 2147483647 w 6240"/>
              <a:gd name="T23" fmla="*/ 2147483647 h 1872"/>
              <a:gd name="T24" fmla="*/ 2147483647 w 6240"/>
              <a:gd name="T25" fmla="*/ 2147483647 h 1872"/>
              <a:gd name="T26" fmla="*/ 2147483647 w 6240"/>
              <a:gd name="T27" fmla="*/ 2147483647 h 1872"/>
              <a:gd name="T28" fmla="*/ 2147483647 w 6240"/>
              <a:gd name="T29" fmla="*/ 2147483647 h 1872"/>
              <a:gd name="T30" fmla="*/ 2147483647 w 6240"/>
              <a:gd name="T31" fmla="*/ 2147483647 h 1872"/>
              <a:gd name="T32" fmla="*/ 2147483647 w 6240"/>
              <a:gd name="T33" fmla="*/ 2147483647 h 1872"/>
              <a:gd name="T34" fmla="*/ 2147483647 w 6240"/>
              <a:gd name="T35" fmla="*/ 2147483647 h 1872"/>
              <a:gd name="T36" fmla="*/ 2147483647 w 6240"/>
              <a:gd name="T37" fmla="*/ 2147483647 h 1872"/>
              <a:gd name="T38" fmla="*/ 2147483647 w 6240"/>
              <a:gd name="T39" fmla="*/ 2147483647 h 1872"/>
              <a:gd name="T40" fmla="*/ 2147483647 w 6240"/>
              <a:gd name="T41" fmla="*/ 2147483647 h 1872"/>
              <a:gd name="T42" fmla="*/ 2147483647 w 6240"/>
              <a:gd name="T43" fmla="*/ 2147483647 h 1872"/>
              <a:gd name="T44" fmla="*/ 2147483647 w 6240"/>
              <a:gd name="T45" fmla="*/ 2147483647 h 1872"/>
              <a:gd name="T46" fmla="*/ 2147483647 w 6240"/>
              <a:gd name="T47" fmla="*/ 2147483647 h 1872"/>
              <a:gd name="T48" fmla="*/ 2147483647 w 6240"/>
              <a:gd name="T49" fmla="*/ 2147483647 h 1872"/>
              <a:gd name="T50" fmla="*/ 2147483647 w 6240"/>
              <a:gd name="T51" fmla="*/ 2147483647 h 1872"/>
              <a:gd name="T52" fmla="*/ 2147483647 w 6240"/>
              <a:gd name="T53" fmla="*/ 2147483647 h 1872"/>
              <a:gd name="T54" fmla="*/ 2147483647 w 6240"/>
              <a:gd name="T55" fmla="*/ 2147483647 h 1872"/>
              <a:gd name="T56" fmla="*/ 2147483647 w 6240"/>
              <a:gd name="T57" fmla="*/ 2147483647 h 1872"/>
              <a:gd name="T58" fmla="*/ 2147483647 w 6240"/>
              <a:gd name="T59" fmla="*/ 2147483647 h 1872"/>
              <a:gd name="T60" fmla="*/ 2147483647 w 6240"/>
              <a:gd name="T61" fmla="*/ 2147483647 h 1872"/>
              <a:gd name="T62" fmla="*/ 2147483647 w 6240"/>
              <a:gd name="T63" fmla="*/ 2147483647 h 1872"/>
              <a:gd name="T64" fmla="*/ 2147483647 w 6240"/>
              <a:gd name="T65" fmla="*/ 2147483647 h 1872"/>
              <a:gd name="T66" fmla="*/ 2147483647 w 6240"/>
              <a:gd name="T67" fmla="*/ 2147483647 h 1872"/>
              <a:gd name="T68" fmla="*/ 2147483647 w 6240"/>
              <a:gd name="T69" fmla="*/ 2147483647 h 1872"/>
              <a:gd name="T70" fmla="*/ 2147483647 w 6240"/>
              <a:gd name="T71" fmla="*/ 2147483647 h 1872"/>
              <a:gd name="T72" fmla="*/ 2147483647 w 6240"/>
              <a:gd name="T73" fmla="*/ 2147483647 h 1872"/>
              <a:gd name="T74" fmla="*/ 2147483647 w 6240"/>
              <a:gd name="T75" fmla="*/ 2147483647 h 1872"/>
              <a:gd name="T76" fmla="*/ 2147483647 w 6240"/>
              <a:gd name="T77" fmla="*/ 2147483647 h 1872"/>
              <a:gd name="T78" fmla="*/ 2147483647 w 6240"/>
              <a:gd name="T79" fmla="*/ 2147483647 h 1872"/>
              <a:gd name="T80" fmla="*/ 2147483647 w 6240"/>
              <a:gd name="T81" fmla="*/ 2147483647 h 1872"/>
              <a:gd name="T82" fmla="*/ 2147483647 w 6240"/>
              <a:gd name="T83" fmla="*/ 2147483647 h 1872"/>
              <a:gd name="T84" fmla="*/ 2147483647 w 6240"/>
              <a:gd name="T85" fmla="*/ 2147483647 h 1872"/>
              <a:gd name="T86" fmla="*/ 2147483647 w 6240"/>
              <a:gd name="T87" fmla="*/ 2147483647 h 1872"/>
              <a:gd name="T88" fmla="*/ 2147483647 w 6240"/>
              <a:gd name="T89" fmla="*/ 2147483647 h 1872"/>
              <a:gd name="T90" fmla="*/ 2147483647 w 6240"/>
              <a:gd name="T91" fmla="*/ 2147483647 h 1872"/>
              <a:gd name="T92" fmla="*/ 2147483647 w 6240"/>
              <a:gd name="T93" fmla="*/ 2147483647 h 1872"/>
              <a:gd name="T94" fmla="*/ 2147483647 w 6240"/>
              <a:gd name="T95" fmla="*/ 2147483647 h 1872"/>
              <a:gd name="T96" fmla="*/ 2147483647 w 6240"/>
              <a:gd name="T97" fmla="*/ 2147483647 h 1872"/>
              <a:gd name="T98" fmla="*/ 2147483647 w 6240"/>
              <a:gd name="T99" fmla="*/ 2147483647 h 1872"/>
              <a:gd name="T100" fmla="*/ 2147483647 w 6240"/>
              <a:gd name="T101" fmla="*/ 2147483647 h 1872"/>
              <a:gd name="T102" fmla="*/ 2147483647 w 6240"/>
              <a:gd name="T103" fmla="*/ 2147483647 h 1872"/>
              <a:gd name="T104" fmla="*/ 2147483647 w 6240"/>
              <a:gd name="T105" fmla="*/ 2147483647 h 1872"/>
              <a:gd name="T106" fmla="*/ 2147483647 w 6240"/>
              <a:gd name="T107" fmla="*/ 2147483647 h 1872"/>
              <a:gd name="T108" fmla="*/ 2147483647 w 6240"/>
              <a:gd name="T109" fmla="*/ 2147483647 h 1872"/>
              <a:gd name="T110" fmla="*/ 2147483647 w 6240"/>
              <a:gd name="T111" fmla="*/ 2147483647 h 1872"/>
              <a:gd name="T112" fmla="*/ 2147483647 w 6240"/>
              <a:gd name="T113" fmla="*/ 2147483647 h 187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240"/>
              <a:gd name="T172" fmla="*/ 0 h 1872"/>
              <a:gd name="T173" fmla="*/ 6240 w 6240"/>
              <a:gd name="T174" fmla="*/ 1872 h 1872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240" h="1872">
                <a:moveTo>
                  <a:pt x="48" y="58"/>
                </a:moveTo>
                <a:lnTo>
                  <a:pt x="73" y="50"/>
                </a:lnTo>
                <a:lnTo>
                  <a:pt x="90" y="58"/>
                </a:lnTo>
                <a:lnTo>
                  <a:pt x="106" y="65"/>
                </a:lnTo>
                <a:lnTo>
                  <a:pt x="122" y="65"/>
                </a:lnTo>
                <a:lnTo>
                  <a:pt x="140" y="65"/>
                </a:lnTo>
                <a:lnTo>
                  <a:pt x="156" y="72"/>
                </a:lnTo>
                <a:lnTo>
                  <a:pt x="172" y="72"/>
                </a:lnTo>
                <a:lnTo>
                  <a:pt x="189" y="80"/>
                </a:lnTo>
                <a:lnTo>
                  <a:pt x="205" y="80"/>
                </a:lnTo>
                <a:lnTo>
                  <a:pt x="222" y="88"/>
                </a:lnTo>
                <a:lnTo>
                  <a:pt x="239" y="88"/>
                </a:lnTo>
                <a:lnTo>
                  <a:pt x="254" y="88"/>
                </a:lnTo>
                <a:lnTo>
                  <a:pt x="289" y="80"/>
                </a:lnTo>
                <a:lnTo>
                  <a:pt x="304" y="80"/>
                </a:lnTo>
                <a:lnTo>
                  <a:pt x="321" y="80"/>
                </a:lnTo>
                <a:lnTo>
                  <a:pt x="337" y="72"/>
                </a:lnTo>
                <a:lnTo>
                  <a:pt x="353" y="65"/>
                </a:lnTo>
                <a:lnTo>
                  <a:pt x="371" y="65"/>
                </a:lnTo>
                <a:lnTo>
                  <a:pt x="386" y="58"/>
                </a:lnTo>
                <a:lnTo>
                  <a:pt x="404" y="50"/>
                </a:lnTo>
                <a:lnTo>
                  <a:pt x="412" y="36"/>
                </a:lnTo>
                <a:lnTo>
                  <a:pt x="429" y="36"/>
                </a:lnTo>
                <a:lnTo>
                  <a:pt x="436" y="21"/>
                </a:lnTo>
                <a:lnTo>
                  <a:pt x="453" y="14"/>
                </a:lnTo>
                <a:lnTo>
                  <a:pt x="469" y="7"/>
                </a:lnTo>
                <a:lnTo>
                  <a:pt x="485" y="0"/>
                </a:lnTo>
                <a:lnTo>
                  <a:pt x="503" y="0"/>
                </a:lnTo>
                <a:lnTo>
                  <a:pt x="518" y="7"/>
                </a:lnTo>
                <a:lnTo>
                  <a:pt x="536" y="7"/>
                </a:lnTo>
                <a:lnTo>
                  <a:pt x="553" y="7"/>
                </a:lnTo>
                <a:lnTo>
                  <a:pt x="568" y="7"/>
                </a:lnTo>
                <a:lnTo>
                  <a:pt x="586" y="7"/>
                </a:lnTo>
                <a:lnTo>
                  <a:pt x="601" y="14"/>
                </a:lnTo>
                <a:lnTo>
                  <a:pt x="635" y="7"/>
                </a:lnTo>
                <a:lnTo>
                  <a:pt x="668" y="7"/>
                </a:lnTo>
                <a:lnTo>
                  <a:pt x="685" y="7"/>
                </a:lnTo>
                <a:lnTo>
                  <a:pt x="700" y="14"/>
                </a:lnTo>
                <a:lnTo>
                  <a:pt x="718" y="14"/>
                </a:lnTo>
                <a:lnTo>
                  <a:pt x="734" y="14"/>
                </a:lnTo>
                <a:lnTo>
                  <a:pt x="749" y="14"/>
                </a:lnTo>
                <a:lnTo>
                  <a:pt x="767" y="14"/>
                </a:lnTo>
                <a:lnTo>
                  <a:pt x="782" y="14"/>
                </a:lnTo>
                <a:lnTo>
                  <a:pt x="800" y="14"/>
                </a:lnTo>
                <a:lnTo>
                  <a:pt x="817" y="21"/>
                </a:lnTo>
                <a:lnTo>
                  <a:pt x="832" y="29"/>
                </a:lnTo>
                <a:lnTo>
                  <a:pt x="850" y="29"/>
                </a:lnTo>
                <a:lnTo>
                  <a:pt x="866" y="29"/>
                </a:lnTo>
                <a:lnTo>
                  <a:pt x="881" y="29"/>
                </a:lnTo>
                <a:lnTo>
                  <a:pt x="899" y="29"/>
                </a:lnTo>
                <a:lnTo>
                  <a:pt x="914" y="29"/>
                </a:lnTo>
                <a:lnTo>
                  <a:pt x="932" y="21"/>
                </a:lnTo>
                <a:lnTo>
                  <a:pt x="949" y="21"/>
                </a:lnTo>
                <a:lnTo>
                  <a:pt x="964" y="21"/>
                </a:lnTo>
                <a:lnTo>
                  <a:pt x="982" y="14"/>
                </a:lnTo>
                <a:lnTo>
                  <a:pt x="998" y="14"/>
                </a:lnTo>
                <a:lnTo>
                  <a:pt x="1013" y="14"/>
                </a:lnTo>
                <a:lnTo>
                  <a:pt x="1031" y="14"/>
                </a:lnTo>
                <a:lnTo>
                  <a:pt x="1046" y="14"/>
                </a:lnTo>
                <a:lnTo>
                  <a:pt x="1081" y="7"/>
                </a:lnTo>
                <a:lnTo>
                  <a:pt x="1096" y="7"/>
                </a:lnTo>
                <a:lnTo>
                  <a:pt x="1114" y="7"/>
                </a:lnTo>
                <a:lnTo>
                  <a:pt x="1130" y="7"/>
                </a:lnTo>
                <a:lnTo>
                  <a:pt x="1145" y="7"/>
                </a:lnTo>
                <a:lnTo>
                  <a:pt x="1163" y="7"/>
                </a:lnTo>
                <a:lnTo>
                  <a:pt x="1179" y="0"/>
                </a:lnTo>
                <a:lnTo>
                  <a:pt x="1196" y="0"/>
                </a:lnTo>
                <a:lnTo>
                  <a:pt x="1213" y="0"/>
                </a:lnTo>
                <a:lnTo>
                  <a:pt x="1228" y="0"/>
                </a:lnTo>
                <a:lnTo>
                  <a:pt x="1245" y="7"/>
                </a:lnTo>
                <a:lnTo>
                  <a:pt x="1262" y="14"/>
                </a:lnTo>
                <a:lnTo>
                  <a:pt x="1278" y="29"/>
                </a:lnTo>
                <a:lnTo>
                  <a:pt x="1287" y="44"/>
                </a:lnTo>
                <a:lnTo>
                  <a:pt x="1302" y="50"/>
                </a:lnTo>
                <a:lnTo>
                  <a:pt x="1319" y="65"/>
                </a:lnTo>
                <a:lnTo>
                  <a:pt x="1337" y="72"/>
                </a:lnTo>
                <a:lnTo>
                  <a:pt x="1352" y="88"/>
                </a:lnTo>
                <a:lnTo>
                  <a:pt x="1370" y="88"/>
                </a:lnTo>
                <a:lnTo>
                  <a:pt x="1385" y="95"/>
                </a:lnTo>
                <a:lnTo>
                  <a:pt x="1402" y="102"/>
                </a:lnTo>
                <a:lnTo>
                  <a:pt x="1419" y="102"/>
                </a:lnTo>
                <a:lnTo>
                  <a:pt x="1443" y="102"/>
                </a:lnTo>
                <a:lnTo>
                  <a:pt x="1459" y="102"/>
                </a:lnTo>
                <a:lnTo>
                  <a:pt x="1477" y="102"/>
                </a:lnTo>
                <a:lnTo>
                  <a:pt x="1492" y="102"/>
                </a:lnTo>
                <a:lnTo>
                  <a:pt x="1509" y="102"/>
                </a:lnTo>
                <a:lnTo>
                  <a:pt x="1526" y="109"/>
                </a:lnTo>
                <a:lnTo>
                  <a:pt x="1566" y="95"/>
                </a:lnTo>
                <a:lnTo>
                  <a:pt x="1601" y="95"/>
                </a:lnTo>
                <a:lnTo>
                  <a:pt x="1634" y="95"/>
                </a:lnTo>
                <a:lnTo>
                  <a:pt x="1665" y="95"/>
                </a:lnTo>
                <a:lnTo>
                  <a:pt x="1698" y="95"/>
                </a:lnTo>
                <a:lnTo>
                  <a:pt x="1733" y="95"/>
                </a:lnTo>
                <a:lnTo>
                  <a:pt x="1748" y="95"/>
                </a:lnTo>
                <a:lnTo>
                  <a:pt x="1766" y="95"/>
                </a:lnTo>
                <a:lnTo>
                  <a:pt x="1781" y="95"/>
                </a:lnTo>
                <a:lnTo>
                  <a:pt x="1798" y="95"/>
                </a:lnTo>
                <a:lnTo>
                  <a:pt x="1815" y="95"/>
                </a:lnTo>
                <a:lnTo>
                  <a:pt x="1830" y="95"/>
                </a:lnTo>
                <a:lnTo>
                  <a:pt x="1873" y="95"/>
                </a:lnTo>
                <a:lnTo>
                  <a:pt x="1905" y="95"/>
                </a:lnTo>
                <a:lnTo>
                  <a:pt x="1938" y="95"/>
                </a:lnTo>
                <a:lnTo>
                  <a:pt x="1972" y="95"/>
                </a:lnTo>
                <a:lnTo>
                  <a:pt x="2005" y="95"/>
                </a:lnTo>
                <a:lnTo>
                  <a:pt x="2037" y="95"/>
                </a:lnTo>
                <a:lnTo>
                  <a:pt x="2071" y="95"/>
                </a:lnTo>
                <a:lnTo>
                  <a:pt x="2104" y="95"/>
                </a:lnTo>
                <a:lnTo>
                  <a:pt x="2119" y="95"/>
                </a:lnTo>
                <a:lnTo>
                  <a:pt x="2129" y="80"/>
                </a:lnTo>
                <a:lnTo>
                  <a:pt x="2111" y="80"/>
                </a:lnTo>
                <a:lnTo>
                  <a:pt x="2111" y="95"/>
                </a:lnTo>
                <a:lnTo>
                  <a:pt x="2129" y="102"/>
                </a:lnTo>
                <a:lnTo>
                  <a:pt x="2129" y="117"/>
                </a:lnTo>
                <a:lnTo>
                  <a:pt x="2129" y="102"/>
                </a:lnTo>
                <a:lnTo>
                  <a:pt x="2154" y="117"/>
                </a:lnTo>
                <a:lnTo>
                  <a:pt x="2178" y="146"/>
                </a:lnTo>
                <a:lnTo>
                  <a:pt x="2178" y="125"/>
                </a:lnTo>
                <a:lnTo>
                  <a:pt x="2194" y="125"/>
                </a:lnTo>
                <a:lnTo>
                  <a:pt x="2211" y="125"/>
                </a:lnTo>
                <a:lnTo>
                  <a:pt x="2226" y="125"/>
                </a:lnTo>
                <a:lnTo>
                  <a:pt x="2243" y="125"/>
                </a:lnTo>
                <a:lnTo>
                  <a:pt x="2261" y="125"/>
                </a:lnTo>
                <a:lnTo>
                  <a:pt x="2277" y="117"/>
                </a:lnTo>
                <a:lnTo>
                  <a:pt x="2293" y="109"/>
                </a:lnTo>
                <a:lnTo>
                  <a:pt x="2335" y="109"/>
                </a:lnTo>
                <a:lnTo>
                  <a:pt x="2368" y="109"/>
                </a:lnTo>
                <a:lnTo>
                  <a:pt x="2400" y="80"/>
                </a:lnTo>
                <a:lnTo>
                  <a:pt x="2433" y="80"/>
                </a:lnTo>
                <a:lnTo>
                  <a:pt x="2451" y="72"/>
                </a:lnTo>
                <a:lnTo>
                  <a:pt x="2467" y="72"/>
                </a:lnTo>
                <a:lnTo>
                  <a:pt x="2482" y="80"/>
                </a:lnTo>
                <a:lnTo>
                  <a:pt x="2500" y="88"/>
                </a:lnTo>
                <a:lnTo>
                  <a:pt x="2532" y="88"/>
                </a:lnTo>
                <a:lnTo>
                  <a:pt x="2550" y="88"/>
                </a:lnTo>
                <a:lnTo>
                  <a:pt x="2565" y="80"/>
                </a:lnTo>
                <a:lnTo>
                  <a:pt x="2599" y="80"/>
                </a:lnTo>
                <a:lnTo>
                  <a:pt x="2614" y="80"/>
                </a:lnTo>
                <a:lnTo>
                  <a:pt x="2632" y="72"/>
                </a:lnTo>
                <a:lnTo>
                  <a:pt x="2648" y="72"/>
                </a:lnTo>
                <a:lnTo>
                  <a:pt x="2689" y="72"/>
                </a:lnTo>
                <a:lnTo>
                  <a:pt x="2722" y="72"/>
                </a:lnTo>
                <a:lnTo>
                  <a:pt x="2764" y="80"/>
                </a:lnTo>
                <a:lnTo>
                  <a:pt x="2780" y="80"/>
                </a:lnTo>
                <a:lnTo>
                  <a:pt x="2797" y="80"/>
                </a:lnTo>
                <a:lnTo>
                  <a:pt x="2814" y="88"/>
                </a:lnTo>
                <a:lnTo>
                  <a:pt x="2829" y="88"/>
                </a:lnTo>
                <a:lnTo>
                  <a:pt x="2846" y="88"/>
                </a:lnTo>
                <a:lnTo>
                  <a:pt x="2863" y="95"/>
                </a:lnTo>
                <a:lnTo>
                  <a:pt x="2878" y="95"/>
                </a:lnTo>
                <a:lnTo>
                  <a:pt x="2896" y="102"/>
                </a:lnTo>
                <a:lnTo>
                  <a:pt x="2912" y="102"/>
                </a:lnTo>
                <a:lnTo>
                  <a:pt x="2929" y="109"/>
                </a:lnTo>
                <a:lnTo>
                  <a:pt x="2946" y="117"/>
                </a:lnTo>
                <a:lnTo>
                  <a:pt x="2962" y="117"/>
                </a:lnTo>
                <a:lnTo>
                  <a:pt x="2978" y="117"/>
                </a:lnTo>
                <a:lnTo>
                  <a:pt x="2995" y="117"/>
                </a:lnTo>
                <a:lnTo>
                  <a:pt x="3011" y="117"/>
                </a:lnTo>
                <a:lnTo>
                  <a:pt x="3027" y="117"/>
                </a:lnTo>
                <a:lnTo>
                  <a:pt x="3044" y="117"/>
                </a:lnTo>
                <a:lnTo>
                  <a:pt x="3061" y="117"/>
                </a:lnTo>
                <a:lnTo>
                  <a:pt x="3078" y="109"/>
                </a:lnTo>
                <a:lnTo>
                  <a:pt x="3110" y="117"/>
                </a:lnTo>
                <a:lnTo>
                  <a:pt x="3127" y="117"/>
                </a:lnTo>
                <a:lnTo>
                  <a:pt x="3143" y="117"/>
                </a:lnTo>
                <a:lnTo>
                  <a:pt x="3184" y="117"/>
                </a:lnTo>
                <a:lnTo>
                  <a:pt x="3217" y="132"/>
                </a:lnTo>
                <a:lnTo>
                  <a:pt x="3251" y="132"/>
                </a:lnTo>
                <a:lnTo>
                  <a:pt x="3284" y="132"/>
                </a:lnTo>
                <a:lnTo>
                  <a:pt x="3316" y="132"/>
                </a:lnTo>
                <a:lnTo>
                  <a:pt x="3349" y="146"/>
                </a:lnTo>
                <a:lnTo>
                  <a:pt x="3367" y="146"/>
                </a:lnTo>
                <a:lnTo>
                  <a:pt x="3383" y="146"/>
                </a:lnTo>
                <a:lnTo>
                  <a:pt x="3398" y="146"/>
                </a:lnTo>
                <a:lnTo>
                  <a:pt x="3416" y="153"/>
                </a:lnTo>
                <a:lnTo>
                  <a:pt x="3431" y="161"/>
                </a:lnTo>
                <a:lnTo>
                  <a:pt x="3448" y="169"/>
                </a:lnTo>
                <a:lnTo>
                  <a:pt x="3466" y="176"/>
                </a:lnTo>
                <a:lnTo>
                  <a:pt x="3481" y="176"/>
                </a:lnTo>
                <a:lnTo>
                  <a:pt x="3499" y="176"/>
                </a:lnTo>
                <a:lnTo>
                  <a:pt x="3515" y="176"/>
                </a:lnTo>
                <a:lnTo>
                  <a:pt x="3555" y="176"/>
                </a:lnTo>
                <a:lnTo>
                  <a:pt x="3589" y="176"/>
                </a:lnTo>
                <a:lnTo>
                  <a:pt x="3623" y="176"/>
                </a:lnTo>
                <a:lnTo>
                  <a:pt x="3655" y="176"/>
                </a:lnTo>
                <a:lnTo>
                  <a:pt x="3687" y="176"/>
                </a:lnTo>
                <a:lnTo>
                  <a:pt x="3819" y="176"/>
                </a:lnTo>
                <a:lnTo>
                  <a:pt x="3854" y="176"/>
                </a:lnTo>
                <a:lnTo>
                  <a:pt x="3887" y="146"/>
                </a:lnTo>
                <a:lnTo>
                  <a:pt x="3919" y="146"/>
                </a:lnTo>
                <a:lnTo>
                  <a:pt x="3951" y="146"/>
                </a:lnTo>
                <a:lnTo>
                  <a:pt x="3969" y="146"/>
                </a:lnTo>
                <a:lnTo>
                  <a:pt x="3986" y="153"/>
                </a:lnTo>
                <a:lnTo>
                  <a:pt x="4001" y="153"/>
                </a:lnTo>
                <a:lnTo>
                  <a:pt x="4019" y="153"/>
                </a:lnTo>
                <a:lnTo>
                  <a:pt x="4034" y="153"/>
                </a:lnTo>
                <a:lnTo>
                  <a:pt x="4051" y="153"/>
                </a:lnTo>
                <a:lnTo>
                  <a:pt x="4068" y="161"/>
                </a:lnTo>
                <a:lnTo>
                  <a:pt x="4083" y="176"/>
                </a:lnTo>
                <a:lnTo>
                  <a:pt x="4101" y="183"/>
                </a:lnTo>
                <a:lnTo>
                  <a:pt x="4118" y="190"/>
                </a:lnTo>
                <a:lnTo>
                  <a:pt x="4133" y="190"/>
                </a:lnTo>
                <a:lnTo>
                  <a:pt x="4151" y="190"/>
                </a:lnTo>
                <a:lnTo>
                  <a:pt x="4166" y="190"/>
                </a:lnTo>
                <a:lnTo>
                  <a:pt x="4183" y="190"/>
                </a:lnTo>
                <a:lnTo>
                  <a:pt x="4200" y="190"/>
                </a:lnTo>
                <a:lnTo>
                  <a:pt x="4215" y="190"/>
                </a:lnTo>
                <a:lnTo>
                  <a:pt x="4233" y="190"/>
                </a:lnTo>
                <a:lnTo>
                  <a:pt x="4250" y="190"/>
                </a:lnTo>
                <a:lnTo>
                  <a:pt x="4283" y="190"/>
                </a:lnTo>
                <a:lnTo>
                  <a:pt x="4315" y="190"/>
                </a:lnTo>
                <a:lnTo>
                  <a:pt x="4347" y="190"/>
                </a:lnTo>
                <a:lnTo>
                  <a:pt x="4382" y="190"/>
                </a:lnTo>
                <a:lnTo>
                  <a:pt x="4415" y="190"/>
                </a:lnTo>
                <a:lnTo>
                  <a:pt x="4456" y="190"/>
                </a:lnTo>
                <a:lnTo>
                  <a:pt x="4489" y="190"/>
                </a:lnTo>
                <a:lnTo>
                  <a:pt x="4530" y="198"/>
                </a:lnTo>
                <a:lnTo>
                  <a:pt x="4563" y="198"/>
                </a:lnTo>
                <a:lnTo>
                  <a:pt x="4596" y="198"/>
                </a:lnTo>
                <a:lnTo>
                  <a:pt x="4636" y="198"/>
                </a:lnTo>
                <a:lnTo>
                  <a:pt x="4671" y="169"/>
                </a:lnTo>
                <a:lnTo>
                  <a:pt x="4704" y="169"/>
                </a:lnTo>
                <a:lnTo>
                  <a:pt x="4753" y="161"/>
                </a:lnTo>
                <a:lnTo>
                  <a:pt x="4768" y="153"/>
                </a:lnTo>
                <a:lnTo>
                  <a:pt x="4785" y="153"/>
                </a:lnTo>
                <a:lnTo>
                  <a:pt x="4803" y="153"/>
                </a:lnTo>
                <a:lnTo>
                  <a:pt x="4818" y="153"/>
                </a:lnTo>
                <a:lnTo>
                  <a:pt x="4836" y="153"/>
                </a:lnTo>
                <a:lnTo>
                  <a:pt x="4852" y="153"/>
                </a:lnTo>
                <a:lnTo>
                  <a:pt x="4867" y="153"/>
                </a:lnTo>
                <a:lnTo>
                  <a:pt x="4909" y="153"/>
                </a:lnTo>
                <a:lnTo>
                  <a:pt x="4942" y="153"/>
                </a:lnTo>
                <a:lnTo>
                  <a:pt x="4975" y="153"/>
                </a:lnTo>
                <a:lnTo>
                  <a:pt x="5009" y="153"/>
                </a:lnTo>
                <a:lnTo>
                  <a:pt x="5041" y="153"/>
                </a:lnTo>
                <a:lnTo>
                  <a:pt x="5074" y="153"/>
                </a:lnTo>
                <a:lnTo>
                  <a:pt x="5107" y="153"/>
                </a:lnTo>
                <a:lnTo>
                  <a:pt x="5124" y="153"/>
                </a:lnTo>
                <a:lnTo>
                  <a:pt x="5141" y="153"/>
                </a:lnTo>
                <a:lnTo>
                  <a:pt x="5156" y="153"/>
                </a:lnTo>
                <a:lnTo>
                  <a:pt x="5173" y="153"/>
                </a:lnTo>
                <a:lnTo>
                  <a:pt x="5214" y="153"/>
                </a:lnTo>
                <a:lnTo>
                  <a:pt x="5231" y="146"/>
                </a:lnTo>
                <a:lnTo>
                  <a:pt x="5248" y="138"/>
                </a:lnTo>
                <a:lnTo>
                  <a:pt x="5264" y="132"/>
                </a:lnTo>
                <a:lnTo>
                  <a:pt x="5281" y="125"/>
                </a:lnTo>
                <a:lnTo>
                  <a:pt x="5297" y="125"/>
                </a:lnTo>
                <a:lnTo>
                  <a:pt x="5331" y="125"/>
                </a:lnTo>
                <a:lnTo>
                  <a:pt x="5363" y="109"/>
                </a:lnTo>
                <a:lnTo>
                  <a:pt x="5396" y="109"/>
                </a:lnTo>
                <a:lnTo>
                  <a:pt x="5528" y="80"/>
                </a:lnTo>
                <a:lnTo>
                  <a:pt x="5561" y="65"/>
                </a:lnTo>
                <a:lnTo>
                  <a:pt x="5595" y="65"/>
                </a:lnTo>
                <a:lnTo>
                  <a:pt x="5612" y="65"/>
                </a:lnTo>
                <a:lnTo>
                  <a:pt x="5627" y="65"/>
                </a:lnTo>
                <a:lnTo>
                  <a:pt x="5644" y="65"/>
                </a:lnTo>
                <a:lnTo>
                  <a:pt x="5660" y="65"/>
                </a:lnTo>
                <a:lnTo>
                  <a:pt x="5676" y="65"/>
                </a:lnTo>
                <a:lnTo>
                  <a:pt x="5693" y="65"/>
                </a:lnTo>
                <a:lnTo>
                  <a:pt x="5710" y="65"/>
                </a:lnTo>
                <a:lnTo>
                  <a:pt x="5727" y="65"/>
                </a:lnTo>
                <a:lnTo>
                  <a:pt x="5744" y="65"/>
                </a:lnTo>
                <a:lnTo>
                  <a:pt x="5759" y="65"/>
                </a:lnTo>
                <a:lnTo>
                  <a:pt x="5776" y="72"/>
                </a:lnTo>
                <a:lnTo>
                  <a:pt x="5793" y="72"/>
                </a:lnTo>
                <a:lnTo>
                  <a:pt x="5808" y="72"/>
                </a:lnTo>
                <a:lnTo>
                  <a:pt x="5825" y="72"/>
                </a:lnTo>
                <a:lnTo>
                  <a:pt x="5866" y="72"/>
                </a:lnTo>
                <a:lnTo>
                  <a:pt x="5884" y="80"/>
                </a:lnTo>
                <a:lnTo>
                  <a:pt x="5900" y="80"/>
                </a:lnTo>
                <a:lnTo>
                  <a:pt x="5916" y="80"/>
                </a:lnTo>
                <a:lnTo>
                  <a:pt x="5933" y="80"/>
                </a:lnTo>
                <a:lnTo>
                  <a:pt x="5948" y="80"/>
                </a:lnTo>
                <a:lnTo>
                  <a:pt x="5965" y="88"/>
                </a:lnTo>
                <a:lnTo>
                  <a:pt x="5983" y="88"/>
                </a:lnTo>
                <a:lnTo>
                  <a:pt x="5998" y="88"/>
                </a:lnTo>
                <a:lnTo>
                  <a:pt x="6016" y="88"/>
                </a:lnTo>
                <a:lnTo>
                  <a:pt x="6032" y="95"/>
                </a:lnTo>
                <a:lnTo>
                  <a:pt x="6048" y="95"/>
                </a:lnTo>
                <a:lnTo>
                  <a:pt x="6081" y="95"/>
                </a:lnTo>
                <a:lnTo>
                  <a:pt x="6115" y="95"/>
                </a:lnTo>
                <a:lnTo>
                  <a:pt x="6131" y="95"/>
                </a:lnTo>
                <a:lnTo>
                  <a:pt x="6147" y="95"/>
                </a:lnTo>
                <a:lnTo>
                  <a:pt x="6164" y="95"/>
                </a:lnTo>
                <a:lnTo>
                  <a:pt x="6197" y="95"/>
                </a:lnTo>
                <a:lnTo>
                  <a:pt x="6239" y="1871"/>
                </a:lnTo>
                <a:lnTo>
                  <a:pt x="0" y="1871"/>
                </a:lnTo>
                <a:lnTo>
                  <a:pt x="0" y="102"/>
                </a:lnTo>
                <a:lnTo>
                  <a:pt x="48" y="58"/>
                </a:lnTo>
              </a:path>
            </a:pathLst>
          </a:custGeom>
          <a:solidFill>
            <a:srgbClr val="F6F6F6"/>
          </a:solidFill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096" y="4221164"/>
            <a:ext cx="1818281" cy="37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b="1"/>
              <a:t>Ambiente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745358" y="3505200"/>
            <a:ext cx="0" cy="4995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4421" y="1281113"/>
            <a:ext cx="1087858" cy="373179"/>
          </a:xfrm>
          <a:prstGeom prst="rect">
            <a:avLst/>
          </a:pr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b="1" dirty="0"/>
              <a:t>Agente</a:t>
            </a:r>
          </a:p>
        </p:txBody>
      </p:sp>
      <p:pic>
        <p:nvPicPr>
          <p:cNvPr id="10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6" y="1781175"/>
            <a:ext cx="1030725" cy="158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964933" y="3352800"/>
            <a:ext cx="208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84883" y="996950"/>
            <a:ext cx="6800905" cy="1344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57997" y="2825750"/>
            <a:ext cx="2143030" cy="630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142484" y="2825750"/>
            <a:ext cx="3046680" cy="701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9332" y="1066800"/>
            <a:ext cx="1486669" cy="33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700" b="1" i="1" dirty="0"/>
              <a:t>Raciocínio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89721" y="1438275"/>
            <a:ext cx="2157149" cy="9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96863" indent="-98425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600" b="1"/>
              <a:t>Conhecimento:</a:t>
            </a:r>
          </a:p>
          <a:p>
            <a:pPr lvl="1">
              <a:lnSpc>
                <a:spcPct val="90000"/>
              </a:lnSpc>
            </a:pPr>
            <a:r>
              <a:rPr lang="pt-BR" altLang="pt-BR" sz="1600" b="1"/>
              <a:t>- leis</a:t>
            </a:r>
          </a:p>
          <a:p>
            <a:pPr lvl="1">
              <a:lnSpc>
                <a:spcPct val="90000"/>
              </a:lnSpc>
            </a:pPr>
            <a:r>
              <a:rPr lang="pt-BR" altLang="pt-BR" sz="1600" b="1"/>
              <a:t>- comportamento dos indivíduos,...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272533" y="1365250"/>
            <a:ext cx="2612113" cy="76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8438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600" b="1"/>
              <a:t>Objetivo:	</a:t>
            </a:r>
          </a:p>
          <a:p>
            <a:pPr lvl="1">
              <a:lnSpc>
                <a:spcPct val="90000"/>
              </a:lnSpc>
            </a:pPr>
            <a:r>
              <a:rPr lang="pt-BR" altLang="pt-BR" sz="1600" b="1"/>
              <a:t>- fazer com que as leis </a:t>
            </a:r>
            <a:br>
              <a:rPr lang="pt-BR" altLang="pt-BR" sz="1600" b="1"/>
            </a:br>
            <a:r>
              <a:rPr lang="pt-BR" altLang="pt-BR" sz="1600" b="1"/>
              <a:t>  sejam respeitadas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874446" y="1363663"/>
            <a:ext cx="1294289" cy="12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8438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600" b="1"/>
              <a:t>Ações:</a:t>
            </a:r>
          </a:p>
          <a:p>
            <a:pPr lvl="1">
              <a:lnSpc>
                <a:spcPct val="90000"/>
              </a:lnSpc>
            </a:pPr>
            <a:r>
              <a:rPr lang="pt-BR" altLang="pt-BR" sz="1600" b="1"/>
              <a:t>- multar</a:t>
            </a:r>
          </a:p>
          <a:p>
            <a:pPr lvl="1">
              <a:lnSpc>
                <a:spcPct val="90000"/>
              </a:lnSpc>
            </a:pPr>
            <a:r>
              <a:rPr lang="pt-BR" altLang="pt-BR" sz="1600" b="1"/>
              <a:t>- apitar</a:t>
            </a:r>
          </a:p>
          <a:p>
            <a:pPr lvl="1">
              <a:lnSpc>
                <a:spcPct val="90000"/>
              </a:lnSpc>
            </a:pPr>
            <a:r>
              <a:rPr lang="pt-BR" altLang="pt-BR" sz="1600" b="1"/>
              <a:t>- parar, ...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186933" y="2819400"/>
            <a:ext cx="1427163" cy="33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700" b="1" i="1" dirty="0"/>
              <a:t>execução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02446" y="2819400"/>
            <a:ext cx="1421250" cy="33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50" tIns="47625" rIns="95250" bIns="47625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1700" b="1" i="1" dirty="0"/>
              <a:t>percepção</a:t>
            </a: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2680271" y="3206750"/>
            <a:ext cx="335731" cy="202195"/>
            <a:chOff x="1780" y="2020"/>
            <a:chExt cx="232" cy="136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948" y="2112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1780" y="2020"/>
              <a:ext cx="232" cy="136"/>
              <a:chOff x="1780" y="2020"/>
              <a:chExt cx="232" cy="136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780" y="2020"/>
                <a:ext cx="164" cy="13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pt-BR"/>
              </a:p>
            </p:txBody>
          </p:sp>
          <p:sp>
            <p:nvSpPr>
              <p:cNvPr id="25" name="Oval 21"/>
              <p:cNvSpPr>
                <a:spLocks noChangeArrowheads="1"/>
              </p:cNvSpPr>
              <p:nvPr/>
            </p:nvSpPr>
            <p:spPr bwMode="auto">
              <a:xfrm>
                <a:off x="1986" y="2068"/>
                <a:ext cx="26" cy="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pt-BR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1948" y="2064"/>
                <a:ext cx="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683946" y="2438400"/>
            <a:ext cx="0" cy="3568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3096196" y="2438400"/>
            <a:ext cx="0" cy="3568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205983" y="4572000"/>
            <a:ext cx="0" cy="185544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4931346" y="4502150"/>
            <a:ext cx="613414" cy="344922"/>
            <a:chOff x="3316" y="2836"/>
            <a:chExt cx="424" cy="232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412" y="2836"/>
              <a:ext cx="40" cy="23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508" y="2836"/>
              <a:ext cx="40" cy="23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604" y="2836"/>
              <a:ext cx="40" cy="23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00" y="2836"/>
              <a:ext cx="40" cy="23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16" y="2836"/>
              <a:ext cx="40" cy="23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010596" y="5715000"/>
            <a:ext cx="0" cy="6422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644008" y="6400800"/>
            <a:ext cx="0" cy="1427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010596" y="5715000"/>
            <a:ext cx="625965" cy="6422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10800000">
            <a:off x="4443982" y="5727700"/>
            <a:ext cx="255721" cy="261665"/>
          </a:xfrm>
          <a:prstGeom prst="rtTriangl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534221" y="5257800"/>
            <a:ext cx="382325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221733" y="4495800"/>
            <a:ext cx="0" cy="3568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221733" y="4876800"/>
            <a:ext cx="556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4785296" y="4648200"/>
            <a:ext cx="0" cy="2140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3096196" y="5715000"/>
            <a:ext cx="0" cy="4995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3096196" y="5715000"/>
            <a:ext cx="5569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3659758" y="5715000"/>
            <a:ext cx="0" cy="4995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3729608" y="4495800"/>
            <a:ext cx="0" cy="3568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2462782" y="4876800"/>
            <a:ext cx="12519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2462783" y="4648200"/>
            <a:ext cx="0" cy="2140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5628258" y="4495800"/>
            <a:ext cx="0" cy="3568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628258" y="4876800"/>
            <a:ext cx="556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5628258" y="5715000"/>
            <a:ext cx="0" cy="4995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628258" y="5715000"/>
            <a:ext cx="556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2745358" y="5715000"/>
            <a:ext cx="0" cy="4281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2534220" y="5715000"/>
            <a:ext cx="2086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4815459" y="4545014"/>
            <a:ext cx="78442" cy="411824"/>
            <a:chOff x="3237" y="2863"/>
            <a:chExt cx="54" cy="277"/>
          </a:xfrm>
        </p:grpSpPr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3264" y="2984"/>
              <a:ext cx="0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3237" y="2925"/>
              <a:ext cx="54" cy="5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3237" y="2863"/>
              <a:ext cx="54" cy="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5518722" y="5383214"/>
            <a:ext cx="78442" cy="411824"/>
            <a:chOff x="3717" y="3391"/>
            <a:chExt cx="54" cy="277"/>
          </a:xfrm>
        </p:grpSpPr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3744" y="3512"/>
              <a:ext cx="0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3717" y="3453"/>
              <a:ext cx="54" cy="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3717" y="3391"/>
              <a:ext cx="54" cy="5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</p:grpSp>
      <p:grpSp>
        <p:nvGrpSpPr>
          <p:cNvPr id="64" name="Group 65"/>
          <p:cNvGrpSpPr>
            <a:grpSpLocks/>
          </p:cNvGrpSpPr>
          <p:nvPr/>
        </p:nvGrpSpPr>
        <p:grpSpPr bwMode="auto">
          <a:xfrm>
            <a:off x="4691633" y="6205539"/>
            <a:ext cx="183554" cy="443046"/>
            <a:chOff x="3153" y="3909"/>
            <a:chExt cx="126" cy="298"/>
          </a:xfrm>
        </p:grpSpPr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3153" y="3909"/>
              <a:ext cx="126" cy="12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3216" y="4039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183" y="3939"/>
              <a:ext cx="67" cy="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8" name="Group 69"/>
          <p:cNvGrpSpPr>
            <a:grpSpLocks/>
          </p:cNvGrpSpPr>
          <p:nvPr/>
        </p:nvGrpSpPr>
        <p:grpSpPr bwMode="auto">
          <a:xfrm>
            <a:off x="3988371" y="4376739"/>
            <a:ext cx="183553" cy="443046"/>
            <a:chOff x="2673" y="2757"/>
            <a:chExt cx="126" cy="298"/>
          </a:xfrm>
        </p:grpSpPr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2673" y="2757"/>
              <a:ext cx="126" cy="12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2736" y="2887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2703" y="2787"/>
              <a:ext cx="67" cy="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" name="Group 77"/>
          <p:cNvGrpSpPr>
            <a:grpSpLocks/>
          </p:cNvGrpSpPr>
          <p:nvPr/>
        </p:nvGrpSpPr>
        <p:grpSpPr bwMode="auto">
          <a:xfrm>
            <a:off x="6085458" y="4586288"/>
            <a:ext cx="142765" cy="263151"/>
            <a:chOff x="4104" y="2889"/>
            <a:chExt cx="98" cy="177"/>
          </a:xfrm>
        </p:grpSpPr>
        <p:sp>
          <p:nvSpPr>
            <p:cNvPr id="73" name="Oval 70"/>
            <p:cNvSpPr>
              <a:spLocks noChangeArrowheads="1"/>
            </p:cNvSpPr>
            <p:nvPr/>
          </p:nvSpPr>
          <p:spPr bwMode="auto">
            <a:xfrm>
              <a:off x="4142" y="2889"/>
              <a:ext cx="56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169" y="2930"/>
              <a:ext cx="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 flipH="1" flipV="1">
              <a:off x="4104" y="2930"/>
              <a:ext cx="65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169" y="2953"/>
              <a:ext cx="3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169" y="2953"/>
              <a:ext cx="0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 flipH="1">
              <a:off x="4138" y="2998"/>
              <a:ext cx="31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169" y="2998"/>
              <a:ext cx="33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0" name="Group 85"/>
          <p:cNvGrpSpPr>
            <a:grpSpLocks/>
          </p:cNvGrpSpPr>
          <p:nvPr/>
        </p:nvGrpSpPr>
        <p:grpSpPr bwMode="auto">
          <a:xfrm>
            <a:off x="4517009" y="4510088"/>
            <a:ext cx="191398" cy="263151"/>
            <a:chOff x="3033" y="2841"/>
            <a:chExt cx="132" cy="177"/>
          </a:xfrm>
        </p:grpSpPr>
        <p:sp>
          <p:nvSpPr>
            <p:cNvPr id="81" name="Oval 78"/>
            <p:cNvSpPr>
              <a:spLocks noChangeArrowheads="1"/>
            </p:cNvSpPr>
            <p:nvPr/>
          </p:nvSpPr>
          <p:spPr bwMode="auto">
            <a:xfrm>
              <a:off x="3071" y="2841"/>
              <a:ext cx="56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3099" y="2882"/>
              <a:ext cx="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 flipH="1">
              <a:off x="3033" y="2905"/>
              <a:ext cx="66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3099" y="2905"/>
              <a:ext cx="3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>
              <a:off x="3099" y="2905"/>
              <a:ext cx="0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H="1">
              <a:off x="3067" y="2950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3099" y="2950"/>
              <a:ext cx="6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8" name="Group 93"/>
          <p:cNvGrpSpPr>
            <a:grpSpLocks/>
          </p:cNvGrpSpPr>
          <p:nvPr/>
        </p:nvGrpSpPr>
        <p:grpSpPr bwMode="auto">
          <a:xfrm>
            <a:off x="2540572" y="5424488"/>
            <a:ext cx="191398" cy="263151"/>
            <a:chOff x="1685" y="3417"/>
            <a:chExt cx="132" cy="177"/>
          </a:xfrm>
        </p:grpSpPr>
        <p:sp>
          <p:nvSpPr>
            <p:cNvPr id="89" name="Oval 86"/>
            <p:cNvSpPr>
              <a:spLocks noChangeArrowheads="1"/>
            </p:cNvSpPr>
            <p:nvPr/>
          </p:nvSpPr>
          <p:spPr bwMode="auto">
            <a:xfrm>
              <a:off x="1723" y="3417"/>
              <a:ext cx="57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1753" y="3458"/>
              <a:ext cx="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1685" y="3481"/>
              <a:ext cx="68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>
              <a:off x="1753" y="3481"/>
              <a:ext cx="64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753" y="3481"/>
              <a:ext cx="0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 flipH="1">
              <a:off x="1685" y="3526"/>
              <a:ext cx="68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1753" y="3526"/>
              <a:ext cx="31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6" name="Group 101"/>
          <p:cNvGrpSpPr>
            <a:grpSpLocks/>
          </p:cNvGrpSpPr>
          <p:nvPr/>
        </p:nvGrpSpPr>
        <p:grpSpPr bwMode="auto">
          <a:xfrm>
            <a:off x="3229546" y="5424488"/>
            <a:ext cx="136488" cy="263151"/>
            <a:chOff x="2155" y="3417"/>
            <a:chExt cx="94" cy="177"/>
          </a:xfrm>
        </p:grpSpPr>
        <p:sp>
          <p:nvSpPr>
            <p:cNvPr id="97" name="Oval 94"/>
            <p:cNvSpPr>
              <a:spLocks noChangeArrowheads="1"/>
            </p:cNvSpPr>
            <p:nvPr/>
          </p:nvSpPr>
          <p:spPr bwMode="auto">
            <a:xfrm>
              <a:off x="2155" y="3417"/>
              <a:ext cx="57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2185" y="3458"/>
              <a:ext cx="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9" name="Line 96"/>
            <p:cNvSpPr>
              <a:spLocks noChangeShapeType="1"/>
            </p:cNvSpPr>
            <p:nvPr/>
          </p:nvSpPr>
          <p:spPr bwMode="auto">
            <a:xfrm flipH="1">
              <a:off x="2162" y="3481"/>
              <a:ext cx="23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0" name="Line 97"/>
            <p:cNvSpPr>
              <a:spLocks noChangeShapeType="1"/>
            </p:cNvSpPr>
            <p:nvPr/>
          </p:nvSpPr>
          <p:spPr bwMode="auto">
            <a:xfrm>
              <a:off x="2185" y="3481"/>
              <a:ext cx="64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2185" y="3481"/>
              <a:ext cx="0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 flipH="1">
              <a:off x="2162" y="3526"/>
              <a:ext cx="23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2185" y="3526"/>
              <a:ext cx="31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4" name="Group 109"/>
          <p:cNvGrpSpPr>
            <a:grpSpLocks/>
          </p:cNvGrpSpPr>
          <p:nvPr/>
        </p:nvGrpSpPr>
        <p:grpSpPr bwMode="auto">
          <a:xfrm>
            <a:off x="2612009" y="4510088"/>
            <a:ext cx="191398" cy="263151"/>
            <a:chOff x="1733" y="2841"/>
            <a:chExt cx="132" cy="177"/>
          </a:xfrm>
        </p:grpSpPr>
        <p:sp>
          <p:nvSpPr>
            <p:cNvPr id="105" name="Oval 102"/>
            <p:cNvSpPr>
              <a:spLocks noChangeArrowheads="1"/>
            </p:cNvSpPr>
            <p:nvPr/>
          </p:nvSpPr>
          <p:spPr bwMode="auto">
            <a:xfrm>
              <a:off x="1771" y="2841"/>
              <a:ext cx="57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1801" y="2882"/>
              <a:ext cx="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7" name="Line 104"/>
            <p:cNvSpPr>
              <a:spLocks noChangeShapeType="1"/>
            </p:cNvSpPr>
            <p:nvPr/>
          </p:nvSpPr>
          <p:spPr bwMode="auto">
            <a:xfrm flipH="1">
              <a:off x="1733" y="2905"/>
              <a:ext cx="68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>
              <a:off x="1801" y="2905"/>
              <a:ext cx="64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>
              <a:off x="1801" y="2905"/>
              <a:ext cx="0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 flipH="1">
              <a:off x="1733" y="2950"/>
              <a:ext cx="68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1801" y="2950"/>
              <a:ext cx="31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2" name="Group 117"/>
          <p:cNvGrpSpPr>
            <a:grpSpLocks/>
          </p:cNvGrpSpPr>
          <p:nvPr/>
        </p:nvGrpSpPr>
        <p:grpSpPr bwMode="auto">
          <a:xfrm>
            <a:off x="3461322" y="4510088"/>
            <a:ext cx="191398" cy="263151"/>
            <a:chOff x="2313" y="2841"/>
            <a:chExt cx="132" cy="177"/>
          </a:xfrm>
        </p:grpSpPr>
        <p:sp>
          <p:nvSpPr>
            <p:cNvPr id="113" name="Oval 110"/>
            <p:cNvSpPr>
              <a:spLocks noChangeArrowheads="1"/>
            </p:cNvSpPr>
            <p:nvPr/>
          </p:nvSpPr>
          <p:spPr bwMode="auto">
            <a:xfrm>
              <a:off x="2351" y="2841"/>
              <a:ext cx="56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2379" y="2882"/>
              <a:ext cx="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5" name="Line 112"/>
            <p:cNvSpPr>
              <a:spLocks noChangeShapeType="1"/>
            </p:cNvSpPr>
            <p:nvPr/>
          </p:nvSpPr>
          <p:spPr bwMode="auto">
            <a:xfrm flipH="1">
              <a:off x="2313" y="2905"/>
              <a:ext cx="66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 flipV="1">
              <a:off x="2379" y="2882"/>
              <a:ext cx="66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2379" y="2905"/>
              <a:ext cx="0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8" name="Line 115"/>
            <p:cNvSpPr>
              <a:spLocks noChangeShapeType="1"/>
            </p:cNvSpPr>
            <p:nvPr/>
          </p:nvSpPr>
          <p:spPr bwMode="auto">
            <a:xfrm flipH="1">
              <a:off x="2347" y="2950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>
              <a:off x="2379" y="2950"/>
              <a:ext cx="21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0" name="Rectangle 118"/>
          <p:cNvSpPr>
            <a:spLocks noChangeArrowheads="1"/>
          </p:cNvSpPr>
          <p:nvPr/>
        </p:nvSpPr>
        <p:spPr bwMode="auto">
          <a:xfrm>
            <a:off x="5704458" y="5111750"/>
            <a:ext cx="335731" cy="59469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121" name="Rectangle 119"/>
          <p:cNvSpPr>
            <a:spLocks noChangeArrowheads="1"/>
          </p:cNvSpPr>
          <p:nvPr/>
        </p:nvSpPr>
        <p:spPr bwMode="auto">
          <a:xfrm>
            <a:off x="5704458" y="5264150"/>
            <a:ext cx="335731" cy="59469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5704458" y="5416550"/>
            <a:ext cx="335731" cy="59469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5704458" y="5568950"/>
            <a:ext cx="335731" cy="59469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5704458" y="4959350"/>
            <a:ext cx="335731" cy="59469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grpSp>
        <p:nvGrpSpPr>
          <p:cNvPr id="125" name="Group 130"/>
          <p:cNvGrpSpPr>
            <a:grpSpLocks/>
          </p:cNvGrpSpPr>
          <p:nvPr/>
        </p:nvGrpSpPr>
        <p:grpSpPr bwMode="auto">
          <a:xfrm>
            <a:off x="5745733" y="5748338"/>
            <a:ext cx="125507" cy="225983"/>
            <a:chOff x="3872" y="3621"/>
            <a:chExt cx="86" cy="152"/>
          </a:xfrm>
        </p:grpSpPr>
        <p:sp>
          <p:nvSpPr>
            <p:cNvPr id="126" name="Oval 123"/>
            <p:cNvSpPr>
              <a:spLocks noChangeArrowheads="1"/>
            </p:cNvSpPr>
            <p:nvPr/>
          </p:nvSpPr>
          <p:spPr bwMode="auto">
            <a:xfrm>
              <a:off x="3906" y="3621"/>
              <a:ext cx="48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>
              <a:off x="3929" y="3657"/>
              <a:ext cx="0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 flipH="1" flipV="1">
              <a:off x="3872" y="3657"/>
              <a:ext cx="57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3929" y="3676"/>
              <a:ext cx="29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3929" y="3676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 flipH="1">
              <a:off x="3902" y="3714"/>
              <a:ext cx="27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3929" y="3714"/>
              <a:ext cx="29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3" name="Group 138"/>
          <p:cNvGrpSpPr>
            <a:grpSpLocks/>
          </p:cNvGrpSpPr>
          <p:nvPr/>
        </p:nvGrpSpPr>
        <p:grpSpPr bwMode="auto">
          <a:xfrm>
            <a:off x="5871146" y="5748338"/>
            <a:ext cx="163159" cy="225983"/>
            <a:chOff x="3957" y="3621"/>
            <a:chExt cx="113" cy="152"/>
          </a:xfrm>
        </p:grpSpPr>
        <p:sp>
          <p:nvSpPr>
            <p:cNvPr id="134" name="Oval 131"/>
            <p:cNvSpPr>
              <a:spLocks noChangeArrowheads="1"/>
            </p:cNvSpPr>
            <p:nvPr/>
          </p:nvSpPr>
          <p:spPr bwMode="auto">
            <a:xfrm>
              <a:off x="3990" y="3621"/>
              <a:ext cx="48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35" name="Line 132"/>
            <p:cNvSpPr>
              <a:spLocks noChangeShapeType="1"/>
            </p:cNvSpPr>
            <p:nvPr/>
          </p:nvSpPr>
          <p:spPr bwMode="auto">
            <a:xfrm>
              <a:off x="4013" y="3657"/>
              <a:ext cx="0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6" name="Line 133"/>
            <p:cNvSpPr>
              <a:spLocks noChangeShapeType="1"/>
            </p:cNvSpPr>
            <p:nvPr/>
          </p:nvSpPr>
          <p:spPr bwMode="auto">
            <a:xfrm flipH="1">
              <a:off x="3957" y="3676"/>
              <a:ext cx="56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7" name="Line 134"/>
            <p:cNvSpPr>
              <a:spLocks noChangeShapeType="1"/>
            </p:cNvSpPr>
            <p:nvPr/>
          </p:nvSpPr>
          <p:spPr bwMode="auto">
            <a:xfrm>
              <a:off x="4013" y="3676"/>
              <a:ext cx="29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8" name="Line 135"/>
            <p:cNvSpPr>
              <a:spLocks noChangeShapeType="1"/>
            </p:cNvSpPr>
            <p:nvPr/>
          </p:nvSpPr>
          <p:spPr bwMode="auto">
            <a:xfrm>
              <a:off x="4013" y="3676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9" name="Line 136"/>
            <p:cNvSpPr>
              <a:spLocks noChangeShapeType="1"/>
            </p:cNvSpPr>
            <p:nvPr/>
          </p:nvSpPr>
          <p:spPr bwMode="auto">
            <a:xfrm flipH="1">
              <a:off x="3986" y="3714"/>
              <a:ext cx="27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0" name="Line 137"/>
            <p:cNvSpPr>
              <a:spLocks noChangeShapeType="1"/>
            </p:cNvSpPr>
            <p:nvPr/>
          </p:nvSpPr>
          <p:spPr bwMode="auto">
            <a:xfrm>
              <a:off x="4013" y="3714"/>
              <a:ext cx="57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1" name="Group 151"/>
          <p:cNvGrpSpPr>
            <a:grpSpLocks/>
          </p:cNvGrpSpPr>
          <p:nvPr/>
        </p:nvGrpSpPr>
        <p:grpSpPr bwMode="auto">
          <a:xfrm>
            <a:off x="4243958" y="5316538"/>
            <a:ext cx="514578" cy="258691"/>
            <a:chOff x="2847" y="3349"/>
            <a:chExt cx="355" cy="174"/>
          </a:xfrm>
        </p:grpSpPr>
        <p:sp>
          <p:nvSpPr>
            <p:cNvPr id="142" name="Rectangle 139"/>
            <p:cNvSpPr>
              <a:spLocks noChangeArrowheads="1"/>
            </p:cNvSpPr>
            <p:nvPr/>
          </p:nvSpPr>
          <p:spPr bwMode="auto">
            <a:xfrm>
              <a:off x="2850" y="3424"/>
              <a:ext cx="134" cy="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43" name="Oval 140"/>
            <p:cNvSpPr>
              <a:spLocks noChangeArrowheads="1"/>
            </p:cNvSpPr>
            <p:nvPr/>
          </p:nvSpPr>
          <p:spPr bwMode="auto">
            <a:xfrm>
              <a:off x="2886" y="3460"/>
              <a:ext cx="63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44" name="Line 141"/>
            <p:cNvSpPr>
              <a:spLocks noChangeShapeType="1"/>
            </p:cNvSpPr>
            <p:nvPr/>
          </p:nvSpPr>
          <p:spPr bwMode="auto">
            <a:xfrm>
              <a:off x="2988" y="3491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5" name="Oval 142"/>
            <p:cNvSpPr>
              <a:spLocks noChangeArrowheads="1"/>
            </p:cNvSpPr>
            <p:nvPr/>
          </p:nvSpPr>
          <p:spPr bwMode="auto">
            <a:xfrm>
              <a:off x="3099" y="3460"/>
              <a:ext cx="63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46" name="Line 143"/>
            <p:cNvSpPr>
              <a:spLocks noChangeShapeType="1"/>
            </p:cNvSpPr>
            <p:nvPr/>
          </p:nvSpPr>
          <p:spPr bwMode="auto">
            <a:xfrm>
              <a:off x="3166" y="3491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 flipV="1">
              <a:off x="2988" y="3349"/>
              <a:ext cx="0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8" name="Line 145"/>
            <p:cNvSpPr>
              <a:spLocks noChangeShapeType="1"/>
            </p:cNvSpPr>
            <p:nvPr/>
          </p:nvSpPr>
          <p:spPr bwMode="auto">
            <a:xfrm>
              <a:off x="2882" y="3349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9" name="Arc 146"/>
            <p:cNvSpPr>
              <a:spLocks/>
            </p:cNvSpPr>
            <p:nvPr/>
          </p:nvSpPr>
          <p:spPr bwMode="auto">
            <a:xfrm>
              <a:off x="2847" y="3350"/>
              <a:ext cx="36" cy="71"/>
            </a:xfrm>
            <a:custGeom>
              <a:avLst/>
              <a:gdLst>
                <a:gd name="T0" fmla="*/ 0 w 21600"/>
                <a:gd name="T1" fmla="*/ 0 h 21591"/>
                <a:gd name="T2" fmla="*/ 0 w 21600"/>
                <a:gd name="T3" fmla="*/ 0 h 21591"/>
                <a:gd name="T4" fmla="*/ 0 w 21600"/>
                <a:gd name="T5" fmla="*/ 0 h 21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1"/>
                <a:gd name="T11" fmla="*/ 21600 w 21600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1" fill="none" extrusionOk="0">
                  <a:moveTo>
                    <a:pt x="0" y="21591"/>
                  </a:moveTo>
                  <a:cubicBezTo>
                    <a:pt x="0" y="9898"/>
                    <a:pt x="9304" y="328"/>
                    <a:pt x="20991" y="-1"/>
                  </a:cubicBezTo>
                </a:path>
                <a:path w="21600" h="21591" stroke="0" extrusionOk="0">
                  <a:moveTo>
                    <a:pt x="0" y="21591"/>
                  </a:moveTo>
                  <a:cubicBezTo>
                    <a:pt x="0" y="9898"/>
                    <a:pt x="9304" y="328"/>
                    <a:pt x="20991" y="-1"/>
                  </a:cubicBezTo>
                  <a:lnTo>
                    <a:pt x="21600" y="21591"/>
                  </a:lnTo>
                  <a:lnTo>
                    <a:pt x="0" y="2159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0" name="Arc 147"/>
            <p:cNvSpPr>
              <a:spLocks/>
            </p:cNvSpPr>
            <p:nvPr/>
          </p:nvSpPr>
          <p:spPr bwMode="auto">
            <a:xfrm>
              <a:off x="3166" y="3421"/>
              <a:ext cx="36" cy="71"/>
            </a:xfrm>
            <a:custGeom>
              <a:avLst/>
              <a:gdLst>
                <a:gd name="T0" fmla="*/ 0 w 22208"/>
                <a:gd name="T1" fmla="*/ 0 h 21600"/>
                <a:gd name="T2" fmla="*/ 0 w 22208"/>
                <a:gd name="T3" fmla="*/ 0 h 21600"/>
                <a:gd name="T4" fmla="*/ 0 w 22208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08"/>
                <a:gd name="T10" fmla="*/ 0 h 21600"/>
                <a:gd name="T11" fmla="*/ 22208 w 222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08" h="21600" fill="none" extrusionOk="0">
                  <a:moveTo>
                    <a:pt x="-1" y="8"/>
                  </a:moveTo>
                  <a:cubicBezTo>
                    <a:pt x="202" y="2"/>
                    <a:pt x="405" y="-1"/>
                    <a:pt x="608" y="0"/>
                  </a:cubicBezTo>
                  <a:cubicBezTo>
                    <a:pt x="12537" y="0"/>
                    <a:pt x="22208" y="9670"/>
                    <a:pt x="22208" y="21600"/>
                  </a:cubicBezTo>
                </a:path>
                <a:path w="22208" h="21600" stroke="0" extrusionOk="0">
                  <a:moveTo>
                    <a:pt x="-1" y="8"/>
                  </a:moveTo>
                  <a:cubicBezTo>
                    <a:pt x="202" y="2"/>
                    <a:pt x="405" y="-1"/>
                    <a:pt x="608" y="0"/>
                  </a:cubicBezTo>
                  <a:cubicBezTo>
                    <a:pt x="12537" y="0"/>
                    <a:pt x="22208" y="9670"/>
                    <a:pt x="22208" y="21600"/>
                  </a:cubicBezTo>
                  <a:lnTo>
                    <a:pt x="608" y="21600"/>
                  </a:lnTo>
                  <a:lnTo>
                    <a:pt x="-1" y="8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1" name="Line 148"/>
            <p:cNvSpPr>
              <a:spLocks noChangeShapeType="1"/>
            </p:cNvSpPr>
            <p:nvPr/>
          </p:nvSpPr>
          <p:spPr bwMode="auto">
            <a:xfrm>
              <a:off x="3095" y="3420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2" name="Arc 149"/>
            <p:cNvSpPr>
              <a:spLocks/>
            </p:cNvSpPr>
            <p:nvPr/>
          </p:nvSpPr>
          <p:spPr bwMode="auto">
            <a:xfrm>
              <a:off x="3024" y="3350"/>
              <a:ext cx="71" cy="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" name="Line 150"/>
            <p:cNvSpPr>
              <a:spLocks noChangeShapeType="1"/>
            </p:cNvSpPr>
            <p:nvPr/>
          </p:nvSpPr>
          <p:spPr bwMode="auto">
            <a:xfrm>
              <a:off x="2988" y="3420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54" name="Group 159"/>
          <p:cNvGrpSpPr>
            <a:grpSpLocks/>
          </p:cNvGrpSpPr>
          <p:nvPr/>
        </p:nvGrpSpPr>
        <p:grpSpPr bwMode="auto">
          <a:xfrm>
            <a:off x="5934646" y="4926013"/>
            <a:ext cx="508303" cy="258691"/>
            <a:chOff x="4001" y="3103"/>
            <a:chExt cx="351" cy="174"/>
          </a:xfrm>
        </p:grpSpPr>
        <p:sp>
          <p:nvSpPr>
            <p:cNvPr id="155" name="Line 152"/>
            <p:cNvSpPr>
              <a:spLocks noChangeShapeType="1"/>
            </p:cNvSpPr>
            <p:nvPr/>
          </p:nvSpPr>
          <p:spPr bwMode="auto">
            <a:xfrm flipV="1">
              <a:off x="4068" y="3103"/>
              <a:ext cx="71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6" name="Line 153"/>
            <p:cNvSpPr>
              <a:spLocks noChangeShapeType="1"/>
            </p:cNvSpPr>
            <p:nvPr/>
          </p:nvSpPr>
          <p:spPr bwMode="auto">
            <a:xfrm flipV="1">
              <a:off x="4210" y="3103"/>
              <a:ext cx="0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7" name="Line 154"/>
            <p:cNvSpPr>
              <a:spLocks noChangeShapeType="1"/>
            </p:cNvSpPr>
            <p:nvPr/>
          </p:nvSpPr>
          <p:spPr bwMode="auto">
            <a:xfrm flipH="1">
              <a:off x="4139" y="3103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8" name="Line 155"/>
            <p:cNvSpPr>
              <a:spLocks noChangeShapeType="1"/>
            </p:cNvSpPr>
            <p:nvPr/>
          </p:nvSpPr>
          <p:spPr bwMode="auto">
            <a:xfrm flipH="1" flipV="1">
              <a:off x="4316" y="3103"/>
              <a:ext cx="36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9" name="Rectangle 156"/>
            <p:cNvSpPr>
              <a:spLocks noChangeArrowheads="1"/>
            </p:cNvSpPr>
            <p:nvPr/>
          </p:nvSpPr>
          <p:spPr bwMode="auto">
            <a:xfrm>
              <a:off x="4001" y="3178"/>
              <a:ext cx="347" cy="6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60" name="Oval 157"/>
            <p:cNvSpPr>
              <a:spLocks noChangeArrowheads="1"/>
            </p:cNvSpPr>
            <p:nvPr/>
          </p:nvSpPr>
          <p:spPr bwMode="auto">
            <a:xfrm>
              <a:off x="4249" y="3214"/>
              <a:ext cx="63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61" name="Oval 158"/>
            <p:cNvSpPr>
              <a:spLocks noChangeArrowheads="1"/>
            </p:cNvSpPr>
            <p:nvPr/>
          </p:nvSpPr>
          <p:spPr bwMode="auto">
            <a:xfrm>
              <a:off x="4036" y="3214"/>
              <a:ext cx="63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</p:grpSp>
      <p:grpSp>
        <p:nvGrpSpPr>
          <p:cNvPr id="162" name="Group 169"/>
          <p:cNvGrpSpPr>
            <a:grpSpLocks/>
          </p:cNvGrpSpPr>
          <p:nvPr/>
        </p:nvGrpSpPr>
        <p:grpSpPr bwMode="auto">
          <a:xfrm>
            <a:off x="3545458" y="5307013"/>
            <a:ext cx="508303" cy="258691"/>
            <a:chOff x="2370" y="3343"/>
            <a:chExt cx="351" cy="174"/>
          </a:xfrm>
        </p:grpSpPr>
        <p:sp>
          <p:nvSpPr>
            <p:cNvPr id="163" name="Line 160"/>
            <p:cNvSpPr>
              <a:spLocks noChangeShapeType="1"/>
            </p:cNvSpPr>
            <p:nvPr/>
          </p:nvSpPr>
          <p:spPr bwMode="auto">
            <a:xfrm>
              <a:off x="2579" y="3485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" name="Oval 161"/>
            <p:cNvSpPr>
              <a:spLocks noChangeArrowheads="1"/>
            </p:cNvSpPr>
            <p:nvPr/>
          </p:nvSpPr>
          <p:spPr bwMode="auto">
            <a:xfrm>
              <a:off x="2619" y="3454"/>
              <a:ext cx="63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65" name="Line 162"/>
            <p:cNvSpPr>
              <a:spLocks noChangeShapeType="1"/>
            </p:cNvSpPr>
            <p:nvPr/>
          </p:nvSpPr>
          <p:spPr bwMode="auto">
            <a:xfrm>
              <a:off x="2686" y="3485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6" name="Line 163"/>
            <p:cNvSpPr>
              <a:spLocks noChangeShapeType="1"/>
            </p:cNvSpPr>
            <p:nvPr/>
          </p:nvSpPr>
          <p:spPr bwMode="auto">
            <a:xfrm flipV="1">
              <a:off x="2721" y="3414"/>
              <a:ext cx="0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7" name="Line 164"/>
            <p:cNvSpPr>
              <a:spLocks noChangeShapeType="1"/>
            </p:cNvSpPr>
            <p:nvPr/>
          </p:nvSpPr>
          <p:spPr bwMode="auto">
            <a:xfrm flipH="1">
              <a:off x="2650" y="3414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8" name="Line 165"/>
            <p:cNvSpPr>
              <a:spLocks noChangeShapeType="1"/>
            </p:cNvSpPr>
            <p:nvPr/>
          </p:nvSpPr>
          <p:spPr bwMode="auto">
            <a:xfrm flipH="1" flipV="1">
              <a:off x="2579" y="3343"/>
              <a:ext cx="71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9" name="Line 166"/>
            <p:cNvSpPr>
              <a:spLocks noChangeShapeType="1"/>
            </p:cNvSpPr>
            <p:nvPr/>
          </p:nvSpPr>
          <p:spPr bwMode="auto">
            <a:xfrm>
              <a:off x="2579" y="3414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0" name="Rectangle 167"/>
            <p:cNvSpPr>
              <a:spLocks noChangeArrowheads="1"/>
            </p:cNvSpPr>
            <p:nvPr/>
          </p:nvSpPr>
          <p:spPr bwMode="auto">
            <a:xfrm>
              <a:off x="2370" y="3347"/>
              <a:ext cx="205" cy="134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71" name="Oval 168"/>
            <p:cNvSpPr>
              <a:spLocks noChangeArrowheads="1"/>
            </p:cNvSpPr>
            <p:nvPr/>
          </p:nvSpPr>
          <p:spPr bwMode="auto">
            <a:xfrm>
              <a:off x="2406" y="3454"/>
              <a:ext cx="63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</p:grpSp>
      <p:grpSp>
        <p:nvGrpSpPr>
          <p:cNvPr id="172" name="Group 179"/>
          <p:cNvGrpSpPr>
            <a:grpSpLocks/>
          </p:cNvGrpSpPr>
          <p:nvPr/>
        </p:nvGrpSpPr>
        <p:grpSpPr bwMode="auto">
          <a:xfrm>
            <a:off x="6760147" y="3149600"/>
            <a:ext cx="442412" cy="255718"/>
            <a:chOff x="4564" y="1984"/>
            <a:chExt cx="306" cy="172"/>
          </a:xfrm>
        </p:grpSpPr>
        <p:grpSp>
          <p:nvGrpSpPr>
            <p:cNvPr id="173" name="Group 172"/>
            <p:cNvGrpSpPr>
              <a:grpSpLocks/>
            </p:cNvGrpSpPr>
            <p:nvPr/>
          </p:nvGrpSpPr>
          <p:grpSpPr bwMode="auto">
            <a:xfrm>
              <a:off x="4789" y="2011"/>
              <a:ext cx="27" cy="107"/>
              <a:chOff x="4789" y="2011"/>
              <a:chExt cx="27" cy="107"/>
            </a:xfrm>
          </p:grpSpPr>
          <p:sp>
            <p:nvSpPr>
              <p:cNvPr id="180" name="Arc 170"/>
              <p:cNvSpPr>
                <a:spLocks/>
              </p:cNvSpPr>
              <p:nvPr/>
            </p:nvSpPr>
            <p:spPr bwMode="auto">
              <a:xfrm>
                <a:off x="4789" y="2011"/>
                <a:ext cx="27" cy="54"/>
              </a:xfrm>
              <a:custGeom>
                <a:avLst/>
                <a:gdLst>
                  <a:gd name="T0" fmla="*/ 0 w 22415"/>
                  <a:gd name="T1" fmla="*/ 0 h 21600"/>
                  <a:gd name="T2" fmla="*/ 0 w 22415"/>
                  <a:gd name="T3" fmla="*/ 0 h 21600"/>
                  <a:gd name="T4" fmla="*/ 0 w 2241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415"/>
                  <a:gd name="T10" fmla="*/ 0 h 21600"/>
                  <a:gd name="T11" fmla="*/ 22415 w 2241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15" h="21600" fill="none" extrusionOk="0">
                    <a:moveTo>
                      <a:pt x="0" y="15"/>
                    </a:moveTo>
                    <a:cubicBezTo>
                      <a:pt x="271" y="5"/>
                      <a:pt x="543" y="-1"/>
                      <a:pt x="815" y="0"/>
                    </a:cubicBezTo>
                    <a:cubicBezTo>
                      <a:pt x="12744" y="0"/>
                      <a:pt x="22415" y="9670"/>
                      <a:pt x="22415" y="21600"/>
                    </a:cubicBezTo>
                  </a:path>
                  <a:path w="22415" h="21600" stroke="0" extrusionOk="0">
                    <a:moveTo>
                      <a:pt x="0" y="15"/>
                    </a:moveTo>
                    <a:cubicBezTo>
                      <a:pt x="271" y="5"/>
                      <a:pt x="543" y="-1"/>
                      <a:pt x="815" y="0"/>
                    </a:cubicBezTo>
                    <a:cubicBezTo>
                      <a:pt x="12744" y="0"/>
                      <a:pt x="22415" y="9670"/>
                      <a:pt x="22415" y="21600"/>
                    </a:cubicBezTo>
                    <a:lnTo>
                      <a:pt x="815" y="21600"/>
                    </a:lnTo>
                    <a:lnTo>
                      <a:pt x="0" y="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1" name="Arc 171"/>
              <p:cNvSpPr>
                <a:spLocks/>
              </p:cNvSpPr>
              <p:nvPr/>
            </p:nvSpPr>
            <p:spPr bwMode="auto">
              <a:xfrm>
                <a:off x="4789" y="2064"/>
                <a:ext cx="27" cy="54"/>
              </a:xfrm>
              <a:custGeom>
                <a:avLst/>
                <a:gdLst>
                  <a:gd name="T0" fmla="*/ 0 w 22415"/>
                  <a:gd name="T1" fmla="*/ 0 h 21600"/>
                  <a:gd name="T2" fmla="*/ 0 w 22415"/>
                  <a:gd name="T3" fmla="*/ 0 h 21600"/>
                  <a:gd name="T4" fmla="*/ 0 w 2241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415"/>
                  <a:gd name="T10" fmla="*/ 0 h 21600"/>
                  <a:gd name="T11" fmla="*/ 22415 w 2241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15" h="21600" fill="none" extrusionOk="0">
                    <a:moveTo>
                      <a:pt x="22415" y="0"/>
                    </a:moveTo>
                    <a:cubicBezTo>
                      <a:pt x="22415" y="11929"/>
                      <a:pt x="12744" y="21600"/>
                      <a:pt x="815" y="21600"/>
                    </a:cubicBezTo>
                    <a:cubicBezTo>
                      <a:pt x="543" y="21600"/>
                      <a:pt x="271" y="21594"/>
                      <a:pt x="0" y="21584"/>
                    </a:cubicBezTo>
                  </a:path>
                  <a:path w="22415" h="21600" stroke="0" extrusionOk="0">
                    <a:moveTo>
                      <a:pt x="22415" y="0"/>
                    </a:moveTo>
                    <a:cubicBezTo>
                      <a:pt x="22415" y="11929"/>
                      <a:pt x="12744" y="21600"/>
                      <a:pt x="815" y="21600"/>
                    </a:cubicBezTo>
                    <a:cubicBezTo>
                      <a:pt x="543" y="21600"/>
                      <a:pt x="271" y="21594"/>
                      <a:pt x="0" y="21584"/>
                    </a:cubicBezTo>
                    <a:lnTo>
                      <a:pt x="815" y="0"/>
                    </a:lnTo>
                    <a:lnTo>
                      <a:pt x="22415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74" name="Group 175"/>
            <p:cNvGrpSpPr>
              <a:grpSpLocks/>
            </p:cNvGrpSpPr>
            <p:nvPr/>
          </p:nvGrpSpPr>
          <p:grpSpPr bwMode="auto">
            <a:xfrm>
              <a:off x="4815" y="1984"/>
              <a:ext cx="55" cy="161"/>
              <a:chOff x="4815" y="1984"/>
              <a:chExt cx="55" cy="161"/>
            </a:xfrm>
          </p:grpSpPr>
          <p:sp>
            <p:nvSpPr>
              <p:cNvPr id="178" name="Arc 173"/>
              <p:cNvSpPr>
                <a:spLocks/>
              </p:cNvSpPr>
              <p:nvPr/>
            </p:nvSpPr>
            <p:spPr bwMode="auto">
              <a:xfrm>
                <a:off x="4815" y="1984"/>
                <a:ext cx="55" cy="81"/>
              </a:xfrm>
              <a:custGeom>
                <a:avLst/>
                <a:gdLst>
                  <a:gd name="T0" fmla="*/ 0 w 22004"/>
                  <a:gd name="T1" fmla="*/ 0 h 21600"/>
                  <a:gd name="T2" fmla="*/ 0 w 22004"/>
                  <a:gd name="T3" fmla="*/ 0 h 21600"/>
                  <a:gd name="T4" fmla="*/ 0 w 220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4"/>
                  <a:gd name="T10" fmla="*/ 0 h 21600"/>
                  <a:gd name="T11" fmla="*/ 22004 w 220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4" h="21600" fill="none" extrusionOk="0">
                    <a:moveTo>
                      <a:pt x="-1" y="3"/>
                    </a:moveTo>
                    <a:cubicBezTo>
                      <a:pt x="134" y="1"/>
                      <a:pt x="269" y="-1"/>
                      <a:pt x="404" y="0"/>
                    </a:cubicBezTo>
                    <a:cubicBezTo>
                      <a:pt x="12333" y="0"/>
                      <a:pt x="22004" y="9670"/>
                      <a:pt x="22004" y="21600"/>
                    </a:cubicBezTo>
                  </a:path>
                  <a:path w="22004" h="21600" stroke="0" extrusionOk="0">
                    <a:moveTo>
                      <a:pt x="-1" y="3"/>
                    </a:moveTo>
                    <a:cubicBezTo>
                      <a:pt x="134" y="1"/>
                      <a:pt x="269" y="-1"/>
                      <a:pt x="404" y="0"/>
                    </a:cubicBezTo>
                    <a:cubicBezTo>
                      <a:pt x="12333" y="0"/>
                      <a:pt x="22004" y="9670"/>
                      <a:pt x="22004" y="21600"/>
                    </a:cubicBezTo>
                    <a:lnTo>
                      <a:pt x="404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9" name="Arc 174"/>
              <p:cNvSpPr>
                <a:spLocks/>
              </p:cNvSpPr>
              <p:nvPr/>
            </p:nvSpPr>
            <p:spPr bwMode="auto">
              <a:xfrm>
                <a:off x="4815" y="2064"/>
                <a:ext cx="55" cy="81"/>
              </a:xfrm>
              <a:custGeom>
                <a:avLst/>
                <a:gdLst>
                  <a:gd name="T0" fmla="*/ 0 w 22004"/>
                  <a:gd name="T1" fmla="*/ 0 h 21600"/>
                  <a:gd name="T2" fmla="*/ 0 w 22004"/>
                  <a:gd name="T3" fmla="*/ 0 h 21600"/>
                  <a:gd name="T4" fmla="*/ 0 w 220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4"/>
                  <a:gd name="T10" fmla="*/ 0 h 21600"/>
                  <a:gd name="T11" fmla="*/ 22004 w 220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4" h="21600" fill="none" extrusionOk="0">
                    <a:moveTo>
                      <a:pt x="22004" y="0"/>
                    </a:moveTo>
                    <a:cubicBezTo>
                      <a:pt x="22004" y="11929"/>
                      <a:pt x="12333" y="21600"/>
                      <a:pt x="404" y="21600"/>
                    </a:cubicBezTo>
                    <a:cubicBezTo>
                      <a:pt x="269" y="21600"/>
                      <a:pt x="134" y="21598"/>
                      <a:pt x="-1" y="21596"/>
                    </a:cubicBezTo>
                  </a:path>
                  <a:path w="22004" h="21600" stroke="0" extrusionOk="0">
                    <a:moveTo>
                      <a:pt x="22004" y="0"/>
                    </a:moveTo>
                    <a:cubicBezTo>
                      <a:pt x="22004" y="11929"/>
                      <a:pt x="12333" y="21600"/>
                      <a:pt x="404" y="21600"/>
                    </a:cubicBezTo>
                    <a:cubicBezTo>
                      <a:pt x="269" y="21600"/>
                      <a:pt x="134" y="21598"/>
                      <a:pt x="-1" y="21596"/>
                    </a:cubicBezTo>
                    <a:lnTo>
                      <a:pt x="404" y="0"/>
                    </a:lnTo>
                    <a:lnTo>
                      <a:pt x="22004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75" name="Group 178"/>
            <p:cNvGrpSpPr>
              <a:grpSpLocks/>
            </p:cNvGrpSpPr>
            <p:nvPr/>
          </p:nvGrpSpPr>
          <p:grpSpPr bwMode="auto">
            <a:xfrm>
              <a:off x="4564" y="2068"/>
              <a:ext cx="184" cy="88"/>
              <a:chOff x="4564" y="2068"/>
              <a:chExt cx="184" cy="88"/>
            </a:xfrm>
          </p:grpSpPr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4564" y="2068"/>
                <a:ext cx="136" cy="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pt-BR"/>
              </a:p>
            </p:txBody>
          </p:sp>
          <p:sp>
            <p:nvSpPr>
              <p:cNvPr id="177" name="Oval 177"/>
              <p:cNvSpPr>
                <a:spLocks noChangeArrowheads="1"/>
              </p:cNvSpPr>
              <p:nvPr/>
            </p:nvSpPr>
            <p:spPr bwMode="auto">
              <a:xfrm>
                <a:off x="4612" y="2068"/>
                <a:ext cx="136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pt-BR"/>
              </a:p>
            </p:txBody>
          </p:sp>
        </p:grpSp>
      </p:grpSp>
      <p:grpSp>
        <p:nvGrpSpPr>
          <p:cNvPr id="182" name="Group 185"/>
          <p:cNvGrpSpPr>
            <a:grpSpLocks/>
          </p:cNvGrpSpPr>
          <p:nvPr/>
        </p:nvGrpSpPr>
        <p:grpSpPr bwMode="auto">
          <a:xfrm>
            <a:off x="6302947" y="3092450"/>
            <a:ext cx="196104" cy="344922"/>
            <a:chOff x="4252" y="1948"/>
            <a:chExt cx="136" cy="232"/>
          </a:xfrm>
        </p:grpSpPr>
        <p:sp>
          <p:nvSpPr>
            <p:cNvPr id="183" name="Rectangle 180"/>
            <p:cNvSpPr>
              <a:spLocks noChangeArrowheads="1"/>
            </p:cNvSpPr>
            <p:nvPr/>
          </p:nvSpPr>
          <p:spPr bwMode="auto">
            <a:xfrm>
              <a:off x="4252" y="1948"/>
              <a:ext cx="136" cy="23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84" name="Line 181"/>
            <p:cNvSpPr>
              <a:spLocks noChangeShapeType="1"/>
            </p:cNvSpPr>
            <p:nvPr/>
          </p:nvSpPr>
          <p:spPr bwMode="auto">
            <a:xfrm>
              <a:off x="4272" y="19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5" name="Line 182"/>
            <p:cNvSpPr>
              <a:spLocks noChangeShapeType="1"/>
            </p:cNvSpPr>
            <p:nvPr/>
          </p:nvSpPr>
          <p:spPr bwMode="auto">
            <a:xfrm>
              <a:off x="4272" y="20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6" name="Line 183"/>
            <p:cNvSpPr>
              <a:spLocks noChangeShapeType="1"/>
            </p:cNvSpPr>
            <p:nvPr/>
          </p:nvSpPr>
          <p:spPr bwMode="auto">
            <a:xfrm>
              <a:off x="4272" y="20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7" name="Line 184"/>
            <p:cNvSpPr>
              <a:spLocks noChangeShapeType="1"/>
            </p:cNvSpPr>
            <p:nvPr/>
          </p:nvSpPr>
          <p:spPr bwMode="auto">
            <a:xfrm>
              <a:off x="4272" y="21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8" name="Group 191"/>
          <p:cNvGrpSpPr>
            <a:grpSpLocks/>
          </p:cNvGrpSpPr>
          <p:nvPr/>
        </p:nvGrpSpPr>
        <p:grpSpPr bwMode="auto">
          <a:xfrm>
            <a:off x="5671121" y="3106738"/>
            <a:ext cx="332593" cy="344922"/>
            <a:chOff x="3821" y="1957"/>
            <a:chExt cx="230" cy="232"/>
          </a:xfrm>
        </p:grpSpPr>
        <p:sp>
          <p:nvSpPr>
            <p:cNvPr id="189" name="Line 186"/>
            <p:cNvSpPr>
              <a:spLocks noChangeShapeType="1"/>
            </p:cNvSpPr>
            <p:nvPr/>
          </p:nvSpPr>
          <p:spPr bwMode="auto">
            <a:xfrm flipH="1">
              <a:off x="3821" y="1987"/>
              <a:ext cx="173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0" name="Line 187"/>
            <p:cNvSpPr>
              <a:spLocks noChangeShapeType="1"/>
            </p:cNvSpPr>
            <p:nvPr/>
          </p:nvSpPr>
          <p:spPr bwMode="auto">
            <a:xfrm>
              <a:off x="3821" y="2160"/>
              <a:ext cx="29" cy="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1" name="Line 188"/>
            <p:cNvSpPr>
              <a:spLocks noChangeShapeType="1"/>
            </p:cNvSpPr>
            <p:nvPr/>
          </p:nvSpPr>
          <p:spPr bwMode="auto">
            <a:xfrm flipV="1">
              <a:off x="3850" y="2016"/>
              <a:ext cx="172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2" name="Line 189"/>
            <p:cNvSpPr>
              <a:spLocks noChangeShapeType="1"/>
            </p:cNvSpPr>
            <p:nvPr/>
          </p:nvSpPr>
          <p:spPr bwMode="auto">
            <a:xfrm flipV="1">
              <a:off x="4022" y="1957"/>
              <a:ext cx="29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3" name="Line 190"/>
            <p:cNvSpPr>
              <a:spLocks noChangeShapeType="1"/>
            </p:cNvSpPr>
            <p:nvPr/>
          </p:nvSpPr>
          <p:spPr bwMode="auto">
            <a:xfrm flipV="1">
              <a:off x="3994" y="1957"/>
              <a:ext cx="57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4" name="Group 195"/>
          <p:cNvGrpSpPr>
            <a:grpSpLocks/>
          </p:cNvGrpSpPr>
          <p:nvPr/>
        </p:nvGrpSpPr>
        <p:grpSpPr bwMode="auto">
          <a:xfrm>
            <a:off x="7639621" y="3016250"/>
            <a:ext cx="335731" cy="202195"/>
            <a:chOff x="5164" y="1900"/>
            <a:chExt cx="232" cy="136"/>
          </a:xfrm>
        </p:grpSpPr>
        <p:sp>
          <p:nvSpPr>
            <p:cNvPr id="195" name="Rectangle 192"/>
            <p:cNvSpPr>
              <a:spLocks noChangeArrowheads="1"/>
            </p:cNvSpPr>
            <p:nvPr/>
          </p:nvSpPr>
          <p:spPr bwMode="auto">
            <a:xfrm>
              <a:off x="5164" y="1924"/>
              <a:ext cx="232" cy="11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96" name="Oval 193"/>
            <p:cNvSpPr>
              <a:spLocks noChangeArrowheads="1"/>
            </p:cNvSpPr>
            <p:nvPr/>
          </p:nvSpPr>
          <p:spPr bwMode="auto">
            <a:xfrm>
              <a:off x="5236" y="1948"/>
              <a:ext cx="88" cy="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197" name="Rectangle 194"/>
            <p:cNvSpPr>
              <a:spLocks noChangeArrowheads="1"/>
            </p:cNvSpPr>
            <p:nvPr/>
          </p:nvSpPr>
          <p:spPr bwMode="auto">
            <a:xfrm>
              <a:off x="5164" y="1900"/>
              <a:ext cx="40" cy="1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</p:grpSp>
      <p:sp>
        <p:nvSpPr>
          <p:cNvPr id="198" name="Line 196"/>
          <p:cNvSpPr>
            <a:spLocks noChangeShapeType="1"/>
          </p:cNvSpPr>
          <p:nvPr/>
        </p:nvSpPr>
        <p:spPr bwMode="auto">
          <a:xfrm>
            <a:off x="6614096" y="3581400"/>
            <a:ext cx="0" cy="7136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3959" y="3063453"/>
            <a:ext cx="2160587" cy="72072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pt-BR" altLang="pt-BR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27584" y="1772816"/>
            <a:ext cx="7715250" cy="453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pt-BR" altLang="pt-BR" b="1" smtClean="0"/>
              <a:t>Artificial </a:t>
            </a:r>
            <a:r>
              <a:rPr lang="pt-BR" altLang="pt-BR" sz="2400" smtClean="0"/>
              <a:t>(Origem: Latim)</a:t>
            </a:r>
          </a:p>
          <a:p>
            <a:pPr eaLnBrk="1" hangingPunct="1"/>
            <a:endParaRPr lang="pt-BR" altLang="pt-BR" sz="2400" smtClean="0"/>
          </a:p>
          <a:p>
            <a:pPr eaLnBrk="1" hangingPunct="1"/>
            <a:endParaRPr lang="pt-BR" altLang="pt-BR" sz="240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BR" b="1" i="1" smtClean="0"/>
              <a:t>Artificiale</a:t>
            </a:r>
            <a:r>
              <a:rPr lang="pt-BR" altLang="pt-BR" sz="2400" smtClean="0"/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pt-BR" altLang="pt-BR" sz="240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pt-BR" altLang="pt-BR" sz="240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BR" sz="2400" smtClean="0"/>
              <a:t>Algo não natural, isto é, produzido pelo homem</a:t>
            </a:r>
          </a:p>
          <a:p>
            <a:pPr eaLnBrk="1" hangingPunct="1"/>
            <a:endParaRPr lang="pt-BR" altLang="pt-BR" sz="2400" smtClean="0"/>
          </a:p>
          <a:p>
            <a:pPr eaLnBrk="1" hangingPunct="1"/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21813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altLang="pt-BR" dirty="0"/>
              <a:t>Exemplos de Agentes e seus </a:t>
            </a:r>
            <a:r>
              <a:rPr lang="pt-BR" altLang="pt-BR" i="1" dirty="0"/>
              <a:t>PEAS</a:t>
            </a:r>
            <a:endParaRPr lang="pt-BR" dirty="0"/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907000"/>
              </p:ext>
            </p:extLst>
          </p:nvPr>
        </p:nvGraphicFramePr>
        <p:xfrm>
          <a:off x="1031875" y="1749425"/>
          <a:ext cx="6813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Document" r:id="rId3" imgW="10146824" imgH="6943411" progId="Word.Document.8">
                  <p:embed/>
                </p:oleObj>
              </mc:Choice>
              <mc:Fallback>
                <p:oleObj name="Document" r:id="rId3" imgW="10146824" imgH="694341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749425"/>
                        <a:ext cx="6813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4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Exercício proposto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Imagine uma situação qualquer que você gostaria que um determinado agente inteligente realizasse para tornar sua vida mais agradável</a:t>
            </a:r>
          </a:p>
          <a:p>
            <a:pPr lvl="1" eaLnBrk="1" hangingPunct="1"/>
            <a:r>
              <a:rPr lang="pt-BR" altLang="pt-BR" dirty="0"/>
              <a:t>Pense em:</a:t>
            </a:r>
          </a:p>
          <a:p>
            <a:pPr lvl="2" eaLnBrk="1" hangingPunct="1"/>
            <a:r>
              <a:rPr lang="pt-BR" altLang="pt-BR" b="1" dirty="0"/>
              <a:t>Tarefa e meio: </a:t>
            </a:r>
            <a:r>
              <a:rPr lang="pt-BR" altLang="pt-BR" dirty="0"/>
              <a:t>O que e onde o agente irá atuar?</a:t>
            </a:r>
          </a:p>
          <a:p>
            <a:pPr lvl="2" eaLnBrk="1" hangingPunct="1"/>
            <a:r>
              <a:rPr lang="pt-BR" altLang="pt-BR" b="1" dirty="0"/>
              <a:t>Tipo de conhecimento: </a:t>
            </a:r>
            <a:r>
              <a:rPr lang="pt-BR" altLang="pt-BR" dirty="0"/>
              <a:t>O que o agente deve “saber”?</a:t>
            </a:r>
          </a:p>
          <a:p>
            <a:pPr lvl="2" eaLnBrk="1" hangingPunct="1"/>
            <a:r>
              <a:rPr lang="pt-BR" altLang="pt-BR" b="1" dirty="0"/>
              <a:t>Resolução do Problema: </a:t>
            </a:r>
            <a:r>
              <a:rPr lang="pt-BR" altLang="pt-BR" dirty="0"/>
              <a:t>O que deve ser feito para realizar a tarefa desejada</a:t>
            </a:r>
          </a:p>
          <a:p>
            <a:pPr lvl="2" eaLnBrk="1" hangingPunct="1"/>
            <a:r>
              <a:rPr lang="pt-BR" altLang="pt-BR" b="1" dirty="0"/>
              <a:t>Medida de Desempenho: </a:t>
            </a:r>
            <a:r>
              <a:rPr lang="pt-BR" altLang="pt-BR" dirty="0"/>
              <a:t>Como este agente é avaliado?</a:t>
            </a:r>
            <a:endParaRPr lang="pt-BR" alt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9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6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92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Objetivo:</a:t>
            </a:r>
          </a:p>
          <a:p>
            <a:pPr lvl="1" eaLnBrk="1" hangingPunct="1"/>
            <a:r>
              <a:rPr lang="pt-BR" altLang="pt-BR" dirty="0" smtClean="0"/>
              <a:t>Apresentar conceitos básicos sobre Inteligência Artificial</a:t>
            </a:r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Conteúdo:</a:t>
            </a:r>
          </a:p>
          <a:p>
            <a:pPr lvl="1" eaLnBrk="1" hangingPunct="1"/>
            <a:r>
              <a:rPr lang="pt-BR" altLang="pt-BR" dirty="0" smtClean="0"/>
              <a:t>Inteligência Artificial</a:t>
            </a:r>
          </a:p>
          <a:p>
            <a:pPr lvl="1" eaLnBrk="1" hangingPunct="1"/>
            <a:endParaRPr lang="pt-BR" altLang="pt-BR" sz="1200" dirty="0" smtClean="0"/>
          </a:p>
          <a:p>
            <a:pPr eaLnBrk="1" hangingPunct="1"/>
            <a:r>
              <a:rPr lang="pt-BR" altLang="pt-BR" dirty="0" smtClean="0"/>
              <a:t>Referências:</a:t>
            </a:r>
          </a:p>
          <a:p>
            <a:pPr lvl="1" eaLnBrk="1" hangingPunct="1"/>
            <a:r>
              <a:rPr lang="pt-BR" altLang="pt-BR" dirty="0" smtClean="0"/>
              <a:t>Inteligência Artificial: Uma abordagem moderna, Russell &amp; </a:t>
            </a:r>
            <a:r>
              <a:rPr lang="pt-BR" altLang="pt-BR" dirty="0" err="1" smtClean="0"/>
              <a:t>Norvig</a:t>
            </a:r>
            <a:r>
              <a:rPr lang="pt-BR" altLang="pt-BR" dirty="0" smtClean="0"/>
              <a:t> - capítulos 1, 2 e 3.</a:t>
            </a:r>
          </a:p>
        </p:txBody>
      </p:sp>
    </p:spTree>
    <p:extLst>
      <p:ext uri="{BB962C8B-B14F-4D97-AF65-F5344CB8AC3E}">
        <p14:creationId xmlns:p14="http://schemas.microsoft.com/office/powerpoint/2010/main" val="33819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endParaRPr lang="pt-B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3103" y="2204492"/>
            <a:ext cx="7056438" cy="144145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pt-BR" altLang="pt-BR">
              <a:solidFill>
                <a:schemeClr val="accent2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1115616" y="1556792"/>
            <a:ext cx="7200900" cy="230505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b="1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b="1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smtClean="0"/>
              <a:t>“Um tipo de inteligência produzida pelo homem para dotar as máquinas de algum tipo de habilidade que simula a inteligência do homem.”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9552" y="3717032"/>
            <a:ext cx="8064896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Podemos chamar de Ciências </a:t>
            </a:r>
            <a:r>
              <a:rPr lang="pt-BR" dirty="0"/>
              <a:t>do artificial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objetivo: prescrever e sintetizar “artefatos” (transformação)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criar artefatos que satisfaçam as necessidades humanas, de acordo com as leis naturais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ex. cadeira de madeira, cura da AIDS, um programa de computador, </a:t>
            </a:r>
            <a:r>
              <a:rPr lang="pt-BR" dirty="0" smtClean="0"/>
              <a:t>etc.</a:t>
            </a:r>
            <a:endParaRPr lang="pt-BR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metodologia: essencialmente empírica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pt-BR" dirty="0"/>
              <a:t>compreensão por construção/simulação e avaliação do resultado</a:t>
            </a:r>
          </a:p>
        </p:txBody>
      </p:sp>
    </p:spTree>
    <p:extLst>
      <p:ext uri="{BB962C8B-B14F-4D97-AF65-F5344CB8AC3E}">
        <p14:creationId xmlns:p14="http://schemas.microsoft.com/office/powerpoint/2010/main" val="4190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Algumas definições de 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"[...] atividade que nós associamos com o pensar humano, atividades tais como: tomada de decisão, resolução de problemas, aprendizado[... ]." [BELLMAN, 78]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i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"Inteligência artificial é o estudo das ideias que permitem aos computadores serem inteligentes." [WINSTON, 84]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i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"Inteligência Artificial é o estudo das faculdades mentais através do uso de modelos computacionais." [CHARNIAK &amp; </a:t>
            </a:r>
            <a:r>
              <a:rPr lang="pt-BR" i="1" dirty="0" err="1"/>
              <a:t>McDERMOTT</a:t>
            </a:r>
            <a:r>
              <a:rPr lang="pt-BR" i="1" dirty="0"/>
              <a:t>, 85] </a:t>
            </a:r>
          </a:p>
          <a:p>
            <a:endParaRPr lang="pt-BR" altLang="pt-BR" dirty="0" smtClean="0"/>
          </a:p>
          <a:p>
            <a:r>
              <a:rPr lang="pt-BR" altLang="pt-BR" i="1" dirty="0"/>
              <a:t>"O estudo da computação que torna possível perceber, raciocinar e agir." [WINSTON, 92]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“</a:t>
            </a:r>
            <a:r>
              <a:rPr lang="pt-BR" altLang="pt-BR" dirty="0"/>
              <a:t>Pode ser definida como o ramo da Ciência da Computação que se ocupa da automação do comportamento inteligente.” [LUGER, 2004]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9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definições de </a:t>
            </a:r>
            <a:r>
              <a:rPr lang="pt-BR" dirty="0" smtClean="0"/>
              <a:t>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b="1" dirty="0"/>
              <a:t>A Inteligência Artificial busca entender a mente humana e imitar o seu comportamento [BOOSE, 94], levantando questões tais como:</a:t>
            </a:r>
          </a:p>
          <a:p>
            <a:pPr marL="674370" lvl="2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pt-BR" sz="1800" dirty="0" smtClean="0"/>
              <a:t>Como </a:t>
            </a:r>
            <a:r>
              <a:rPr lang="pt-BR" sz="1800" dirty="0"/>
              <a:t>ocorre o pensar?</a:t>
            </a:r>
          </a:p>
          <a:p>
            <a:pPr marL="674370" lvl="2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pt-BR" sz="1800" dirty="0"/>
              <a:t>Como o homem extrai o conhecimento do mundo?</a:t>
            </a:r>
          </a:p>
          <a:p>
            <a:pPr marL="674370" lvl="2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pt-BR" sz="1800" dirty="0"/>
              <a:t>Como a memória, os sentidos e a linguagem ajudam no desenvolvimento da inteligência?</a:t>
            </a:r>
          </a:p>
          <a:p>
            <a:pPr marL="674370" lvl="2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pt-BR" sz="1800" dirty="0"/>
              <a:t>Como surgem as ideias?</a:t>
            </a:r>
          </a:p>
          <a:p>
            <a:pPr marL="674370" lvl="2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pt-BR" sz="1800" dirty="0"/>
              <a:t>Como a mente processa informações e tira conclusões decidindo por uma coisa ao invés de outra?</a:t>
            </a:r>
          </a:p>
          <a:p>
            <a:pPr marL="274320" lvl="1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endParaRPr lang="pt-BR" sz="20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b="1" dirty="0"/>
              <a:t>Essas são algumas perguntas que a IA precisa responder para simular o raciocínio humano e implementar aspectos da inteligência</a:t>
            </a:r>
            <a:r>
              <a:rPr lang="pt-BR" sz="2000" b="1" dirty="0" smtClean="0"/>
              <a:t>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461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Mineração de Dados – Aula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 inteligência humana está aliada a sua capacidade de interagir com o meio através de habilidades </a:t>
            </a:r>
            <a:r>
              <a:rPr lang="pt-BR" altLang="pt-BR" b="1" dirty="0"/>
              <a:t>cognitivas</a:t>
            </a:r>
            <a:r>
              <a:rPr lang="pt-BR" altLang="pt-BR" dirty="0"/>
              <a:t> (sentidos) e </a:t>
            </a:r>
            <a:r>
              <a:rPr lang="pt-BR" altLang="pt-BR" b="1" dirty="0"/>
              <a:t>conotativas</a:t>
            </a:r>
            <a:r>
              <a:rPr lang="pt-BR" altLang="pt-BR" dirty="0"/>
              <a:t> (ação), ou seja, </a:t>
            </a:r>
          </a:p>
          <a:p>
            <a:pPr lvl="2" eaLnBrk="1" hangingPunct="1"/>
            <a:endParaRPr lang="pt-BR" altLang="pt-BR" dirty="0"/>
          </a:p>
          <a:p>
            <a:pPr lvl="1" eaLnBrk="1" hangingPunct="1"/>
            <a:r>
              <a:rPr lang="pt-BR" altLang="pt-BR" dirty="0"/>
              <a:t>se movimentar,</a:t>
            </a:r>
          </a:p>
          <a:p>
            <a:pPr lvl="1" eaLnBrk="1" hangingPunct="1"/>
            <a:r>
              <a:rPr lang="pt-BR" altLang="pt-BR" dirty="0"/>
              <a:t>reconhecer sons (fala) e imagens,</a:t>
            </a:r>
          </a:p>
          <a:p>
            <a:pPr lvl="1" eaLnBrk="1" hangingPunct="1"/>
            <a:r>
              <a:rPr lang="pt-BR" altLang="pt-BR" dirty="0"/>
              <a:t>se expressar, etc.</a:t>
            </a:r>
          </a:p>
          <a:p>
            <a:pPr lvl="1"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No campo da robótica existe a ideia de implementar “</a:t>
            </a:r>
            <a:r>
              <a:rPr lang="pt-BR" altLang="pt-BR" b="1" dirty="0"/>
              <a:t>as máquinas inteligentes</a:t>
            </a:r>
            <a:r>
              <a:rPr lang="pt-BR" altLang="pt-BR" dirty="0"/>
              <a:t>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14304</TotalTime>
  <Words>2938</Words>
  <Application>Microsoft Office PowerPoint</Application>
  <PresentationFormat>Apresentação na tela (4:3)</PresentationFormat>
  <Paragraphs>490</Paragraphs>
  <Slides>52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52</vt:i4>
      </vt:variant>
    </vt:vector>
  </HeadingPairs>
  <TitlesOfParts>
    <vt:vector size="61" baseType="lpstr">
      <vt:lpstr>Arial</vt:lpstr>
      <vt:lpstr>Calibri</vt:lpstr>
      <vt:lpstr>Symbol</vt:lpstr>
      <vt:lpstr>Verdana</vt:lpstr>
      <vt:lpstr>Wingdings</vt:lpstr>
      <vt:lpstr>Wingdings 2</vt:lpstr>
      <vt:lpstr>Tema do Office</vt:lpstr>
      <vt:lpstr>Image</vt:lpstr>
      <vt:lpstr>Documento do Microsoft Word 97 - 2003</vt:lpstr>
      <vt:lpstr>Mineração de Dados Aula - 6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dc:creator>Alexandre</dc:creator>
  <cp:lastModifiedBy>Paulo Salgado</cp:lastModifiedBy>
  <cp:revision>355</cp:revision>
  <dcterms:created xsi:type="dcterms:W3CDTF">2010-12-13T16:16:41Z</dcterms:created>
  <dcterms:modified xsi:type="dcterms:W3CDTF">2015-09-25T11:20:34Z</dcterms:modified>
</cp:coreProperties>
</file>