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4"/>
  </p:notesMasterIdLst>
  <p:handoutMasterIdLst>
    <p:handoutMasterId r:id="rId45"/>
  </p:handoutMasterIdLst>
  <p:sldIdLst>
    <p:sldId id="274" r:id="rId3"/>
    <p:sldId id="312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2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6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Salgado" initials="PS" lastIdx="1" clrIdx="0">
    <p:extLst>
      <p:ext uri="{19B8F6BF-5375-455C-9EA6-DF929625EA0E}">
        <p15:presenceInfo xmlns:p15="http://schemas.microsoft.com/office/powerpoint/2012/main" userId="56d1957db1d870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26A1E-8FD8-4954-8987-8CEA84AA610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30809-17A8-48F7-9B97-E5C3661D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8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CCFF-BF5E-4D88-82E7-E363A074307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EDDAD-3F2F-4056-9167-0656D3D9B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2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BE101-920A-4350-A523-40E7E19621E2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8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8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3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pt-BR" alt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05013"/>
            <a:ext cx="39608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2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2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933055"/>
            <a:ext cx="7772400" cy="792089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1836118" y="5229200"/>
            <a:ext cx="5544194" cy="432271"/>
          </a:xfrm>
        </p:spPr>
        <p:txBody>
          <a:bodyPr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pic>
        <p:nvPicPr>
          <p:cNvPr id="5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05013"/>
            <a:ext cx="39608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17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Mineração de Dados – Aula 6</a:t>
            </a:r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24744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7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4640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9A3B46-C8BB-4288-88C4-2A6D82BAE3B7}" type="slidenum">
              <a:rPr lang="pt-BR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prstClr val="black"/>
              </a:solidFill>
            </a:endParaRPr>
          </a:p>
        </p:txBody>
      </p:sp>
      <p:pic>
        <p:nvPicPr>
          <p:cNvPr id="10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0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Mineração de Dados – Aula 6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46005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3BAB1D-C61B-4814-A8A1-8DC32E424E79}" type="slidenum">
              <a:rPr lang="pt-BR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prstClr val="black"/>
              </a:solidFill>
            </a:endParaRPr>
          </a:p>
        </p:txBody>
      </p:sp>
      <p:pic>
        <p:nvPicPr>
          <p:cNvPr id="11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24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D4C1-8B4B-4706-A044-DEFF35141AA1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F339-E9DC-4C48-BB27-30D24C2989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84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2131-7D81-4FC0-8904-4D5B1E7B447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C84A-12A1-4E23-9B84-9BD6E8C09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12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01A92-F591-4E89-B3C3-53CB19B442F3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15D0-65E3-485E-9E90-60BF7D222B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8103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A5A6-AEA5-4CD0-A061-F2329ECDE39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B3E0-CDE8-4B54-B561-DDCC9340F0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8475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7849-9E77-4460-8C79-6191AAD90AFE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9989-C438-41E7-9F95-5A12517ADE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81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0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A1CA-F108-47B0-8702-0672B1F11702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EE00-86AC-4AE8-8658-8C664A081B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484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D76BA-FC36-4076-98B1-74AE4B34E5CE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0891-D65B-4B06-846E-2C7BDDBDF0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5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E2EBB-7B95-44DC-9D6A-CE32CBD47A1F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2E3D-78AA-4CAC-941E-67EDBFCF47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8449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561C-F164-4DDF-8BE7-0FD429B5D62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9448-8507-45F5-B38F-11BEA40C4A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1647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7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1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3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65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2DB7-ACC8-41DE-B6E7-D7F1D6D9838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5C30-754B-4394-9457-401C2A4A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D0FA11-4A30-46A2-A692-886B5BD14E3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14/09/2017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961664-A7A1-41C4-8410-7D20A93C1FC3}" type="slidenum">
              <a:rPr lang="pt-BR" altLang="pt-BR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pt-B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2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900" b="1" dirty="0"/>
              <a:t>Mineração de Dados</a:t>
            </a:r>
            <a:br>
              <a:rPr lang="pt-BR" sz="2900" b="1" dirty="0"/>
            </a:br>
            <a:r>
              <a:rPr lang="pt-BR" sz="2900" b="1" dirty="0"/>
              <a:t>Aula - 8</a:t>
            </a:r>
          </a:p>
        </p:txBody>
      </p:sp>
      <p:sp>
        <p:nvSpPr>
          <p:cNvPr id="5" name="Espaço Reservado para Texto 5"/>
          <p:cNvSpPr txBox="1">
            <a:spLocks/>
          </p:cNvSpPr>
          <p:nvPr/>
        </p:nvSpPr>
        <p:spPr>
          <a:xfrm>
            <a:off x="1836738" y="5229225"/>
            <a:ext cx="5543550" cy="431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pt-BR" sz="2400" b="1" dirty="0" smtClean="0">
                <a:solidFill>
                  <a:schemeClr val="tx1"/>
                </a:solidFill>
              </a:rPr>
              <a:t>Prof. Paulo Salgado</a:t>
            </a:r>
            <a:br>
              <a:rPr lang="pt-BR" altLang="pt-BR" sz="2400" b="1" dirty="0" smtClean="0">
                <a:solidFill>
                  <a:schemeClr val="tx1"/>
                </a:solidFill>
              </a:rPr>
            </a:br>
            <a:r>
              <a:rPr lang="pt-BR" altLang="pt-BR" sz="2400" b="1" dirty="0" smtClean="0">
                <a:solidFill>
                  <a:schemeClr val="tx1"/>
                </a:solidFill>
              </a:rPr>
              <a:t>psgmn@cin.ufpe.br</a:t>
            </a:r>
          </a:p>
        </p:txBody>
      </p:sp>
    </p:spTree>
    <p:extLst>
      <p:ext uri="{BB962C8B-B14F-4D97-AF65-F5344CB8AC3E}">
        <p14:creationId xmlns:p14="http://schemas.microsoft.com/office/powerpoint/2010/main" val="30215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Aprendizagem Não-Supervisionada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7544" y="1568784"/>
            <a:ext cx="8208912" cy="4464074"/>
          </a:xfrm>
        </p:spPr>
        <p:txBody>
          <a:bodyPr/>
          <a:lstStyle/>
          <a:p>
            <a:r>
              <a:rPr lang="pt-BR" altLang="pt-BR" dirty="0"/>
              <a:t>O que pode ser feito quando se tem um conjunto de exemplos mas não se conhece as categorias envolvidas? Como classificar esses dados?</a:t>
            </a:r>
          </a:p>
          <a:p>
            <a:endParaRPr lang="pt-B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90913"/>
              </p:ext>
            </p:extLst>
          </p:nvPr>
        </p:nvGraphicFramePr>
        <p:xfrm>
          <a:off x="1733550" y="3071811"/>
          <a:ext cx="4648200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Bitmap Image" r:id="rId3" imgW="3153215" imgH="1991003" progId="Paint.Picture">
                  <p:embed/>
                </p:oleObj>
              </mc:Choice>
              <mc:Fallback>
                <p:oleObj name="Bitmap Image" r:id="rId3" imgW="3153215" imgH="19910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071811"/>
                        <a:ext cx="4648200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33550" y="6043611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733550" y="2690811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01738" y="6184898"/>
            <a:ext cx="6585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800" dirty="0"/>
              <a:t>Por que estudar esse tipo de problema</a:t>
            </a:r>
            <a:r>
              <a:rPr lang="pt-BR" altLang="pt-BR" sz="2800" dirty="0" smtClean="0"/>
              <a:t>?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9126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Aprendizagem Não-Supervisionada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pt-BR" altLang="pt-BR" dirty="0"/>
              <a:t>Coletar e rotular bases de dados pode ser extremamente caro.</a:t>
            </a:r>
          </a:p>
          <a:p>
            <a:pPr lvl="1">
              <a:lnSpc>
                <a:spcPct val="90000"/>
              </a:lnSpc>
            </a:pPr>
            <a:r>
              <a:rPr lang="pt-BR" altLang="pt-BR" dirty="0" err="1"/>
              <a:t>Ex</a:t>
            </a:r>
            <a:r>
              <a:rPr lang="pt-BR" altLang="pt-BR" dirty="0"/>
              <a:t>: Gravar voz é barato, mas rotular todo o material gravado é caro.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pt-BR" altLang="pt-BR" dirty="0"/>
              <a:t>Muitas vezes não se tem conhecimento das classes envolvidas.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Trabalho exploratório nos dados</a:t>
            </a:r>
            <a:br>
              <a:rPr lang="pt-BR" altLang="pt-BR" dirty="0"/>
            </a:br>
            <a:r>
              <a:rPr lang="pt-BR" altLang="pt-BR" dirty="0"/>
              <a:t>(ex. </a:t>
            </a:r>
            <a:r>
              <a:rPr lang="pt-BR" altLang="pt-BR" i="1" dirty="0"/>
              <a:t>Data Mining</a:t>
            </a:r>
            <a:r>
              <a:rPr lang="pt-BR" altLang="pt-BR" dirty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pt-BR" dirty="0"/>
              <a:t>Pré-classificação:</a:t>
            </a:r>
          </a:p>
          <a:p>
            <a:pPr lvl="1"/>
            <a:r>
              <a:rPr lang="pt-BR" altLang="pt-BR" dirty="0"/>
              <a:t>Suponha que as categorias envolvidas são conhecidas, mas a base não está rotulada.</a:t>
            </a:r>
          </a:p>
          <a:p>
            <a:pPr lvl="1"/>
            <a:r>
              <a:rPr lang="pt-BR" altLang="pt-BR" dirty="0"/>
              <a:t>Pode-se utilizar a aprendizagem não-supervisionada para fazer uma pré-classificação, e então treinar um classificador de maneira supervisionada.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6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i="1" dirty="0" err="1"/>
              <a:t>Clustering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É a organização dos objetos similares (em algum aspecto) em grupos.</a:t>
            </a:r>
          </a:p>
          <a:p>
            <a:endParaRPr lang="pt-BR" dirty="0"/>
          </a:p>
        </p:txBody>
      </p:sp>
      <p:pic>
        <p:nvPicPr>
          <p:cNvPr id="5" name="Picture 11" descr="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2763"/>
            <a:ext cx="6248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525333" y="5867400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Quatro grupos (clusters)</a:t>
            </a:r>
          </a:p>
        </p:txBody>
      </p:sp>
    </p:spTree>
    <p:extLst>
      <p:ext uri="{BB962C8B-B14F-4D97-AF65-F5344CB8AC3E}">
        <p14:creationId xmlns:p14="http://schemas.microsoft.com/office/powerpoint/2010/main" val="21849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Agrupamento -Análise de Clusters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41860959"/>
              </p:ext>
            </p:extLst>
          </p:nvPr>
        </p:nvGraphicFramePr>
        <p:xfrm>
          <a:off x="891487" y="1770063"/>
          <a:ext cx="2879725" cy="2865440"/>
        </p:xfrm>
        <a:graphic>
          <a:graphicData uri="http://schemas.openxmlformats.org/drawingml/2006/table">
            <a:tbl>
              <a:tblPr/>
              <a:tblGrid>
                <a:gridCol w="479425"/>
                <a:gridCol w="481012"/>
                <a:gridCol w="479425"/>
                <a:gridCol w="479425"/>
                <a:gridCol w="481013"/>
                <a:gridCol w="479425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5571437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pt-BR" altLang="pt-BR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Freeform 48"/>
          <p:cNvSpPr>
            <a:spLocks/>
          </p:cNvSpPr>
          <p:nvPr/>
        </p:nvSpPr>
        <p:spPr bwMode="auto">
          <a:xfrm>
            <a:off x="4058549" y="1844675"/>
            <a:ext cx="3240088" cy="3168650"/>
          </a:xfrm>
          <a:custGeom>
            <a:avLst/>
            <a:gdLst>
              <a:gd name="T0" fmla="*/ 1061 w 2633"/>
              <a:gd name="T1" fmla="*/ 73 h 2825"/>
              <a:gd name="T2" fmla="*/ 915 w 2633"/>
              <a:gd name="T3" fmla="*/ 100 h 2825"/>
              <a:gd name="T4" fmla="*/ 796 w 2633"/>
              <a:gd name="T5" fmla="*/ 128 h 2825"/>
              <a:gd name="T6" fmla="*/ 723 w 2633"/>
              <a:gd name="T7" fmla="*/ 164 h 2825"/>
              <a:gd name="T8" fmla="*/ 512 w 2633"/>
              <a:gd name="T9" fmla="*/ 210 h 2825"/>
              <a:gd name="T10" fmla="*/ 357 w 2633"/>
              <a:gd name="T11" fmla="*/ 292 h 2825"/>
              <a:gd name="T12" fmla="*/ 284 w 2633"/>
              <a:gd name="T13" fmla="*/ 347 h 2825"/>
              <a:gd name="T14" fmla="*/ 211 w 2633"/>
              <a:gd name="T15" fmla="*/ 411 h 2825"/>
              <a:gd name="T16" fmla="*/ 174 w 2633"/>
              <a:gd name="T17" fmla="*/ 466 h 2825"/>
              <a:gd name="T18" fmla="*/ 147 w 2633"/>
              <a:gd name="T19" fmla="*/ 521 h 2825"/>
              <a:gd name="T20" fmla="*/ 128 w 2633"/>
              <a:gd name="T21" fmla="*/ 539 h 2825"/>
              <a:gd name="T22" fmla="*/ 92 w 2633"/>
              <a:gd name="T23" fmla="*/ 594 h 2825"/>
              <a:gd name="T24" fmla="*/ 83 w 2633"/>
              <a:gd name="T25" fmla="*/ 622 h 2825"/>
              <a:gd name="T26" fmla="*/ 37 w 2633"/>
              <a:gd name="T27" fmla="*/ 667 h 2825"/>
              <a:gd name="T28" fmla="*/ 0 w 2633"/>
              <a:gd name="T29" fmla="*/ 740 h 2825"/>
              <a:gd name="T30" fmla="*/ 28 w 2633"/>
              <a:gd name="T31" fmla="*/ 868 h 2825"/>
              <a:gd name="T32" fmla="*/ 37 w 2633"/>
              <a:gd name="T33" fmla="*/ 1774 h 2825"/>
              <a:gd name="T34" fmla="*/ 46 w 2633"/>
              <a:gd name="T35" fmla="*/ 2185 h 2825"/>
              <a:gd name="T36" fmla="*/ 92 w 2633"/>
              <a:gd name="T37" fmla="*/ 2313 h 2825"/>
              <a:gd name="T38" fmla="*/ 265 w 2633"/>
              <a:gd name="T39" fmla="*/ 2587 h 2825"/>
              <a:gd name="T40" fmla="*/ 339 w 2633"/>
              <a:gd name="T41" fmla="*/ 2642 h 2825"/>
              <a:gd name="T42" fmla="*/ 403 w 2633"/>
              <a:gd name="T43" fmla="*/ 2697 h 2825"/>
              <a:gd name="T44" fmla="*/ 521 w 2633"/>
              <a:gd name="T45" fmla="*/ 2734 h 2825"/>
              <a:gd name="T46" fmla="*/ 750 w 2633"/>
              <a:gd name="T47" fmla="*/ 2788 h 2825"/>
              <a:gd name="T48" fmla="*/ 942 w 2633"/>
              <a:gd name="T49" fmla="*/ 2825 h 2825"/>
              <a:gd name="T50" fmla="*/ 1189 w 2633"/>
              <a:gd name="T51" fmla="*/ 2816 h 2825"/>
              <a:gd name="T52" fmla="*/ 1646 w 2633"/>
              <a:gd name="T53" fmla="*/ 2734 h 2825"/>
              <a:gd name="T54" fmla="*/ 1811 w 2633"/>
              <a:gd name="T55" fmla="*/ 2679 h 2825"/>
              <a:gd name="T56" fmla="*/ 1984 w 2633"/>
              <a:gd name="T57" fmla="*/ 2596 h 2825"/>
              <a:gd name="T58" fmla="*/ 2195 w 2633"/>
              <a:gd name="T59" fmla="*/ 2514 h 2825"/>
              <a:gd name="T60" fmla="*/ 2377 w 2633"/>
              <a:gd name="T61" fmla="*/ 2432 h 2825"/>
              <a:gd name="T62" fmla="*/ 2469 w 2633"/>
              <a:gd name="T63" fmla="*/ 2386 h 2825"/>
              <a:gd name="T64" fmla="*/ 2551 w 2633"/>
              <a:gd name="T65" fmla="*/ 2322 h 2825"/>
              <a:gd name="T66" fmla="*/ 2597 w 2633"/>
              <a:gd name="T67" fmla="*/ 2276 h 2825"/>
              <a:gd name="T68" fmla="*/ 2615 w 2633"/>
              <a:gd name="T69" fmla="*/ 2222 h 2825"/>
              <a:gd name="T70" fmla="*/ 2624 w 2633"/>
              <a:gd name="T71" fmla="*/ 2194 h 2825"/>
              <a:gd name="T72" fmla="*/ 2633 w 2633"/>
              <a:gd name="T73" fmla="*/ 2167 h 2825"/>
              <a:gd name="T74" fmla="*/ 2606 w 2633"/>
              <a:gd name="T75" fmla="*/ 1527 h 2825"/>
              <a:gd name="T76" fmla="*/ 2569 w 2633"/>
              <a:gd name="T77" fmla="*/ 1307 h 2825"/>
              <a:gd name="T78" fmla="*/ 2533 w 2633"/>
              <a:gd name="T79" fmla="*/ 1143 h 2825"/>
              <a:gd name="T80" fmla="*/ 2469 w 2633"/>
              <a:gd name="T81" fmla="*/ 768 h 2825"/>
              <a:gd name="T82" fmla="*/ 2441 w 2633"/>
              <a:gd name="T83" fmla="*/ 594 h 2825"/>
              <a:gd name="T84" fmla="*/ 2359 w 2633"/>
              <a:gd name="T85" fmla="*/ 311 h 2825"/>
              <a:gd name="T86" fmla="*/ 2323 w 2633"/>
              <a:gd name="T87" fmla="*/ 228 h 2825"/>
              <a:gd name="T88" fmla="*/ 2213 w 2633"/>
              <a:gd name="T89" fmla="*/ 146 h 2825"/>
              <a:gd name="T90" fmla="*/ 2176 w 2633"/>
              <a:gd name="T91" fmla="*/ 137 h 2825"/>
              <a:gd name="T92" fmla="*/ 2121 w 2633"/>
              <a:gd name="T93" fmla="*/ 119 h 2825"/>
              <a:gd name="T94" fmla="*/ 1875 w 2633"/>
              <a:gd name="T95" fmla="*/ 55 h 2825"/>
              <a:gd name="T96" fmla="*/ 1408 w 2633"/>
              <a:gd name="T97" fmla="*/ 0 h 2825"/>
              <a:gd name="T98" fmla="*/ 1125 w 2633"/>
              <a:gd name="T99" fmla="*/ 64 h 2825"/>
              <a:gd name="T100" fmla="*/ 1061 w 2633"/>
              <a:gd name="T101" fmla="*/ 73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33" h="2825">
                <a:moveTo>
                  <a:pt x="1061" y="73"/>
                </a:moveTo>
                <a:cubicBezTo>
                  <a:pt x="1011" y="89"/>
                  <a:pt x="969" y="94"/>
                  <a:pt x="915" y="100"/>
                </a:cubicBezTo>
                <a:cubicBezTo>
                  <a:pt x="877" y="110"/>
                  <a:pt x="833" y="113"/>
                  <a:pt x="796" y="128"/>
                </a:cubicBezTo>
                <a:cubicBezTo>
                  <a:pt x="771" y="138"/>
                  <a:pt x="750" y="159"/>
                  <a:pt x="723" y="164"/>
                </a:cubicBezTo>
                <a:cubicBezTo>
                  <a:pt x="652" y="177"/>
                  <a:pt x="582" y="193"/>
                  <a:pt x="512" y="210"/>
                </a:cubicBezTo>
                <a:cubicBezTo>
                  <a:pt x="461" y="236"/>
                  <a:pt x="411" y="274"/>
                  <a:pt x="357" y="292"/>
                </a:cubicBezTo>
                <a:cubicBezTo>
                  <a:pt x="330" y="334"/>
                  <a:pt x="320" y="318"/>
                  <a:pt x="284" y="347"/>
                </a:cubicBezTo>
                <a:cubicBezTo>
                  <a:pt x="259" y="367"/>
                  <a:pt x="234" y="388"/>
                  <a:pt x="211" y="411"/>
                </a:cubicBezTo>
                <a:cubicBezTo>
                  <a:pt x="193" y="461"/>
                  <a:pt x="213" y="419"/>
                  <a:pt x="174" y="466"/>
                </a:cubicBezTo>
                <a:cubicBezTo>
                  <a:pt x="118" y="534"/>
                  <a:pt x="188" y="456"/>
                  <a:pt x="147" y="521"/>
                </a:cubicBezTo>
                <a:cubicBezTo>
                  <a:pt x="142" y="528"/>
                  <a:pt x="133" y="532"/>
                  <a:pt x="128" y="539"/>
                </a:cubicBezTo>
                <a:cubicBezTo>
                  <a:pt x="115" y="557"/>
                  <a:pt x="92" y="594"/>
                  <a:pt x="92" y="594"/>
                </a:cubicBezTo>
                <a:cubicBezTo>
                  <a:pt x="89" y="603"/>
                  <a:pt x="89" y="614"/>
                  <a:pt x="83" y="622"/>
                </a:cubicBezTo>
                <a:cubicBezTo>
                  <a:pt x="70" y="639"/>
                  <a:pt x="37" y="667"/>
                  <a:pt x="37" y="667"/>
                </a:cubicBezTo>
                <a:cubicBezTo>
                  <a:pt x="27" y="698"/>
                  <a:pt x="10" y="710"/>
                  <a:pt x="0" y="740"/>
                </a:cubicBezTo>
                <a:cubicBezTo>
                  <a:pt x="8" y="783"/>
                  <a:pt x="19" y="825"/>
                  <a:pt x="28" y="868"/>
                </a:cubicBezTo>
                <a:cubicBezTo>
                  <a:pt x="61" y="1206"/>
                  <a:pt x="43" y="1235"/>
                  <a:pt x="37" y="1774"/>
                </a:cubicBezTo>
                <a:cubicBezTo>
                  <a:pt x="45" y="1920"/>
                  <a:pt x="35" y="2037"/>
                  <a:pt x="46" y="2185"/>
                </a:cubicBezTo>
                <a:cubicBezTo>
                  <a:pt x="49" y="2228"/>
                  <a:pt x="60" y="2283"/>
                  <a:pt x="92" y="2313"/>
                </a:cubicBezTo>
                <a:cubicBezTo>
                  <a:pt x="127" y="2419"/>
                  <a:pt x="182" y="2515"/>
                  <a:pt x="265" y="2587"/>
                </a:cubicBezTo>
                <a:cubicBezTo>
                  <a:pt x="330" y="2644"/>
                  <a:pt x="285" y="2625"/>
                  <a:pt x="339" y="2642"/>
                </a:cubicBezTo>
                <a:cubicBezTo>
                  <a:pt x="362" y="2657"/>
                  <a:pt x="380" y="2683"/>
                  <a:pt x="403" y="2697"/>
                </a:cubicBezTo>
                <a:cubicBezTo>
                  <a:pt x="436" y="2716"/>
                  <a:pt x="485" y="2720"/>
                  <a:pt x="521" y="2734"/>
                </a:cubicBezTo>
                <a:cubicBezTo>
                  <a:pt x="572" y="2782"/>
                  <a:pt x="685" y="2780"/>
                  <a:pt x="750" y="2788"/>
                </a:cubicBezTo>
                <a:cubicBezTo>
                  <a:pt x="813" y="2805"/>
                  <a:pt x="878" y="2814"/>
                  <a:pt x="942" y="2825"/>
                </a:cubicBezTo>
                <a:cubicBezTo>
                  <a:pt x="1024" y="2822"/>
                  <a:pt x="1107" y="2822"/>
                  <a:pt x="1189" y="2816"/>
                </a:cubicBezTo>
                <a:cubicBezTo>
                  <a:pt x="1342" y="2804"/>
                  <a:pt x="1495" y="2759"/>
                  <a:pt x="1646" y="2734"/>
                </a:cubicBezTo>
                <a:cubicBezTo>
                  <a:pt x="1702" y="2725"/>
                  <a:pt x="1755" y="2693"/>
                  <a:pt x="1811" y="2679"/>
                </a:cubicBezTo>
                <a:cubicBezTo>
                  <a:pt x="1856" y="2632"/>
                  <a:pt x="1923" y="2613"/>
                  <a:pt x="1984" y="2596"/>
                </a:cubicBezTo>
                <a:cubicBezTo>
                  <a:pt x="2034" y="2564"/>
                  <a:pt x="2135" y="2528"/>
                  <a:pt x="2195" y="2514"/>
                </a:cubicBezTo>
                <a:cubicBezTo>
                  <a:pt x="2250" y="2477"/>
                  <a:pt x="2316" y="2458"/>
                  <a:pt x="2377" y="2432"/>
                </a:cubicBezTo>
                <a:cubicBezTo>
                  <a:pt x="2410" y="2418"/>
                  <a:pt x="2435" y="2397"/>
                  <a:pt x="2469" y="2386"/>
                </a:cubicBezTo>
                <a:cubicBezTo>
                  <a:pt x="2497" y="2367"/>
                  <a:pt x="2526" y="2345"/>
                  <a:pt x="2551" y="2322"/>
                </a:cubicBezTo>
                <a:cubicBezTo>
                  <a:pt x="2567" y="2307"/>
                  <a:pt x="2597" y="2276"/>
                  <a:pt x="2597" y="2276"/>
                </a:cubicBezTo>
                <a:cubicBezTo>
                  <a:pt x="2603" y="2258"/>
                  <a:pt x="2609" y="2240"/>
                  <a:pt x="2615" y="2222"/>
                </a:cubicBezTo>
                <a:cubicBezTo>
                  <a:pt x="2618" y="2213"/>
                  <a:pt x="2621" y="2203"/>
                  <a:pt x="2624" y="2194"/>
                </a:cubicBezTo>
                <a:cubicBezTo>
                  <a:pt x="2627" y="2185"/>
                  <a:pt x="2633" y="2167"/>
                  <a:pt x="2633" y="2167"/>
                </a:cubicBezTo>
                <a:cubicBezTo>
                  <a:pt x="2627" y="1932"/>
                  <a:pt x="2617" y="1753"/>
                  <a:pt x="2606" y="1527"/>
                </a:cubicBezTo>
                <a:cubicBezTo>
                  <a:pt x="2602" y="1458"/>
                  <a:pt x="2611" y="1368"/>
                  <a:pt x="2569" y="1307"/>
                </a:cubicBezTo>
                <a:cubicBezTo>
                  <a:pt x="2549" y="1166"/>
                  <a:pt x="2570" y="1218"/>
                  <a:pt x="2533" y="1143"/>
                </a:cubicBezTo>
                <a:cubicBezTo>
                  <a:pt x="2513" y="1018"/>
                  <a:pt x="2487" y="893"/>
                  <a:pt x="2469" y="768"/>
                </a:cubicBezTo>
                <a:cubicBezTo>
                  <a:pt x="2445" y="600"/>
                  <a:pt x="2468" y="671"/>
                  <a:pt x="2441" y="594"/>
                </a:cubicBezTo>
                <a:cubicBezTo>
                  <a:pt x="2430" y="489"/>
                  <a:pt x="2397" y="407"/>
                  <a:pt x="2359" y="311"/>
                </a:cubicBezTo>
                <a:cubicBezTo>
                  <a:pt x="2345" y="275"/>
                  <a:pt x="2347" y="255"/>
                  <a:pt x="2323" y="228"/>
                </a:cubicBezTo>
                <a:cubicBezTo>
                  <a:pt x="2287" y="188"/>
                  <a:pt x="2260" y="166"/>
                  <a:pt x="2213" y="146"/>
                </a:cubicBezTo>
                <a:cubicBezTo>
                  <a:pt x="2201" y="141"/>
                  <a:pt x="2188" y="141"/>
                  <a:pt x="2176" y="137"/>
                </a:cubicBezTo>
                <a:cubicBezTo>
                  <a:pt x="2157" y="132"/>
                  <a:pt x="2121" y="119"/>
                  <a:pt x="2121" y="119"/>
                </a:cubicBezTo>
                <a:cubicBezTo>
                  <a:pt x="2046" y="66"/>
                  <a:pt x="1963" y="64"/>
                  <a:pt x="1875" y="55"/>
                </a:cubicBezTo>
                <a:cubicBezTo>
                  <a:pt x="1718" y="39"/>
                  <a:pt x="1565" y="10"/>
                  <a:pt x="1408" y="0"/>
                </a:cubicBezTo>
                <a:cubicBezTo>
                  <a:pt x="1308" y="9"/>
                  <a:pt x="1220" y="33"/>
                  <a:pt x="1125" y="64"/>
                </a:cubicBezTo>
                <a:cubicBezTo>
                  <a:pt x="1103" y="71"/>
                  <a:pt x="1079" y="91"/>
                  <a:pt x="1061" y="73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Oval 49"/>
          <p:cNvSpPr>
            <a:spLocks noChangeArrowheads="1"/>
          </p:cNvSpPr>
          <p:nvPr/>
        </p:nvSpPr>
        <p:spPr bwMode="auto">
          <a:xfrm>
            <a:off x="4347474" y="2276475"/>
            <a:ext cx="12239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5931799" y="2924175"/>
            <a:ext cx="1223963" cy="1150938"/>
          </a:xfrm>
          <a:prstGeom prst="ellipse">
            <a:avLst/>
          </a:prstGeom>
          <a:solidFill>
            <a:srgbClr val="F9CFEC"/>
          </a:solidFill>
          <a:ln w="9525">
            <a:solidFill>
              <a:srgbClr val="F9CFE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4563374" y="3644900"/>
            <a:ext cx="1223963" cy="11509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86662" y="25654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5139637" y="27813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634812" y="22764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4923737" y="429260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4491937" y="40036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6292162" y="285115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6795399" y="32845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5931799" y="3429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6363599" y="35734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H="1">
            <a:off x="5642874" y="2276475"/>
            <a:ext cx="1584325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H="1">
            <a:off x="7155762" y="3213100"/>
            <a:ext cx="503237" cy="287338"/>
          </a:xfrm>
          <a:prstGeom prst="line">
            <a:avLst/>
          </a:prstGeom>
          <a:noFill/>
          <a:ln w="28575">
            <a:solidFill>
              <a:srgbClr val="E31FA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Line 63"/>
          <p:cNvSpPr>
            <a:spLocks noChangeShapeType="1"/>
          </p:cNvSpPr>
          <p:nvPr/>
        </p:nvSpPr>
        <p:spPr bwMode="auto">
          <a:xfrm flipH="1" flipV="1">
            <a:off x="5858774" y="4437063"/>
            <a:ext cx="1368425" cy="28733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445399" y="5373688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Número de Clusters = 3</a:t>
            </a:r>
          </a:p>
        </p:txBody>
      </p: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5715899" y="5300663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Conceito = Doença</a:t>
            </a: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7371662" y="1916113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 b="1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Doença X</a:t>
            </a: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7300224" y="4508500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Doença Z</a:t>
            </a:r>
          </a:p>
        </p:txBody>
      </p:sp>
      <p:sp>
        <p:nvSpPr>
          <p:cNvPr id="27" name="Text Box 68"/>
          <p:cNvSpPr txBox="1">
            <a:spLocks noChangeArrowheads="1"/>
          </p:cNvSpPr>
          <p:nvPr/>
        </p:nvSpPr>
        <p:spPr bwMode="auto">
          <a:xfrm>
            <a:off x="7371662" y="2781300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 b="1">
                <a:solidFill>
                  <a:srgbClr val="E31FA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Doença Y</a:t>
            </a:r>
          </a:p>
        </p:txBody>
      </p:sp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4923737" y="35004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9" name="Text Box 70"/>
          <p:cNvSpPr txBox="1">
            <a:spLocks noChangeArrowheads="1"/>
          </p:cNvSpPr>
          <p:nvPr/>
        </p:nvSpPr>
        <p:spPr bwMode="auto">
          <a:xfrm>
            <a:off x="5426974" y="40052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0" name="Text Box 71"/>
          <p:cNvSpPr txBox="1">
            <a:spLocks noChangeArrowheads="1"/>
          </p:cNvSpPr>
          <p:nvPr/>
        </p:nvSpPr>
        <p:spPr bwMode="auto">
          <a:xfrm>
            <a:off x="386662" y="19891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459687" y="3068638"/>
            <a:ext cx="273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800" b="1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pt-BR" altLang="pt-BR" sz="2800" b="1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pt-BR" altLang="pt-BR" sz="2800" b="1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4491937" y="29241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 Box 74"/>
          <p:cNvSpPr txBox="1">
            <a:spLocks noChangeArrowheads="1"/>
          </p:cNvSpPr>
          <p:nvPr/>
        </p:nvSpPr>
        <p:spPr bwMode="auto">
          <a:xfrm>
            <a:off x="459687" y="4941888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>
                <a:latin typeface="Times New Roman" panose="02020603050405020304" pitchFamily="18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4" name="Text Box 75"/>
          <p:cNvSpPr txBox="1">
            <a:spLocks noChangeArrowheads="1"/>
          </p:cNvSpPr>
          <p:nvPr/>
        </p:nvSpPr>
        <p:spPr bwMode="auto">
          <a:xfrm>
            <a:off x="1539187" y="49418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>
                <a:latin typeface="Times New Roman" panose="02020603050405020304" pitchFamily="18" charset="0"/>
                <a:cs typeface="Arial" panose="020B0604020202020204" pitchFamily="34" charset="0"/>
              </a:rPr>
              <a:t>Sexo</a:t>
            </a:r>
          </a:p>
        </p:txBody>
      </p:sp>
      <p:sp>
        <p:nvSpPr>
          <p:cNvPr id="35" name="Text Box 76"/>
          <p:cNvSpPr txBox="1">
            <a:spLocks noChangeArrowheads="1"/>
          </p:cNvSpPr>
          <p:nvPr/>
        </p:nvSpPr>
        <p:spPr bwMode="auto">
          <a:xfrm>
            <a:off x="2618687" y="4941888"/>
            <a:ext cx="1127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>
                <a:latin typeface="Times New Roman" panose="02020603050405020304" pitchFamily="18" charset="0"/>
                <a:cs typeface="Arial" panose="020B0604020202020204" pitchFamily="34" charset="0"/>
              </a:rPr>
              <a:t>Sintomas</a:t>
            </a:r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 flipV="1">
            <a:off x="962924" y="4652963"/>
            <a:ext cx="1444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1683649" y="46529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Line 79"/>
          <p:cNvSpPr>
            <a:spLocks noChangeShapeType="1"/>
          </p:cNvSpPr>
          <p:nvPr/>
        </p:nvSpPr>
        <p:spPr bwMode="auto">
          <a:xfrm>
            <a:off x="2186887" y="46529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2618687" y="465296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" name="Line 81"/>
          <p:cNvSpPr>
            <a:spLocks noChangeShapeType="1"/>
          </p:cNvSpPr>
          <p:nvPr/>
        </p:nvSpPr>
        <p:spPr bwMode="auto">
          <a:xfrm flipH="1" flipV="1">
            <a:off x="3050487" y="4652963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" name="Line 82"/>
          <p:cNvSpPr>
            <a:spLocks noChangeShapeType="1"/>
          </p:cNvSpPr>
          <p:nvPr/>
        </p:nvSpPr>
        <p:spPr bwMode="auto">
          <a:xfrm flipV="1">
            <a:off x="3410849" y="4652963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8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Análise de Clusters: Objetivos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pt-BR" altLang="pt-BR" sz="2000" b="1" dirty="0">
                <a:solidFill>
                  <a:schemeClr val="tx2"/>
                </a:solidFill>
              </a:rPr>
              <a:t>Compreensão dos dados</a:t>
            </a:r>
            <a:r>
              <a:rPr lang="pt-BR" altLang="pt-BR" sz="2000" dirty="0"/>
              <a:t>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dirty="0"/>
              <a:t>  Existe algum conceito inerente a cada grupo.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dirty="0"/>
              <a:t>  Que conceito é este </a:t>
            </a:r>
            <a:r>
              <a:rPr lang="en-US" altLang="pt-BR" dirty="0"/>
              <a:t>?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pt-BR" sz="2000" b="1" dirty="0">
                <a:solidFill>
                  <a:schemeClr val="tx2"/>
                </a:solidFill>
              </a:rPr>
              <a:t>  </a:t>
            </a:r>
            <a:r>
              <a:rPr lang="en-US" altLang="pt-BR" sz="2000" b="1" dirty="0" err="1">
                <a:solidFill>
                  <a:schemeClr val="tx2"/>
                </a:solidFill>
              </a:rPr>
              <a:t>Utilidade</a:t>
            </a:r>
            <a:r>
              <a:rPr lang="en-US" altLang="pt-BR" sz="2000" b="1" dirty="0">
                <a:solidFill>
                  <a:schemeClr val="tx2"/>
                </a:solidFill>
              </a:rPr>
              <a:t> </a:t>
            </a:r>
            <a:r>
              <a:rPr lang="en-US" altLang="pt-BR" sz="2000" b="1" dirty="0" err="1">
                <a:solidFill>
                  <a:schemeClr val="tx2"/>
                </a:solidFill>
              </a:rPr>
              <a:t>em</a:t>
            </a:r>
            <a:r>
              <a:rPr lang="en-US" altLang="pt-BR" sz="2000" b="1" dirty="0">
                <a:solidFill>
                  <a:schemeClr val="tx2"/>
                </a:solidFill>
              </a:rPr>
              <a:t> </a:t>
            </a:r>
            <a:r>
              <a:rPr lang="en-US" altLang="pt-BR" sz="2000" b="1" dirty="0" err="1">
                <a:solidFill>
                  <a:schemeClr val="tx2"/>
                </a:solidFill>
              </a:rPr>
              <a:t>outras</a:t>
            </a:r>
            <a:r>
              <a:rPr lang="en-US" altLang="pt-BR" sz="2000" b="1" dirty="0">
                <a:solidFill>
                  <a:schemeClr val="tx2"/>
                </a:solidFill>
              </a:rPr>
              <a:t> </a:t>
            </a:r>
            <a:r>
              <a:rPr lang="en-US" altLang="pt-BR" sz="2000" b="1" dirty="0" err="1">
                <a:solidFill>
                  <a:schemeClr val="tx2"/>
                </a:solidFill>
              </a:rPr>
              <a:t>tarefas</a:t>
            </a:r>
            <a:r>
              <a:rPr lang="en-US" altLang="pt-BR" sz="2000" b="1" dirty="0">
                <a:solidFill>
                  <a:schemeClr val="tx2"/>
                </a:solidFill>
              </a:rPr>
              <a:t> </a:t>
            </a:r>
          </a:p>
          <a:p>
            <a:pPr marL="1004888" lvl="1" indent="-533400">
              <a:lnSpc>
                <a:spcPct val="80000"/>
              </a:lnSpc>
              <a:buNone/>
            </a:pPr>
            <a:r>
              <a:rPr lang="en-US" altLang="pt-BR" sz="2000" dirty="0"/>
              <a:t>	</a:t>
            </a:r>
            <a:r>
              <a:rPr lang="en-US" altLang="pt-BR" sz="2000" dirty="0" err="1"/>
              <a:t>Cada</a:t>
            </a:r>
            <a:r>
              <a:rPr lang="en-US" altLang="pt-BR" sz="2000" dirty="0"/>
              <a:t> cluster </a:t>
            </a:r>
            <a:r>
              <a:rPr lang="en-US" altLang="pt-BR" sz="2000" dirty="0" err="1"/>
              <a:t>pode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representado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por</a:t>
            </a:r>
            <a:r>
              <a:rPr lang="en-US" altLang="pt-BR" sz="2000" dirty="0"/>
              <a:t> um </a:t>
            </a:r>
            <a:r>
              <a:rPr lang="en-US" altLang="pt-BR" sz="2000" i="1" dirty="0" err="1">
                <a:solidFill>
                  <a:schemeClr val="tx2"/>
                </a:solidFill>
              </a:rPr>
              <a:t>objeto</a:t>
            </a:r>
            <a:r>
              <a:rPr lang="en-US" altLang="pt-BR" sz="2000" i="1" dirty="0">
                <a:solidFill>
                  <a:schemeClr val="tx2"/>
                </a:solidFill>
              </a:rPr>
              <a:t> </a:t>
            </a:r>
            <a:r>
              <a:rPr lang="en-US" altLang="pt-BR" sz="2000" i="1" dirty="0" err="1">
                <a:solidFill>
                  <a:schemeClr val="tx2"/>
                </a:solidFill>
              </a:rPr>
              <a:t>protótipo</a:t>
            </a:r>
            <a:r>
              <a:rPr lang="en-US" altLang="pt-BR" sz="2000" i="1" dirty="0"/>
              <a:t> </a:t>
            </a:r>
            <a:r>
              <a:rPr lang="en-US" altLang="pt-BR" sz="2000" dirty="0"/>
              <a:t>que </a:t>
            </a:r>
            <a:r>
              <a:rPr lang="en-US" altLang="pt-BR" sz="2000" dirty="0" err="1"/>
              <a:t>caracteriza</a:t>
            </a:r>
            <a:r>
              <a:rPr lang="en-US" altLang="pt-BR" sz="2000" dirty="0"/>
              <a:t> o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 dirty="0">
                <a:solidFill>
                  <a:srgbClr val="981B06"/>
                </a:solidFill>
              </a:rPr>
              <a:t>Sumarização</a:t>
            </a:r>
            <a:r>
              <a:rPr lang="pt-BR" altLang="pt-BR" sz="2000" dirty="0"/>
              <a:t> : Algoritmos aplicados em grandes volumes de dados podem ser aplicados apenas aos protótipos, reduzindo assim o tempo de execução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 dirty="0">
                <a:solidFill>
                  <a:srgbClr val="981B06"/>
                </a:solidFill>
              </a:rPr>
              <a:t>Compressão</a:t>
            </a:r>
            <a:r>
              <a:rPr lang="pt-BR" altLang="pt-BR" sz="2000" dirty="0"/>
              <a:t> : o objeto protótipo representa cada objeto dentro do seu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 dirty="0">
                <a:solidFill>
                  <a:srgbClr val="981B06"/>
                </a:solidFill>
              </a:rPr>
              <a:t>Otimização do cálculo dos vizinhos mais próximos</a:t>
            </a:r>
            <a:r>
              <a:rPr lang="pt-BR" altLang="pt-BR" sz="2000" dirty="0"/>
              <a:t>: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  Se dois protótipos estão distantes então os objetos nos respectivos clusters também estão distantes.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   Os objetos mais próximos do objeto X devem ser procurados no cluster correspondente ao protótipo mais próximo de X. </a:t>
            </a:r>
            <a:endParaRPr lang="en-US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0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O que é um cluster </a:t>
            </a:r>
            <a:r>
              <a:rPr lang="en-US" altLang="pt-BR" dirty="0"/>
              <a:t>?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288" y="3357563"/>
            <a:ext cx="424815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87900" y="4365625"/>
            <a:ext cx="4033838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68313" y="2349500"/>
            <a:ext cx="1081087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98525" y="24209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114425" y="26368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330325" y="28527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82625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98525" y="30686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331913" y="26368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71550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98525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187450" y="2995613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755650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124075" y="2276475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533650" y="23495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749550" y="25654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965450" y="27813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317750" y="2636838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533650" y="29972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2967038" y="2565400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606675" y="2852738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2533650" y="2636838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822575" y="2924175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390775" y="2852738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435600" y="3932238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b="1" u="sng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Baseados em Protótipos</a:t>
            </a:r>
            <a:endParaRPr lang="en-US" altLang="pt-BR" b="1" u="sng">
              <a:solidFill>
                <a:srgbClr val="981B06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95288" y="3573463"/>
            <a:ext cx="41957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Um </a:t>
            </a:r>
            <a:r>
              <a:rPr lang="pt-BR" altLang="pt-BR" i="1">
                <a:latin typeface="Times New Roman" panose="02020603050405020304" pitchFamily="18" charset="0"/>
                <a:cs typeface="Arial" panose="020B0604020202020204" pitchFamily="34" charset="0"/>
              </a:rPr>
              <a:t>cluster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é um conjunto de objetos no qual cada objeto está mais próximo (ou é mais similar) a objetos dentro do cluster do que qualquer objeto fora do cluster.</a:t>
            </a:r>
            <a:endParaRPr lang="en-US" altLang="pt-BR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076825" y="2997200"/>
            <a:ext cx="1081088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507038" y="30686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722938" y="32845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938838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291138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507038" y="3716338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38838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5580063" y="3611563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507038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5795963" y="3643313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364163" y="35718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786313" y="4364038"/>
            <a:ext cx="403383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Um </a:t>
            </a:r>
            <a:r>
              <a:rPr lang="pt-BR" altLang="pt-BR" i="1">
                <a:latin typeface="Times New Roman" panose="02020603050405020304" pitchFamily="18" charset="0"/>
                <a:cs typeface="Arial" panose="020B0604020202020204" pitchFamily="34" charset="0"/>
              </a:rPr>
              <a:t>cluster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é um conjunto de objetos no qual cada objeto está mais próximo ao </a:t>
            </a:r>
            <a:r>
              <a:rPr lang="pt-BR" altLang="pt-BR" i="1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protótipo que define o cluster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do que dos protótipos de  quaisquer outros clusters. </a:t>
            </a:r>
          </a:p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Em geral: Protótipo = centróide</a:t>
            </a:r>
            <a:endParaRPr lang="en-US" altLang="pt-BR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55650" y="3284538"/>
            <a:ext cx="166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b="1" u="sng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Bem separados</a:t>
            </a:r>
            <a:endParaRPr lang="en-US" altLang="pt-BR" b="1" u="sng">
              <a:solidFill>
                <a:srgbClr val="981B06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156325" y="2997200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564313" y="3068638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6780213" y="3284538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996113" y="3500438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348413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6564313" y="3716338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6997700" y="3284538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637338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6564313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853238" y="3643313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6421438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2916238" y="1844675"/>
            <a:ext cx="467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 b="1">
                <a:latin typeface="Times New Roman" panose="02020603050405020304" pitchFamily="18" charset="0"/>
                <a:cs typeface="Arial" panose="020B0604020202020204" pitchFamily="34" charset="0"/>
              </a:rPr>
              <a:t>Como definir a noção de Cluster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pt-BR" altLang="pt-BR" sz="2400" b="1"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n-US" altLang="pt-BR" sz="24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9388" y="5949950"/>
            <a:ext cx="6491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400" b="1">
                <a:solidFill>
                  <a:srgbClr val="001E4A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Os clusters encontrados tendem a ser </a:t>
            </a:r>
            <a:r>
              <a:rPr lang="pt-BR" altLang="pt-BR" sz="2400" b="1" i="1">
                <a:solidFill>
                  <a:srgbClr val="001E4A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globulares</a:t>
            </a:r>
            <a:r>
              <a:rPr lang="pt-BR" altLang="pt-BR" sz="2400" i="1">
                <a:solidFill>
                  <a:srgbClr val="001E4A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pt-BR" altLang="pt-BR" sz="24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580063" y="34290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659563" y="34290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732588" y="25654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5795963" y="2492375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659563" y="22050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cs typeface="Arial" panose="020B0604020202020204" pitchFamily="34" charset="0"/>
              </a:rPr>
              <a:t>Protótipos</a:t>
            </a:r>
            <a:endParaRPr lang="en-US" altLang="pt-B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O que é um </a:t>
            </a:r>
            <a:r>
              <a:rPr lang="pt-BR" altLang="pt-BR" i="1" dirty="0" smtClean="0"/>
              <a:t>cluster</a:t>
            </a:r>
            <a:r>
              <a:rPr lang="en-US" altLang="pt-BR" dirty="0" smtClean="0"/>
              <a:t>?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1638" y="3420620"/>
            <a:ext cx="4537075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08175" y="2268095"/>
            <a:ext cx="647700" cy="0"/>
          </a:xfrm>
          <a:prstGeom prst="line">
            <a:avLst/>
          </a:prstGeom>
          <a:noFill/>
          <a:ln w="28575">
            <a:solidFill>
              <a:srgbClr val="981B0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12725" y="1745808"/>
            <a:ext cx="550863" cy="917575"/>
          </a:xfrm>
          <a:custGeom>
            <a:avLst/>
            <a:gdLst>
              <a:gd name="T0" fmla="*/ 285 w 347"/>
              <a:gd name="T1" fmla="*/ 0 h 578"/>
              <a:gd name="T2" fmla="*/ 134 w 347"/>
              <a:gd name="T3" fmla="*/ 17 h 578"/>
              <a:gd name="T4" fmla="*/ 51 w 347"/>
              <a:gd name="T5" fmla="*/ 45 h 578"/>
              <a:gd name="T6" fmla="*/ 0 w 347"/>
              <a:gd name="T7" fmla="*/ 118 h 578"/>
              <a:gd name="T8" fmla="*/ 151 w 347"/>
              <a:gd name="T9" fmla="*/ 168 h 578"/>
              <a:gd name="T10" fmla="*/ 213 w 347"/>
              <a:gd name="T11" fmla="*/ 174 h 578"/>
              <a:gd name="T12" fmla="*/ 291 w 347"/>
              <a:gd name="T13" fmla="*/ 224 h 578"/>
              <a:gd name="T14" fmla="*/ 336 w 347"/>
              <a:gd name="T15" fmla="*/ 314 h 578"/>
              <a:gd name="T16" fmla="*/ 302 w 347"/>
              <a:gd name="T17" fmla="*/ 414 h 578"/>
              <a:gd name="T18" fmla="*/ 257 w 347"/>
              <a:gd name="T19" fmla="*/ 465 h 578"/>
              <a:gd name="T20" fmla="*/ 134 w 347"/>
              <a:gd name="T21" fmla="*/ 537 h 578"/>
              <a:gd name="T22" fmla="*/ 67 w 347"/>
              <a:gd name="T23" fmla="*/ 560 h 578"/>
              <a:gd name="T24" fmla="*/ 45 w 347"/>
              <a:gd name="T25" fmla="*/ 565 h 578"/>
              <a:gd name="T26" fmla="*/ 17 w 347"/>
              <a:gd name="T27" fmla="*/ 57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578">
                <a:moveTo>
                  <a:pt x="285" y="0"/>
                </a:moveTo>
                <a:cubicBezTo>
                  <a:pt x="232" y="6"/>
                  <a:pt x="189" y="14"/>
                  <a:pt x="134" y="17"/>
                </a:cubicBezTo>
                <a:cubicBezTo>
                  <a:pt x="107" y="27"/>
                  <a:pt x="79" y="36"/>
                  <a:pt x="51" y="45"/>
                </a:cubicBezTo>
                <a:cubicBezTo>
                  <a:pt x="25" y="69"/>
                  <a:pt x="12" y="83"/>
                  <a:pt x="0" y="118"/>
                </a:cubicBezTo>
                <a:cubicBezTo>
                  <a:pt x="26" y="192"/>
                  <a:pt x="49" y="164"/>
                  <a:pt x="151" y="168"/>
                </a:cubicBezTo>
                <a:cubicBezTo>
                  <a:pt x="172" y="170"/>
                  <a:pt x="193" y="168"/>
                  <a:pt x="213" y="174"/>
                </a:cubicBezTo>
                <a:cubicBezTo>
                  <a:pt x="244" y="183"/>
                  <a:pt x="261" y="215"/>
                  <a:pt x="291" y="224"/>
                </a:cubicBezTo>
                <a:cubicBezTo>
                  <a:pt x="300" y="258"/>
                  <a:pt x="324" y="281"/>
                  <a:pt x="336" y="314"/>
                </a:cubicBezTo>
                <a:cubicBezTo>
                  <a:pt x="333" y="359"/>
                  <a:pt x="347" y="401"/>
                  <a:pt x="302" y="414"/>
                </a:cubicBezTo>
                <a:cubicBezTo>
                  <a:pt x="286" y="430"/>
                  <a:pt x="275" y="451"/>
                  <a:pt x="257" y="465"/>
                </a:cubicBezTo>
                <a:cubicBezTo>
                  <a:pt x="218" y="495"/>
                  <a:pt x="173" y="509"/>
                  <a:pt x="134" y="537"/>
                </a:cubicBezTo>
                <a:cubicBezTo>
                  <a:pt x="101" y="560"/>
                  <a:pt x="134" y="545"/>
                  <a:pt x="67" y="560"/>
                </a:cubicBezTo>
                <a:cubicBezTo>
                  <a:pt x="60" y="562"/>
                  <a:pt x="45" y="565"/>
                  <a:pt x="45" y="565"/>
                </a:cubicBezTo>
                <a:cubicBezTo>
                  <a:pt x="25" y="578"/>
                  <a:pt x="35" y="576"/>
                  <a:pt x="17" y="576"/>
                </a:cubicBezTo>
              </a:path>
            </a:pathLst>
          </a:custGeom>
          <a:noFill/>
          <a:ln w="28575" cap="flat" cmpd="sng">
            <a:solidFill>
              <a:srgbClr val="981B0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Oval 6" descr="Sphères"/>
          <p:cNvSpPr>
            <a:spLocks noChangeArrowheads="1"/>
          </p:cNvSpPr>
          <p:nvPr/>
        </p:nvSpPr>
        <p:spPr bwMode="auto">
          <a:xfrm>
            <a:off x="1331913" y="1980758"/>
            <a:ext cx="576262" cy="574675"/>
          </a:xfrm>
          <a:prstGeom prst="ellipse">
            <a:avLst/>
          </a:pr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7" descr="Sphères"/>
          <p:cNvSpPr>
            <a:spLocks noChangeArrowheads="1"/>
          </p:cNvSpPr>
          <p:nvPr/>
        </p:nvSpPr>
        <p:spPr bwMode="auto">
          <a:xfrm>
            <a:off x="2555875" y="1980758"/>
            <a:ext cx="576263" cy="574675"/>
          </a:xfrm>
          <a:prstGeom prst="ellipse">
            <a:avLst/>
          </a:pr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1B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Freeform 8" descr="Sphères"/>
          <p:cNvSpPr>
            <a:spLocks/>
          </p:cNvSpPr>
          <p:nvPr/>
        </p:nvSpPr>
        <p:spPr bwMode="auto">
          <a:xfrm>
            <a:off x="827088" y="1548958"/>
            <a:ext cx="1584325" cy="1441450"/>
          </a:xfrm>
          <a:custGeom>
            <a:avLst/>
            <a:gdLst>
              <a:gd name="T0" fmla="*/ 854 w 1051"/>
              <a:gd name="T1" fmla="*/ 83 h 1058"/>
              <a:gd name="T2" fmla="*/ 854 w 1051"/>
              <a:gd name="T3" fmla="*/ 219 h 1058"/>
              <a:gd name="T4" fmla="*/ 310 w 1051"/>
              <a:gd name="T5" fmla="*/ 219 h 1058"/>
              <a:gd name="T6" fmla="*/ 310 w 1051"/>
              <a:gd name="T7" fmla="*/ 809 h 1058"/>
              <a:gd name="T8" fmla="*/ 899 w 1051"/>
              <a:gd name="T9" fmla="*/ 854 h 1058"/>
              <a:gd name="T10" fmla="*/ 945 w 1051"/>
              <a:gd name="T11" fmla="*/ 990 h 1058"/>
              <a:gd name="T12" fmla="*/ 264 w 1051"/>
              <a:gd name="T13" fmla="*/ 990 h 1058"/>
              <a:gd name="T14" fmla="*/ 83 w 1051"/>
              <a:gd name="T15" fmla="*/ 582 h 1058"/>
              <a:gd name="T16" fmla="*/ 128 w 1051"/>
              <a:gd name="T17" fmla="*/ 83 h 1058"/>
              <a:gd name="T18" fmla="*/ 854 w 1051"/>
              <a:gd name="T19" fmla="*/ 83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1" h="1058">
                <a:moveTo>
                  <a:pt x="854" y="83"/>
                </a:moveTo>
                <a:cubicBezTo>
                  <a:pt x="975" y="106"/>
                  <a:pt x="945" y="196"/>
                  <a:pt x="854" y="219"/>
                </a:cubicBezTo>
                <a:cubicBezTo>
                  <a:pt x="763" y="242"/>
                  <a:pt x="401" y="121"/>
                  <a:pt x="310" y="219"/>
                </a:cubicBezTo>
                <a:cubicBezTo>
                  <a:pt x="219" y="317"/>
                  <a:pt x="212" y="703"/>
                  <a:pt x="310" y="809"/>
                </a:cubicBezTo>
                <a:cubicBezTo>
                  <a:pt x="408" y="915"/>
                  <a:pt x="793" y="824"/>
                  <a:pt x="899" y="854"/>
                </a:cubicBezTo>
                <a:cubicBezTo>
                  <a:pt x="1005" y="884"/>
                  <a:pt x="1051" y="967"/>
                  <a:pt x="945" y="990"/>
                </a:cubicBezTo>
                <a:cubicBezTo>
                  <a:pt x="839" y="1013"/>
                  <a:pt x="408" y="1058"/>
                  <a:pt x="264" y="990"/>
                </a:cubicBezTo>
                <a:cubicBezTo>
                  <a:pt x="120" y="922"/>
                  <a:pt x="106" y="733"/>
                  <a:pt x="83" y="582"/>
                </a:cubicBezTo>
                <a:cubicBezTo>
                  <a:pt x="60" y="431"/>
                  <a:pt x="0" y="166"/>
                  <a:pt x="128" y="83"/>
                </a:cubicBezTo>
                <a:cubicBezTo>
                  <a:pt x="256" y="0"/>
                  <a:pt x="733" y="60"/>
                  <a:pt x="854" y="83"/>
                </a:cubicBezTo>
                <a:close/>
              </a:path>
            </a:pathLst>
          </a:cu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1B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84663" y="1691833"/>
            <a:ext cx="4392612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- Os dados podem ser representados por um grafo, onde os vértices são objetos e existe aresta de </a:t>
            </a:r>
            <a:r>
              <a:rPr lang="pt-BR" altLang="pt-BR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 para </a:t>
            </a:r>
            <a:r>
              <a:rPr lang="pt-BR" altLang="pt-BR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pt-BR" altLang="pt-BR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pt-BR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está mais perto de </a:t>
            </a:r>
            <a:r>
              <a:rPr lang="pt-BR" altLang="pt-BR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 do que de outros objetos no conjunto.</a:t>
            </a: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b="1" i="1" dirty="0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Estar perto</a:t>
            </a: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significa</a:t>
            </a: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b="1" i="1" dirty="0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estar diretamente conectado</a:t>
            </a: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buFontTx/>
              <a:buChar char="-"/>
            </a:pPr>
            <a:r>
              <a:rPr lang="pt-BR" altLang="pt-BR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b="1" i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Um cluster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 é uma componente </a:t>
            </a:r>
            <a:r>
              <a:rPr lang="pt-BR" altLang="pt-BR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do </a:t>
            </a:r>
            <a:r>
              <a:rPr lang="pt-BR" altLang="pt-BR" dirty="0">
                <a:latin typeface="Times New Roman" panose="02020603050405020304" pitchFamily="18" charset="0"/>
                <a:cs typeface="Arial" panose="020B0604020202020204" pitchFamily="34" charset="0"/>
              </a:rPr>
              <a:t>grafo, isto é, um conjunto de objetos que estão conectados um no outro, mas que não estão conectados com nenhum outro objeto de outro cluster. </a:t>
            </a:r>
            <a:endParaRPr lang="en-US" altLang="pt-BR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5650" y="2917383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b="1" u="sng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Baseados em Grafos</a:t>
            </a:r>
            <a:endParaRPr lang="en-US" altLang="pt-BR" b="1" u="sng">
              <a:solidFill>
                <a:srgbClr val="981B06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9388" y="3349183"/>
            <a:ext cx="40259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Boa definição quando os clusters</a:t>
            </a:r>
          </a:p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são irregulares e entrelaçados.</a:t>
            </a:r>
          </a:p>
          <a:p>
            <a:pPr eaLnBrk="1" hangingPunct="1"/>
            <a:endParaRPr lang="pt-BR" altLang="pt-BR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pt-BR" altLang="pt-BR" b="1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Problema: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quando os dados têm ruidos,</a:t>
            </a:r>
          </a:p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Pode haver distorções nos clusters</a:t>
            </a:r>
          </a:p>
          <a:p>
            <a:pPr eaLnBrk="1" hangingPunct="1"/>
            <a:endParaRPr lang="pt-BR" altLang="pt-BR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pt-BR" altLang="pt-BR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Exemplo: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 dois clusters distintos podem</a:t>
            </a:r>
          </a:p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se transformar num único cluster (os dois </a:t>
            </a:r>
          </a:p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clusters são ligados através de uns poucos</a:t>
            </a:r>
          </a:p>
          <a:p>
            <a:pPr eaLnBrk="1" hangingPunct="1"/>
            <a:r>
              <a:rPr lang="pt-BR" altLang="pt-BR" i="1">
                <a:latin typeface="Times New Roman" panose="02020603050405020304" pitchFamily="18" charset="0"/>
                <a:cs typeface="Arial" panose="020B0604020202020204" pitchFamily="34" charset="0"/>
              </a:rPr>
              <a:t>Outliers</a:t>
            </a:r>
            <a:r>
              <a:rPr lang="pt-BR" altLang="pt-BR">
                <a:latin typeface="Times New Roman" panose="02020603050405020304" pitchFamily="18" charset="0"/>
                <a:cs typeface="Arial" panose="020B0604020202020204" pitchFamily="34" charset="0"/>
              </a:rPr>
              <a:t>, como mostrado na figura).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508625" y="529228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651500" y="536530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021513" y="529228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416550" y="538435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cs typeface="Arial" panose="020B0604020202020204" pitchFamily="34" charset="0"/>
              </a:rPr>
              <a:t>a</a:t>
            </a:r>
            <a:endParaRPr lang="en-US" altLang="pt-BR"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948488" y="538277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cs typeface="Arial" panose="020B0604020202020204" pitchFamily="34" charset="0"/>
              </a:rPr>
              <a:t>b</a:t>
            </a:r>
            <a:endParaRPr lang="en-US" altLang="pt-BR"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867400" y="5797108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>
                <a:cs typeface="Arial" panose="020B0604020202020204" pitchFamily="34" charset="0"/>
              </a:rPr>
              <a:t>a</a:t>
            </a:r>
            <a:r>
              <a:rPr lang="pt-BR" altLang="pt-BR">
                <a:cs typeface="Arial" panose="020B0604020202020204" pitchFamily="34" charset="0"/>
              </a:rPr>
              <a:t> está perto de </a:t>
            </a:r>
            <a:r>
              <a:rPr lang="pt-BR" altLang="pt-BR" i="1">
                <a:cs typeface="Arial" panose="020B0604020202020204" pitchFamily="34" charset="0"/>
              </a:rPr>
              <a:t>b</a:t>
            </a:r>
            <a:r>
              <a:rPr lang="pt-BR" altLang="pt-BR">
                <a:cs typeface="Arial" panose="020B0604020202020204" pitchFamily="34" charset="0"/>
              </a:rPr>
              <a:t> </a:t>
            </a:r>
          </a:p>
          <a:p>
            <a:r>
              <a:rPr lang="pt-BR" altLang="pt-BR">
                <a:cs typeface="Arial" panose="020B0604020202020204" pitchFamily="34" charset="0"/>
              </a:rPr>
              <a:t>d(a,b) &lt; </a:t>
            </a:r>
            <a:r>
              <a:rPr lang="el-GR" altLang="pt-BR"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9911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O que é um </a:t>
            </a:r>
            <a:r>
              <a:rPr lang="pt-BR" altLang="pt-BR" i="1" dirty="0" smtClean="0"/>
              <a:t>cluster</a:t>
            </a:r>
            <a:r>
              <a:rPr lang="pt-BR" altLang="pt-BR" dirty="0" smtClean="0"/>
              <a:t>?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4581525"/>
            <a:ext cx="42481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Rectangle 3" descr="Petits confettis"/>
          <p:cNvSpPr>
            <a:spLocks noChangeArrowheads="1"/>
          </p:cNvSpPr>
          <p:nvPr/>
        </p:nvSpPr>
        <p:spPr bwMode="auto">
          <a:xfrm>
            <a:off x="539750" y="1844675"/>
            <a:ext cx="3743325" cy="2160588"/>
          </a:xfrm>
          <a:prstGeom prst="rect">
            <a:avLst/>
          </a:prstGeom>
          <a:pattFill prst="smConfetti">
            <a:fgClr>
              <a:srgbClr val="981B0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Oval 5" descr="Sphères"/>
          <p:cNvSpPr>
            <a:spLocks noChangeArrowheads="1"/>
          </p:cNvSpPr>
          <p:nvPr/>
        </p:nvSpPr>
        <p:spPr bwMode="auto">
          <a:xfrm>
            <a:off x="1620838" y="2492375"/>
            <a:ext cx="576262" cy="574675"/>
          </a:xfrm>
          <a:prstGeom prst="ellipse">
            <a:avLst/>
          </a:pr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Oval 6" descr="Sphères"/>
          <p:cNvSpPr>
            <a:spLocks noChangeArrowheads="1"/>
          </p:cNvSpPr>
          <p:nvPr/>
        </p:nvSpPr>
        <p:spPr bwMode="auto">
          <a:xfrm>
            <a:off x="2844800" y="2492375"/>
            <a:ext cx="576263" cy="574675"/>
          </a:xfrm>
          <a:prstGeom prst="ellipse">
            <a:avLst/>
          </a:pr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1B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Freeform 7" descr="Sphères"/>
          <p:cNvSpPr>
            <a:spLocks/>
          </p:cNvSpPr>
          <p:nvPr/>
        </p:nvSpPr>
        <p:spPr bwMode="auto">
          <a:xfrm>
            <a:off x="1116013" y="2060575"/>
            <a:ext cx="1584325" cy="1441450"/>
          </a:xfrm>
          <a:custGeom>
            <a:avLst/>
            <a:gdLst>
              <a:gd name="T0" fmla="*/ 854 w 1051"/>
              <a:gd name="T1" fmla="*/ 83 h 1058"/>
              <a:gd name="T2" fmla="*/ 854 w 1051"/>
              <a:gd name="T3" fmla="*/ 219 h 1058"/>
              <a:gd name="T4" fmla="*/ 310 w 1051"/>
              <a:gd name="T5" fmla="*/ 219 h 1058"/>
              <a:gd name="T6" fmla="*/ 310 w 1051"/>
              <a:gd name="T7" fmla="*/ 809 h 1058"/>
              <a:gd name="T8" fmla="*/ 899 w 1051"/>
              <a:gd name="T9" fmla="*/ 854 h 1058"/>
              <a:gd name="T10" fmla="*/ 945 w 1051"/>
              <a:gd name="T11" fmla="*/ 990 h 1058"/>
              <a:gd name="T12" fmla="*/ 264 w 1051"/>
              <a:gd name="T13" fmla="*/ 990 h 1058"/>
              <a:gd name="T14" fmla="*/ 83 w 1051"/>
              <a:gd name="T15" fmla="*/ 582 h 1058"/>
              <a:gd name="T16" fmla="*/ 128 w 1051"/>
              <a:gd name="T17" fmla="*/ 83 h 1058"/>
              <a:gd name="T18" fmla="*/ 854 w 1051"/>
              <a:gd name="T19" fmla="*/ 83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1" h="1058">
                <a:moveTo>
                  <a:pt x="854" y="83"/>
                </a:moveTo>
                <a:cubicBezTo>
                  <a:pt x="975" y="106"/>
                  <a:pt x="945" y="196"/>
                  <a:pt x="854" y="219"/>
                </a:cubicBezTo>
                <a:cubicBezTo>
                  <a:pt x="763" y="242"/>
                  <a:pt x="401" y="121"/>
                  <a:pt x="310" y="219"/>
                </a:cubicBezTo>
                <a:cubicBezTo>
                  <a:pt x="219" y="317"/>
                  <a:pt x="212" y="703"/>
                  <a:pt x="310" y="809"/>
                </a:cubicBezTo>
                <a:cubicBezTo>
                  <a:pt x="408" y="915"/>
                  <a:pt x="793" y="824"/>
                  <a:pt x="899" y="854"/>
                </a:cubicBezTo>
                <a:cubicBezTo>
                  <a:pt x="1005" y="884"/>
                  <a:pt x="1051" y="967"/>
                  <a:pt x="945" y="990"/>
                </a:cubicBezTo>
                <a:cubicBezTo>
                  <a:pt x="839" y="1013"/>
                  <a:pt x="408" y="1058"/>
                  <a:pt x="264" y="990"/>
                </a:cubicBezTo>
                <a:cubicBezTo>
                  <a:pt x="120" y="922"/>
                  <a:pt x="106" y="733"/>
                  <a:pt x="83" y="582"/>
                </a:cubicBezTo>
                <a:cubicBezTo>
                  <a:pt x="60" y="431"/>
                  <a:pt x="0" y="166"/>
                  <a:pt x="128" y="83"/>
                </a:cubicBezTo>
                <a:cubicBezTo>
                  <a:pt x="256" y="0"/>
                  <a:pt x="733" y="60"/>
                  <a:pt x="854" y="83"/>
                </a:cubicBezTo>
                <a:close/>
              </a:path>
            </a:pathLst>
          </a:custGeom>
          <a:pattFill prst="sphere">
            <a:fgClr>
              <a:srgbClr val="981B06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1B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87450" y="4149725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b="1" u="sng">
                <a:solidFill>
                  <a:srgbClr val="981B0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Baseados em Densidade</a:t>
            </a:r>
            <a:endParaRPr lang="en-US" altLang="pt-BR" b="1" u="sng">
              <a:solidFill>
                <a:srgbClr val="981B06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8313" y="4652963"/>
            <a:ext cx="51943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cs typeface="Arial" panose="020B0604020202020204" pitchFamily="34" charset="0"/>
              </a:rPr>
              <a:t>Um </a:t>
            </a:r>
            <a:r>
              <a:rPr lang="pt-BR" altLang="pt-BR" i="1">
                <a:cs typeface="Arial" panose="020B0604020202020204" pitchFamily="34" charset="0"/>
              </a:rPr>
              <a:t>cluster</a:t>
            </a:r>
            <a:r>
              <a:rPr lang="pt-BR" altLang="pt-BR">
                <a:cs typeface="Arial" panose="020B0604020202020204" pitchFamily="34" charset="0"/>
              </a:rPr>
              <a:t> é uma região densa rodeada</a:t>
            </a:r>
          </a:p>
          <a:p>
            <a:r>
              <a:rPr lang="pt-BR" altLang="pt-BR">
                <a:cs typeface="Arial" panose="020B0604020202020204" pitchFamily="34" charset="0"/>
              </a:rPr>
              <a:t>por uma região de baixa densidade.</a:t>
            </a:r>
          </a:p>
          <a:p>
            <a:endParaRPr lang="pt-BR" altLang="pt-BR">
              <a:cs typeface="Arial" panose="020B0604020202020204" pitchFamily="34" charset="0"/>
            </a:endParaRPr>
          </a:p>
          <a:p>
            <a:r>
              <a:rPr lang="pt-BR" altLang="pt-BR">
                <a:cs typeface="Arial" panose="020B0604020202020204" pitchFamily="34" charset="0"/>
              </a:rPr>
              <a:t>No exemplo, temos 3 clusters = 3 regiões densas</a:t>
            </a:r>
          </a:p>
          <a:p>
            <a:r>
              <a:rPr lang="pt-BR" altLang="pt-BR">
                <a:cs typeface="Arial" panose="020B0604020202020204" pitchFamily="34" charset="0"/>
              </a:rPr>
              <a:t>A ‘’ponte’’ de outliers ligando as duas esferas</a:t>
            </a:r>
          </a:p>
          <a:p>
            <a:r>
              <a:rPr lang="pt-BR" altLang="pt-BR">
                <a:cs typeface="Arial" panose="020B0604020202020204" pitchFamily="34" charset="0"/>
              </a:rPr>
              <a:t>foi ‘’dissolvida’’ nos outros outliers.</a:t>
            </a:r>
            <a:endParaRPr lang="en-US" altLang="pt-BR">
              <a:cs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76750" y="1844675"/>
            <a:ext cx="426059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cs typeface="Arial" panose="020B0604020202020204" pitchFamily="34" charset="0"/>
              </a:rPr>
              <a:t>Esta definição é utilizada quando</a:t>
            </a:r>
          </a:p>
          <a:p>
            <a:r>
              <a:rPr lang="pt-BR" altLang="pt-BR" dirty="0">
                <a:cs typeface="Arial" panose="020B0604020202020204" pitchFamily="34" charset="0"/>
              </a:rPr>
              <a:t>os clusters são irregulares ou entrelaçados</a:t>
            </a:r>
          </a:p>
          <a:p>
            <a:r>
              <a:rPr lang="pt-BR" altLang="pt-BR" dirty="0">
                <a:cs typeface="Arial" panose="020B0604020202020204" pitchFamily="34" charset="0"/>
              </a:rPr>
              <a:t>e quando </a:t>
            </a:r>
            <a:r>
              <a:rPr lang="pt-BR" altLang="pt-BR" dirty="0" smtClean="0">
                <a:cs typeface="Arial" panose="020B0604020202020204" pitchFamily="34" charset="0"/>
              </a:rPr>
              <a:t>ruído </a:t>
            </a:r>
            <a:r>
              <a:rPr lang="pt-BR" altLang="pt-BR" dirty="0">
                <a:cs typeface="Arial" panose="020B0604020202020204" pitchFamily="34" charset="0"/>
              </a:rPr>
              <a:t>e </a:t>
            </a:r>
            <a:r>
              <a:rPr lang="pt-BR" altLang="pt-BR" i="1" dirty="0" err="1">
                <a:cs typeface="Arial" panose="020B0604020202020204" pitchFamily="34" charset="0"/>
              </a:rPr>
              <a:t>outliers</a:t>
            </a:r>
            <a:r>
              <a:rPr lang="pt-BR" altLang="pt-BR" dirty="0">
                <a:cs typeface="Arial" panose="020B0604020202020204" pitchFamily="34" charset="0"/>
              </a:rPr>
              <a:t> estão presentes.</a:t>
            </a:r>
          </a:p>
          <a:p>
            <a:endParaRPr lang="pt-BR" altLang="pt-BR" dirty="0">
              <a:cs typeface="Arial" panose="020B0604020202020204" pitchFamily="34" charset="0"/>
            </a:endParaRPr>
          </a:p>
          <a:p>
            <a:r>
              <a:rPr lang="pt-BR" altLang="pt-BR" dirty="0">
                <a:cs typeface="Arial" panose="020B0604020202020204" pitchFamily="34" charset="0"/>
              </a:rPr>
              <a:t>Uma definição baseada em grafos não seria</a:t>
            </a:r>
          </a:p>
          <a:p>
            <a:r>
              <a:rPr lang="pt-BR" altLang="pt-BR" dirty="0">
                <a:cs typeface="Arial" panose="020B0604020202020204" pitchFamily="34" charset="0"/>
              </a:rPr>
              <a:t>adequada neste caso, pois os </a:t>
            </a:r>
            <a:r>
              <a:rPr lang="pt-BR" altLang="pt-BR" i="1" dirty="0" err="1">
                <a:cs typeface="Arial" panose="020B0604020202020204" pitchFamily="34" charset="0"/>
              </a:rPr>
              <a:t>outliers</a:t>
            </a:r>
            <a:endParaRPr lang="pt-BR" altLang="pt-BR" i="1" dirty="0">
              <a:cs typeface="Arial" panose="020B0604020202020204" pitchFamily="34" charset="0"/>
            </a:endParaRPr>
          </a:p>
          <a:p>
            <a:r>
              <a:rPr lang="pt-BR" altLang="pt-BR" dirty="0">
                <a:cs typeface="Arial" panose="020B0604020202020204" pitchFamily="34" charset="0"/>
              </a:rPr>
              <a:t>poderiam fazer uma ponte entre as regiões</a:t>
            </a:r>
          </a:p>
          <a:p>
            <a:r>
              <a:rPr lang="pt-BR" altLang="pt-BR" dirty="0">
                <a:cs typeface="Arial" panose="020B0604020202020204" pitchFamily="34" charset="0"/>
              </a:rPr>
              <a:t>transformando-as em um único cluster.</a:t>
            </a:r>
          </a:p>
          <a:p>
            <a:endParaRPr lang="pt-BR" altLang="pt-BR" dirty="0">
              <a:cs typeface="Arial" panose="020B0604020202020204" pitchFamily="34" charset="0"/>
            </a:endParaRPr>
          </a:p>
          <a:p>
            <a:r>
              <a:rPr lang="pt-BR" altLang="pt-BR" dirty="0">
                <a:cs typeface="Arial" panose="020B0604020202020204" pitchFamily="34" charset="0"/>
              </a:rPr>
              <a:t>Os </a:t>
            </a:r>
            <a:r>
              <a:rPr lang="pt-BR" altLang="pt-BR" i="1" dirty="0" err="1">
                <a:cs typeface="Arial" panose="020B0604020202020204" pitchFamily="34" charset="0"/>
              </a:rPr>
              <a:t>outliers</a:t>
            </a:r>
            <a:r>
              <a:rPr lang="pt-BR" altLang="pt-BR" dirty="0">
                <a:cs typeface="Arial" panose="020B0604020202020204" pitchFamily="34" charset="0"/>
              </a:rPr>
              <a:t> seriam absorvidos nos clusters.</a:t>
            </a:r>
          </a:p>
          <a:p>
            <a:endParaRPr lang="en-US" alt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sz="4500" dirty="0"/>
              <a:t>Algoritmo K-</a:t>
            </a:r>
            <a:r>
              <a:rPr lang="pt-BR" sz="4500" i="1" dirty="0" err="1"/>
              <a:t>Means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901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 smtClean="0"/>
              <a:t>K</a:t>
            </a:r>
            <a:r>
              <a:rPr lang="pt-BR" altLang="pt-BR" i="1" dirty="0" smtClean="0"/>
              <a:t>-</a:t>
            </a:r>
            <a:r>
              <a:rPr lang="pt-BR" altLang="pt-BR" i="1" dirty="0" err="1" smtClean="0"/>
              <a:t>Means</a:t>
            </a:r>
            <a:r>
              <a:rPr lang="pt-BR" altLang="pt-BR" i="1" dirty="0" smtClean="0"/>
              <a:t> </a:t>
            </a:r>
            <a:r>
              <a:rPr lang="pt-BR" altLang="pt-BR" i="1" dirty="0" err="1"/>
              <a:t>Clustering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É a técnica mais simples de aprendizagem não supervisionada.</a:t>
            </a:r>
          </a:p>
          <a:p>
            <a:endParaRPr lang="pt-BR" altLang="pt-BR" dirty="0"/>
          </a:p>
          <a:p>
            <a:r>
              <a:rPr lang="pt-BR" altLang="pt-BR" dirty="0"/>
              <a:t>Consiste em fixar </a:t>
            </a:r>
            <a:r>
              <a:rPr lang="pt-BR" altLang="pt-BR" i="1" dirty="0"/>
              <a:t>k </a:t>
            </a:r>
            <a:r>
              <a:rPr lang="pt-BR" altLang="pt-BR" dirty="0" err="1"/>
              <a:t>centróides</a:t>
            </a:r>
            <a:r>
              <a:rPr lang="pt-BR" altLang="pt-BR" dirty="0"/>
              <a:t> (de maneira aleatória), um para cada grupo (clusters). </a:t>
            </a:r>
          </a:p>
          <a:p>
            <a:endParaRPr lang="pt-BR" altLang="pt-BR" dirty="0"/>
          </a:p>
          <a:p>
            <a:r>
              <a:rPr lang="pt-BR" altLang="pt-BR" dirty="0"/>
              <a:t>Associar cada indivíduo ao seu </a:t>
            </a:r>
            <a:r>
              <a:rPr lang="pt-BR" altLang="pt-BR" dirty="0" err="1"/>
              <a:t>centróide</a:t>
            </a:r>
            <a:r>
              <a:rPr lang="pt-BR" altLang="pt-BR" dirty="0"/>
              <a:t> mais próximo.</a:t>
            </a:r>
          </a:p>
          <a:p>
            <a:endParaRPr lang="pt-BR" altLang="pt-BR" dirty="0"/>
          </a:p>
          <a:p>
            <a:r>
              <a:rPr lang="pt-BR" altLang="pt-BR" dirty="0"/>
              <a:t>Recalcular os </a:t>
            </a:r>
            <a:r>
              <a:rPr lang="pt-BR" altLang="pt-BR" dirty="0" err="1"/>
              <a:t>centróides</a:t>
            </a:r>
            <a:r>
              <a:rPr lang="pt-BR" altLang="pt-BR" dirty="0"/>
              <a:t> com base nos indivíduos classificados</a:t>
            </a:r>
            <a:r>
              <a:rPr lang="pt-BR" altLang="pt-BR" dirty="0" smtClean="0"/>
              <a:t>.</a:t>
            </a:r>
            <a:endParaRPr lang="pt-BR" altLang="pt-BR" i="1" dirty="0"/>
          </a:p>
        </p:txBody>
      </p:sp>
    </p:spTree>
    <p:extLst>
      <p:ext uri="{BB962C8B-B14F-4D97-AF65-F5344CB8AC3E}">
        <p14:creationId xmlns:p14="http://schemas.microsoft.com/office/powerpoint/2010/main" val="7726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dirty="0" smtClean="0"/>
              <a:t>Objetivo:</a:t>
            </a:r>
          </a:p>
          <a:p>
            <a:pPr lvl="1" eaLnBrk="1" hangingPunct="1"/>
            <a:r>
              <a:rPr lang="pt-BR" altLang="pt-BR" dirty="0" smtClean="0"/>
              <a:t>Apresentar conceitos básicos de </a:t>
            </a:r>
            <a:r>
              <a:rPr lang="pt-BR" dirty="0"/>
              <a:t>Aprendizagem não-supervisionada</a:t>
            </a:r>
          </a:p>
          <a:p>
            <a:pPr lvl="1" eaLnBrk="1" hangingPunct="1"/>
            <a:endParaRPr lang="pt-BR" altLang="pt-BR" sz="1200" dirty="0"/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Conteúdo:</a:t>
            </a:r>
          </a:p>
          <a:p>
            <a:pPr lvl="1"/>
            <a:r>
              <a:rPr lang="pt-BR" dirty="0"/>
              <a:t>Aprendizagem não-supervisionada</a:t>
            </a:r>
          </a:p>
          <a:p>
            <a:pPr lvl="1"/>
            <a:r>
              <a:rPr lang="pt-BR" altLang="pt-BR" dirty="0"/>
              <a:t>Análise de agrupamentos (</a:t>
            </a:r>
            <a:r>
              <a:rPr lang="pt-BR" altLang="pt-BR" i="1" dirty="0"/>
              <a:t>clusters</a:t>
            </a:r>
            <a:r>
              <a:rPr lang="pt-BR" altLang="pt-BR" dirty="0"/>
              <a:t>)</a:t>
            </a:r>
          </a:p>
          <a:p>
            <a:pPr lvl="1"/>
            <a:r>
              <a:rPr lang="pt-BR" altLang="pt-BR" dirty="0"/>
              <a:t>Análise de Clusters: Objetivos</a:t>
            </a:r>
          </a:p>
          <a:p>
            <a:pPr lvl="1"/>
            <a:r>
              <a:rPr lang="pt-BR" altLang="pt-BR" dirty="0"/>
              <a:t>O que é um </a:t>
            </a:r>
            <a:r>
              <a:rPr lang="pt-BR" altLang="pt-BR" i="1" dirty="0"/>
              <a:t>cluster</a:t>
            </a:r>
            <a:r>
              <a:rPr lang="pt-BR" altLang="pt-BR" dirty="0"/>
              <a:t>?</a:t>
            </a:r>
          </a:p>
          <a:p>
            <a:pPr lvl="1"/>
            <a:r>
              <a:rPr lang="pt-BR" altLang="pt-BR" dirty="0" smtClean="0"/>
              <a:t>K-</a:t>
            </a:r>
            <a:r>
              <a:rPr lang="pt-BR" altLang="pt-BR" i="1" dirty="0" err="1" smtClean="0"/>
              <a:t>Means</a:t>
            </a:r>
            <a:endParaRPr lang="pt-BR" altLang="pt-BR" i="1" dirty="0"/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Referências:</a:t>
            </a:r>
          </a:p>
        </p:txBody>
      </p:sp>
    </p:spTree>
    <p:extLst>
      <p:ext uri="{BB962C8B-B14F-4D97-AF65-F5344CB8AC3E}">
        <p14:creationId xmlns:p14="http://schemas.microsoft.com/office/powerpoint/2010/main" val="3710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i="1" dirty="0" err="1" smtClean="0"/>
              <a:t>Clustering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 smtClean="0"/>
              <a:t>K-</a:t>
            </a:r>
            <a:r>
              <a:rPr lang="pt-BR" altLang="pt-BR" i="1" dirty="0" err="1" smtClean="0"/>
              <a:t>Means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/>
              <a:t>Proposto por J. </a:t>
            </a:r>
            <a:r>
              <a:rPr lang="pt-BR" altLang="pt-BR" dirty="0" err="1"/>
              <a:t>MacQueen</a:t>
            </a:r>
            <a:r>
              <a:rPr lang="pt-BR" altLang="pt-BR" dirty="0"/>
              <a:t> em 1967 é um dos mais conhecidos e utilizados, além de ser o que possui o maior número de variações.</a:t>
            </a:r>
          </a:p>
          <a:p>
            <a:pPr lvl="1"/>
            <a:endParaRPr lang="pt-BR" altLang="pt-BR" sz="1200" dirty="0"/>
          </a:p>
          <a:p>
            <a:pPr lvl="1"/>
            <a:r>
              <a:rPr lang="pt-BR" altLang="pt-BR" dirty="0"/>
              <a:t>É um algoritmo de agrupamento de objetos baseados em atributos/características em um número K de grupos.	</a:t>
            </a:r>
          </a:p>
          <a:p>
            <a:pPr lvl="1"/>
            <a:endParaRPr lang="pt-BR" altLang="pt-BR" sz="1200" dirty="0"/>
          </a:p>
          <a:p>
            <a:pPr lvl="1"/>
            <a:r>
              <a:rPr lang="pt-BR" altLang="pt-BR" dirty="0"/>
              <a:t>O agrupamento é conseguido pela minimização da soma quadrática das distâncias entre os dados e os </a:t>
            </a:r>
            <a:r>
              <a:rPr lang="pt-BR" altLang="pt-BR" dirty="0" err="1"/>
              <a:t>centróides</a:t>
            </a:r>
            <a:r>
              <a:rPr lang="pt-BR" altLang="pt-BR" dirty="0"/>
              <a:t> correspondentes.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1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Algoritmo:</a:t>
            </a:r>
            <a:endParaRPr lang="pt-BR" dirty="0"/>
          </a:p>
        </p:txBody>
      </p:sp>
      <p:pic>
        <p:nvPicPr>
          <p:cNvPr id="9" name="Imagem 8" descr="Algorithm_clip_image002_00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2122489"/>
            <a:ext cx="4103687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2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 dirty="0"/>
              <a:t>Determinar os </a:t>
            </a:r>
            <a:r>
              <a:rPr lang="pt-BR" altLang="pt-BR" dirty="0" err="1"/>
              <a:t>centróides</a:t>
            </a:r>
            <a:endParaRPr lang="pt-BR" altLang="pt-BR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 dirty="0"/>
              <a:t>Atribuir a cada objeto do grupo o </a:t>
            </a:r>
            <a:r>
              <a:rPr lang="pt-BR" altLang="pt-BR" dirty="0" err="1"/>
              <a:t>centróide</a:t>
            </a:r>
            <a:r>
              <a:rPr lang="pt-BR" altLang="pt-BR" dirty="0"/>
              <a:t> mais próximo.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 dirty="0"/>
              <a:t>Após atribuir um </a:t>
            </a:r>
            <a:r>
              <a:rPr lang="pt-BR" altLang="pt-BR" dirty="0" err="1"/>
              <a:t>centróide</a:t>
            </a:r>
            <a:r>
              <a:rPr lang="pt-BR" altLang="pt-BR" dirty="0"/>
              <a:t> a cada objeto, recalcular os </a:t>
            </a:r>
            <a:r>
              <a:rPr lang="pt-BR" altLang="pt-BR" dirty="0" err="1"/>
              <a:t>centróides</a:t>
            </a:r>
            <a:r>
              <a:rPr lang="pt-BR" altLang="pt-BR" dirty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 dirty="0"/>
              <a:t>Repetir os passos 2 e 3 até que os </a:t>
            </a:r>
            <a:r>
              <a:rPr lang="pt-BR" altLang="pt-BR" dirty="0" err="1"/>
              <a:t>centróides</a:t>
            </a:r>
            <a:r>
              <a:rPr lang="pt-BR" altLang="pt-BR" dirty="0"/>
              <a:t> não sejam modificados</a:t>
            </a:r>
            <a:r>
              <a:rPr lang="pt-BR" altLang="pt-BR" dirty="0" smtClean="0"/>
              <a:t>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57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 smtClean="0"/>
              <a:t>K</a:t>
            </a:r>
            <a:r>
              <a:rPr lang="pt-BR" altLang="pt-BR" i="1" dirty="0" smtClean="0"/>
              <a:t>-</a:t>
            </a:r>
            <a:r>
              <a:rPr lang="pt-BR" altLang="pt-BR" i="1" dirty="0" err="1" smtClean="0"/>
              <a:t>Means</a:t>
            </a:r>
            <a:r>
              <a:rPr lang="pt-BR" altLang="pt-BR" i="1" dirty="0" smtClean="0"/>
              <a:t> </a:t>
            </a:r>
            <a:r>
              <a:rPr lang="pt-BR" altLang="pt-BR" dirty="0" smtClean="0"/>
              <a:t>– Um exemplo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057400" y="2200275"/>
          <a:ext cx="4951413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Bitmap Image" r:id="rId3" imgW="3086531" imgH="2142857" progId="Paint.Picture">
                  <p:embed/>
                </p:oleObj>
              </mc:Choice>
              <mc:Fallback>
                <p:oleObj name="Bitmap Image" r:id="rId3" imgW="3086531" imgH="2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0275"/>
                        <a:ext cx="4951413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76600" y="5715000"/>
            <a:ext cx="271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Objetos em um plano 2D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28800" y="5638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828800" y="1752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8401499"/>
              </p:ext>
            </p:extLst>
          </p:nvPr>
        </p:nvGraphicFramePr>
        <p:xfrm>
          <a:off x="1981200" y="2201174"/>
          <a:ext cx="5103813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Bitmap Image" r:id="rId3" imgW="3095238" imgH="2152951" progId="Paint.Picture">
                  <p:embed/>
                </p:oleObj>
              </mc:Choice>
              <mc:Fallback>
                <p:oleObj name="Bitmap Image" r:id="rId3" imgW="3095238" imgH="2152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1174"/>
                        <a:ext cx="5103813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8800" y="5858774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828800" y="2201174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355850" y="5971487"/>
            <a:ext cx="473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Passo 1:Centróides inseridos aleatoriamente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3200400" y="547777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3657600" y="3725174"/>
            <a:ext cx="1524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905000" y="2190750"/>
          <a:ext cx="5257800" cy="367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Bitmap Image" r:id="rId3" imgW="3134162" imgH="2190476" progId="Paint.Picture">
                  <p:embed/>
                </p:oleObj>
              </mc:Choice>
              <mc:Fallback>
                <p:oleObj name="Bitmap Image" r:id="rId3" imgW="3134162" imgH="2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90750"/>
                        <a:ext cx="5257800" cy="367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88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828800" y="2209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828800" y="5980113"/>
            <a:ext cx="591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Passo 2: Atribuir a cada objeto o centróide mais próximo</a:t>
            </a:r>
          </a:p>
        </p:txBody>
      </p:sp>
    </p:spTree>
    <p:extLst>
      <p:ext uri="{BB962C8B-B14F-4D97-AF65-F5344CB8AC3E}">
        <p14:creationId xmlns:p14="http://schemas.microsoft.com/office/powerpoint/2010/main" val="15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866900" y="2205038"/>
          <a:ext cx="5295900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Bitmap Image" r:id="rId3" imgW="3161905" imgH="2152951" progId="Paint.Picture">
                  <p:embed/>
                </p:oleObj>
              </mc:Choice>
              <mc:Fallback>
                <p:oleObj name="Bitmap Image" r:id="rId3" imgW="3161905" imgH="2152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205038"/>
                        <a:ext cx="5295900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88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828800" y="2209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48000" y="5980113"/>
            <a:ext cx="363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Passo 3: Recalcular os centróides</a:t>
            </a:r>
          </a:p>
        </p:txBody>
      </p:sp>
    </p:spTree>
    <p:extLst>
      <p:ext uri="{BB962C8B-B14F-4D97-AF65-F5344CB8AC3E}">
        <p14:creationId xmlns:p14="http://schemas.microsoft.com/office/powerpoint/2010/main" val="31477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828800" y="2170113"/>
          <a:ext cx="5332413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Bitmap Image" r:id="rId3" imgW="3142857" imgH="2219635" progId="Paint.Picture">
                  <p:embed/>
                </p:oleObj>
              </mc:Choice>
              <mc:Fallback>
                <p:oleObj name="Bitmap Image" r:id="rId3" imgW="3142857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70113"/>
                        <a:ext cx="5332413" cy="376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8288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1828800" y="2209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6019800"/>
            <a:ext cx="361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Impacto da inicialização aleatória.</a:t>
            </a:r>
          </a:p>
        </p:txBody>
      </p:sp>
    </p:spTree>
    <p:extLst>
      <p:ext uri="{BB962C8B-B14F-4D97-AF65-F5344CB8AC3E}">
        <p14:creationId xmlns:p14="http://schemas.microsoft.com/office/powerpoint/2010/main" val="17096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830388" y="2135188"/>
          <a:ext cx="5330825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Bitmap Image" r:id="rId3" imgW="3161905" imgH="2219635" progId="Paint.Picture">
                  <p:embed/>
                </p:oleObj>
              </mc:Choice>
              <mc:Fallback>
                <p:oleObj name="Bitmap Image" r:id="rId3" imgW="3161905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135188"/>
                        <a:ext cx="5330825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88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828800" y="2209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00400" y="5867400"/>
            <a:ext cx="354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Impacto da inicialização aleatória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5000" y="2971800"/>
            <a:ext cx="111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Fronteira</a:t>
            </a:r>
          </a:p>
          <a:p>
            <a:r>
              <a:rPr lang="pt-BR" altLang="pt-BR"/>
              <a:t>Diferente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362200" y="3505200"/>
            <a:ext cx="2209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905000" y="5638800"/>
          <a:ext cx="171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Bitmap Image" r:id="rId5" imgW="171338" imgH="181096" progId="Paint.Picture">
                  <p:embed/>
                </p:oleObj>
              </mc:Choice>
              <mc:Fallback>
                <p:oleObj name="Bitmap Image" r:id="rId5" imgW="171338" imgH="18109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17145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3562350" y="4800600"/>
          <a:ext cx="1714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Bitmap Image" r:id="rId7" imgW="171338" imgH="152260" progId="Paint.Picture">
                  <p:embed/>
                </p:oleObj>
              </mc:Choice>
              <mc:Fallback>
                <p:oleObj name="Bitmap Image" r:id="rId7" imgW="171338" imgH="1522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800600"/>
                        <a:ext cx="17145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</a:t>
            </a:r>
            <a:r>
              <a:rPr lang="pt-BR" altLang="pt-BR" dirty="0" smtClean="0"/>
              <a:t>Inicialização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Importância da inicialização.</a:t>
            </a:r>
          </a:p>
          <a:p>
            <a:r>
              <a:rPr lang="pt-BR" altLang="pt-BR" dirty="0"/>
              <a:t>Quando se têm noção dos </a:t>
            </a:r>
            <a:r>
              <a:rPr lang="pt-BR" altLang="pt-BR" dirty="0" err="1"/>
              <a:t>centróides</a:t>
            </a:r>
            <a:r>
              <a:rPr lang="pt-BR" altLang="pt-BR" dirty="0"/>
              <a:t>, pode-se melhorar a convergência do algoritmo.</a:t>
            </a:r>
          </a:p>
          <a:p>
            <a:r>
              <a:rPr lang="pt-BR" altLang="pt-BR" dirty="0"/>
              <a:t>Execução do algoritmo várias vezes, permite reduzir impacto da inicialização aleatória.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2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Aprendizagem não-supervisionada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altLang="pt-BR" sz="2800" dirty="0"/>
              <a:t>Não existe um supervisor externo para orientar o processo de aprendizagem</a:t>
            </a:r>
          </a:p>
          <a:p>
            <a:pPr lvl="1" eaLnBrk="1" hangingPunct="1"/>
            <a:r>
              <a:rPr lang="pt-BR" altLang="pt-BR" sz="2400" dirty="0"/>
              <a:t>O principal objetivo </a:t>
            </a:r>
            <a:r>
              <a:rPr lang="pt-BR" altLang="pt-BR" sz="2400" dirty="0" smtClean="0"/>
              <a:t>do modelo </a:t>
            </a:r>
            <a:r>
              <a:rPr lang="pt-BR" altLang="pt-BR" sz="2400" dirty="0"/>
              <a:t>é capturar as regularidades estatísticas (redundâncias) dos dados de entrada, isto é, promover representações internas eficientes dos padrões de entrada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Exemplos: </a:t>
            </a:r>
          </a:p>
          <a:p>
            <a:pPr lvl="1"/>
            <a:r>
              <a:rPr lang="pt-BR" altLang="pt-BR" sz="2400" dirty="0"/>
              <a:t>K-</a:t>
            </a:r>
            <a:r>
              <a:rPr lang="pt-BR" altLang="pt-BR" sz="2400" dirty="0" err="1"/>
              <a:t>Means</a:t>
            </a:r>
            <a:endParaRPr lang="pt-BR" altLang="pt-BR" sz="2400" dirty="0"/>
          </a:p>
          <a:p>
            <a:pPr lvl="1"/>
            <a:r>
              <a:rPr lang="pt-BR" altLang="pt-BR" sz="2400" dirty="0"/>
              <a:t>Algoritmo Competitivo</a:t>
            </a:r>
          </a:p>
          <a:p>
            <a:pPr lvl="1"/>
            <a:r>
              <a:rPr lang="pt-BR" altLang="pt-BR" sz="2400" dirty="0"/>
              <a:t>Algoritmo de </a:t>
            </a:r>
            <a:r>
              <a:rPr lang="pt-BR" altLang="pt-BR" sz="2400" dirty="0" err="1"/>
              <a:t>Kohonen</a:t>
            </a:r>
            <a:endParaRPr lang="pt-BR" altLang="pt-BR" sz="2400" dirty="0"/>
          </a:p>
          <a:p>
            <a:pPr lvl="1" eaLnBrk="1" hangingPunct="1"/>
            <a:r>
              <a:rPr lang="pt-BR" altLang="pt-BR" sz="2600" smtClean="0"/>
              <a:t>HMM</a:t>
            </a:r>
          </a:p>
          <a:p>
            <a:pPr lvl="1" eaLnBrk="1" hangingPunct="1"/>
            <a:endParaRPr lang="pt-BR" altLang="pt-BR" sz="2600" dirty="0"/>
          </a:p>
          <a:p>
            <a:pPr eaLnBrk="1" hangingPunct="1"/>
            <a:r>
              <a:rPr lang="pt-BR" altLang="pt-BR" sz="2800" dirty="0"/>
              <a:t>Objetivo principal: </a:t>
            </a:r>
          </a:p>
          <a:p>
            <a:pPr lvl="1"/>
            <a:r>
              <a:rPr lang="pt-BR" altLang="pt-BR" sz="2400" dirty="0"/>
              <a:t>Agrupamento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39736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K</a:t>
            </a:r>
            <a:r>
              <a:rPr lang="pt-BR" altLang="pt-BR" i="1" dirty="0"/>
              <a:t>-</a:t>
            </a:r>
            <a:r>
              <a:rPr lang="pt-BR" altLang="pt-BR" i="1" dirty="0" err="1"/>
              <a:t>Means</a:t>
            </a:r>
            <a:r>
              <a:rPr lang="pt-BR" altLang="pt-BR" i="1" dirty="0"/>
              <a:t> </a:t>
            </a:r>
            <a:r>
              <a:rPr lang="pt-BR" altLang="pt-BR" dirty="0"/>
              <a:t>– Um </a:t>
            </a:r>
            <a:r>
              <a:rPr lang="pt-BR" altLang="pt-BR" dirty="0" smtClean="0"/>
              <a:t>exemplo</a:t>
            </a:r>
            <a:endParaRPr lang="pt-BR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86088" y="2782888"/>
          <a:ext cx="31718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Bitmap Image" r:id="rId3" imgW="3172268" imgH="2161905" progId="Paint.Picture">
                  <p:embed/>
                </p:oleObj>
              </mc:Choice>
              <mc:Fallback>
                <p:oleObj name="Bitmap Image" r:id="rId3" imgW="3172268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782888"/>
                        <a:ext cx="31718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8288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828800" y="2209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67200" y="59578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4 Centróides</a:t>
            </a:r>
          </a:p>
        </p:txBody>
      </p:sp>
    </p:spTree>
    <p:extLst>
      <p:ext uri="{BB962C8B-B14F-4D97-AF65-F5344CB8AC3E}">
        <p14:creationId xmlns:p14="http://schemas.microsoft.com/office/powerpoint/2010/main" val="31915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53" y="920151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4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Calculando Distâncias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6019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smtClean="0"/>
              <a:t>Distância Euclidiana</a:t>
            </a:r>
          </a:p>
          <a:p>
            <a:endParaRPr lang="pt-BR" altLang="pt-BR" sz="2800" smtClean="0"/>
          </a:p>
          <a:p>
            <a:pPr>
              <a:buFont typeface="Wingdings" panose="05000000000000000000" pitchFamily="2" charset="2"/>
              <a:buNone/>
            </a:pPr>
            <a:endParaRPr lang="pt-BR" altLang="pt-BR" sz="2800" smtClean="0"/>
          </a:p>
          <a:p>
            <a:pPr>
              <a:buFont typeface="Wingdings" panose="05000000000000000000" pitchFamily="2" charset="2"/>
              <a:buNone/>
            </a:pPr>
            <a:endParaRPr lang="pt-BR" altLang="pt-BR" sz="2800" smtClean="0"/>
          </a:p>
          <a:p>
            <a:r>
              <a:rPr lang="pt-BR" altLang="pt-BR" sz="2800" smtClean="0"/>
              <a:t>Manhattan (City Block)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800" smtClean="0"/>
          </a:p>
          <a:p>
            <a:endParaRPr lang="pt-BR" altLang="pt-BR" sz="2800" dirty="0" smtClean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19200" y="4953000"/>
          <a:ext cx="22082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2082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016000" y="2667000"/>
          <a:ext cx="27701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5" imgW="1130040" imgH="482400" progId="Equation.3">
                  <p:embed/>
                </p:oleObj>
              </mc:Choice>
              <mc:Fallback>
                <p:oleObj name="Equation" r:id="rId5" imgW="1130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67000"/>
                        <a:ext cx="27701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Critérios de Dispersão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Relação </a:t>
            </a:r>
            <a:r>
              <a:rPr lang="pt-BR" altLang="pt-BR" dirty="0" err="1"/>
              <a:t>Within-Between</a:t>
            </a:r>
            <a:endParaRPr lang="pt-BR" altLang="pt-BR" dirty="0"/>
          </a:p>
          <a:p>
            <a:endParaRPr lang="pt-BR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57600" y="432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10000" y="4402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810000" y="45547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886200" y="4478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86200" y="4478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962400" y="4402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810000" y="4707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038600" y="4630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10000" y="4859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962400" y="4783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810000" y="41737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581400" y="4402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505200" y="45547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657600" y="4630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657600" y="4478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505200" y="432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57600" y="4783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05200" y="4707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3810000" y="432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3733800" y="4249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886200" y="4630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733800" y="4707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733800" y="4478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810000" y="4630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181600" y="3487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334000" y="35641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334000" y="37165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5410200" y="36403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410200" y="36403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486400" y="35641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105400" y="37165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486400" y="37165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334000" y="40213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10200" y="3868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334000" y="33355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105400" y="35641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5029200" y="37165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5181600" y="37927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5181600" y="34117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5029200" y="3487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181600" y="39451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5029200" y="3868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5334000" y="3487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5257800" y="34117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5410200" y="37927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5257800" y="38689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5257800" y="36403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5334000" y="37927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3429000" y="52405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V="1">
            <a:off x="3429000" y="303075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3962400" y="2421150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Caso ideal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3429000" y="554535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/>
              <a:t>Baixo </a:t>
            </a:r>
            <a:r>
              <a:rPr lang="pt-BR" altLang="pt-BR" b="1" dirty="0" err="1"/>
              <a:t>within</a:t>
            </a:r>
            <a:r>
              <a:rPr lang="pt-BR" altLang="pt-BR" b="1" dirty="0"/>
              <a:t> (</a:t>
            </a:r>
            <a:r>
              <a:rPr lang="pt-BR" altLang="pt-BR" b="1" dirty="0" err="1"/>
              <a:t>S</a:t>
            </a:r>
            <a:r>
              <a:rPr lang="pt-BR" altLang="pt-BR" b="1" baseline="-25000" dirty="0" err="1"/>
              <a:t>w</a:t>
            </a:r>
            <a:r>
              <a:rPr lang="pt-BR" altLang="pt-BR" b="1" dirty="0"/>
              <a:t>)</a:t>
            </a:r>
          </a:p>
          <a:p>
            <a:r>
              <a:rPr lang="pt-BR" altLang="pt-BR" dirty="0"/>
              <a:t>(boa compactação)</a:t>
            </a: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 flipV="1">
            <a:off x="3810000" y="50881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3886200" y="409755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1143000" y="2954550"/>
            <a:ext cx="20685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/>
              <a:t>Alto between (S</a:t>
            </a:r>
            <a:r>
              <a:rPr lang="pt-BR" altLang="pt-BR" b="1" baseline="-25000"/>
              <a:t>b</a:t>
            </a:r>
            <a:r>
              <a:rPr lang="pt-BR" altLang="pt-BR" b="1"/>
              <a:t>)</a:t>
            </a:r>
          </a:p>
          <a:p>
            <a:r>
              <a:rPr lang="pt-BR" altLang="pt-BR"/>
              <a:t>Clusters distantes</a:t>
            </a:r>
          </a:p>
          <a:p>
            <a:r>
              <a:rPr lang="pt-BR" altLang="pt-BR"/>
              <a:t>um do outro.</a:t>
            </a: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flipV="1">
            <a:off x="4114800" y="394515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3124200" y="333555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" name="Oval 66"/>
          <p:cNvSpPr>
            <a:spLocks noChangeArrowheads="1"/>
          </p:cNvSpPr>
          <p:nvPr/>
        </p:nvSpPr>
        <p:spPr bwMode="auto">
          <a:xfrm>
            <a:off x="3429000" y="4173750"/>
            <a:ext cx="685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3" name="Oval 67"/>
          <p:cNvSpPr>
            <a:spLocks noChangeArrowheads="1"/>
          </p:cNvSpPr>
          <p:nvPr/>
        </p:nvSpPr>
        <p:spPr bwMode="auto">
          <a:xfrm>
            <a:off x="4953000" y="333555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47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Critérios de Dispersão</a:t>
            </a:r>
            <a:endParaRPr lang="pt-BR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57600" y="37855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114800" y="38617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267200" y="37093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86200" y="40903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267200" y="35569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114800" y="40141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962400" y="43951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419600" y="40903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14800" y="46237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91000" y="43951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962400" y="36331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733800" y="39379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505200" y="41665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343400" y="38617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657600" y="40903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505200" y="39379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57600" y="45475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581400" y="43189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962400" y="37855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733800" y="36331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114800" y="42427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810000" y="43189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37093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267200" y="424276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953000" y="30997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486400" y="3023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57800" y="3252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562600" y="34807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334000" y="3404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486400" y="31759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495800" y="3252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638800" y="33283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334000" y="3785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953000" y="38617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334000" y="29473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800600" y="3023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876800" y="3633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5181600" y="3633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105400" y="2871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953000" y="3404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648200" y="37093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648200" y="35569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105400" y="32521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181600" y="3023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410200" y="35569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4724400" y="33283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495800" y="34807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105400" y="3404564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3429000" y="485236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3429000" y="2642564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3717925" y="5041277"/>
            <a:ext cx="206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Clusters dispersos</a:t>
            </a:r>
          </a:p>
          <a:p>
            <a:r>
              <a:rPr lang="pt-BR" altLang="pt-BR" b="1" dirty="0"/>
              <a:t>Alto </a:t>
            </a:r>
            <a:r>
              <a:rPr lang="pt-BR" altLang="pt-BR" b="1" dirty="0" err="1" smtClean="0"/>
              <a:t>within</a:t>
            </a:r>
            <a:r>
              <a:rPr lang="pt-BR" altLang="pt-BR" b="1" dirty="0" smtClean="0"/>
              <a:t> (</a:t>
            </a:r>
            <a:r>
              <a:rPr lang="pt-BR" altLang="pt-BR" b="1" dirty="0" err="1" smtClean="0"/>
              <a:t>S</a:t>
            </a:r>
            <a:r>
              <a:rPr lang="pt-BR" altLang="pt-BR" b="1" baseline="-25000" dirty="0" err="1" smtClean="0"/>
              <a:t>w</a:t>
            </a:r>
            <a:r>
              <a:rPr lang="pt-BR" altLang="pt-BR" b="1" dirty="0" smtClean="0"/>
              <a:t>)</a:t>
            </a:r>
            <a:endParaRPr lang="pt-BR" altLang="pt-BR" b="1" dirty="0"/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62000" y="2642564"/>
            <a:ext cx="230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/>
              <a:t>Baixo between (S</a:t>
            </a:r>
            <a:r>
              <a:rPr lang="pt-BR" altLang="pt-BR" b="1" baseline="-25000"/>
              <a:t>b</a:t>
            </a:r>
            <a:r>
              <a:rPr lang="pt-BR" altLang="pt-BR" b="1"/>
              <a:t>)</a:t>
            </a:r>
          </a:p>
          <a:p>
            <a:r>
              <a:rPr lang="pt-BR" altLang="pt-BR"/>
              <a:t>Baixa distância entre</a:t>
            </a:r>
          </a:p>
          <a:p>
            <a:r>
              <a:rPr lang="pt-BR" altLang="pt-BR"/>
              <a:t>os clusters.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3810000" y="2032964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Caso não ideal</a:t>
            </a: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 flipV="1">
            <a:off x="4343400" y="3480764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2971800" y="2947364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flipH="1" flipV="1">
            <a:off x="4343400" y="4623764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flipV="1">
            <a:off x="4572000" y="4014164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" name="Oval 66"/>
          <p:cNvSpPr>
            <a:spLocks noChangeArrowheads="1"/>
          </p:cNvSpPr>
          <p:nvPr/>
        </p:nvSpPr>
        <p:spPr bwMode="auto">
          <a:xfrm>
            <a:off x="3429000" y="3404564"/>
            <a:ext cx="1066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3" name="Oval 67"/>
          <p:cNvSpPr>
            <a:spLocks noChangeArrowheads="1"/>
          </p:cNvSpPr>
          <p:nvPr/>
        </p:nvSpPr>
        <p:spPr bwMode="auto">
          <a:xfrm>
            <a:off x="4495800" y="2871164"/>
            <a:ext cx="1219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5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Critérios de Dispersão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Podemos entender melhor os critérios de dispersão analisando o seguinte exemplo:</a:t>
            </a:r>
          </a:p>
          <a:p>
            <a:endParaRPr lang="pt-BR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43552"/>
              </p:ext>
            </p:extLst>
          </p:nvPr>
        </p:nvGraphicFramePr>
        <p:xfrm>
          <a:off x="2438400" y="2874036"/>
          <a:ext cx="37242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Bitmap Image" r:id="rId3" imgW="4180952" imgH="3304762" progId="Paint.Picture">
                  <p:embed/>
                </p:oleObj>
              </mc:Choice>
              <mc:Fallback>
                <p:oleObj name="Bitmap Image" r:id="rId3" imgW="4180952" imgH="33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74036"/>
                        <a:ext cx="372427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1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7544" y="943592"/>
            <a:ext cx="8208912" cy="503287"/>
          </a:xfrm>
        </p:spPr>
        <p:txBody>
          <a:bodyPr/>
          <a:lstStyle/>
          <a:p>
            <a:r>
              <a:rPr lang="pt-BR" altLang="pt-BR" dirty="0"/>
              <a:t>Diferentes clusters para </a:t>
            </a:r>
            <a:r>
              <a:rPr lang="pt-BR" altLang="pt-BR" dirty="0" smtClean="0"/>
              <a:t>K=2 </a:t>
            </a:r>
            <a:r>
              <a:rPr lang="pt-BR" altLang="pt-BR" dirty="0"/>
              <a:t>usando diferentes critérios de otimização</a:t>
            </a:r>
            <a:endParaRPr lang="pt-BR" dirty="0"/>
          </a:p>
        </p:txBody>
      </p:sp>
      <p:pic>
        <p:nvPicPr>
          <p:cNvPr id="5" name="Picture 2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343512"/>
            <a:ext cx="2362200" cy="1866900"/>
          </a:xfrm>
          <a:prstGeom prst="rect">
            <a:avLst/>
          </a:prstGeom>
          <a:noFill/>
        </p:spPr>
      </p:pic>
      <p:pic>
        <p:nvPicPr>
          <p:cNvPr id="6" name="Picture 3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486512"/>
            <a:ext cx="2362200" cy="1866900"/>
          </a:xfrm>
          <a:prstGeom prst="rect">
            <a:avLst/>
          </a:prstGeom>
          <a:noFill/>
        </p:spPr>
      </p:pic>
      <p:pic>
        <p:nvPicPr>
          <p:cNvPr id="7" name="Picture 3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3448412"/>
            <a:ext cx="2362200" cy="1866900"/>
          </a:xfrm>
          <a:prstGeom prst="rect">
            <a:avLst/>
          </a:prstGeom>
          <a:noFill/>
        </p:spPr>
      </p:pic>
      <p:sp>
        <p:nvSpPr>
          <p:cNvPr id="8" name="Freeform 40"/>
          <p:cNvSpPr>
            <a:spLocks/>
          </p:cNvSpPr>
          <p:nvPr/>
        </p:nvSpPr>
        <p:spPr bwMode="auto">
          <a:xfrm>
            <a:off x="596900" y="2305412"/>
            <a:ext cx="1092200" cy="1892300"/>
          </a:xfrm>
          <a:custGeom>
            <a:avLst/>
            <a:gdLst>
              <a:gd name="T0" fmla="*/ 2147483647 w 688"/>
              <a:gd name="T1" fmla="*/ 2147483647 h 1192"/>
              <a:gd name="T2" fmla="*/ 2147483647 w 688"/>
              <a:gd name="T3" fmla="*/ 2147483647 h 1192"/>
              <a:gd name="T4" fmla="*/ 2147483647 w 688"/>
              <a:gd name="T5" fmla="*/ 2147483647 h 1192"/>
              <a:gd name="T6" fmla="*/ 2147483647 w 688"/>
              <a:gd name="T7" fmla="*/ 2147483647 h 1192"/>
              <a:gd name="T8" fmla="*/ 2147483647 w 688"/>
              <a:gd name="T9" fmla="*/ 2147483647 h 1192"/>
              <a:gd name="T10" fmla="*/ 2147483647 w 688"/>
              <a:gd name="T11" fmla="*/ 2147483647 h 1192"/>
              <a:gd name="T12" fmla="*/ 2147483647 w 688"/>
              <a:gd name="T13" fmla="*/ 2147483647 h 1192"/>
              <a:gd name="T14" fmla="*/ 2147483647 w 688"/>
              <a:gd name="T15" fmla="*/ 2147483647 h 1192"/>
              <a:gd name="T16" fmla="*/ 2147483647 w 688"/>
              <a:gd name="T17" fmla="*/ 2147483647 h 1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8"/>
              <a:gd name="T28" fmla="*/ 0 h 1192"/>
              <a:gd name="T29" fmla="*/ 688 w 688"/>
              <a:gd name="T30" fmla="*/ 1192 h 1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8" h="1192">
                <a:moveTo>
                  <a:pt x="584" y="1128"/>
                </a:moveTo>
                <a:cubicBezTo>
                  <a:pt x="672" y="1064"/>
                  <a:pt x="672" y="864"/>
                  <a:pt x="680" y="696"/>
                </a:cubicBezTo>
                <a:cubicBezTo>
                  <a:pt x="688" y="528"/>
                  <a:pt x="656" y="232"/>
                  <a:pt x="632" y="120"/>
                </a:cubicBezTo>
                <a:cubicBezTo>
                  <a:pt x="608" y="8"/>
                  <a:pt x="576" y="32"/>
                  <a:pt x="536" y="24"/>
                </a:cubicBezTo>
                <a:cubicBezTo>
                  <a:pt x="496" y="16"/>
                  <a:pt x="464" y="0"/>
                  <a:pt x="392" y="72"/>
                </a:cubicBezTo>
                <a:cubicBezTo>
                  <a:pt x="320" y="144"/>
                  <a:pt x="168" y="344"/>
                  <a:pt x="104" y="456"/>
                </a:cubicBezTo>
                <a:cubicBezTo>
                  <a:pt x="40" y="568"/>
                  <a:pt x="0" y="640"/>
                  <a:pt x="8" y="744"/>
                </a:cubicBezTo>
                <a:cubicBezTo>
                  <a:pt x="16" y="848"/>
                  <a:pt x="56" y="1016"/>
                  <a:pt x="152" y="1080"/>
                </a:cubicBezTo>
                <a:cubicBezTo>
                  <a:pt x="248" y="1144"/>
                  <a:pt x="496" y="1192"/>
                  <a:pt x="584" y="11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Freeform 41"/>
          <p:cNvSpPr>
            <a:spLocks/>
          </p:cNvSpPr>
          <p:nvPr/>
        </p:nvSpPr>
        <p:spPr bwMode="auto">
          <a:xfrm>
            <a:off x="1651000" y="2775312"/>
            <a:ext cx="1320800" cy="1282700"/>
          </a:xfrm>
          <a:custGeom>
            <a:avLst/>
            <a:gdLst>
              <a:gd name="T0" fmla="*/ 2147483647 w 832"/>
              <a:gd name="T1" fmla="*/ 2147483647 h 808"/>
              <a:gd name="T2" fmla="*/ 2147483647 w 832"/>
              <a:gd name="T3" fmla="*/ 2147483647 h 808"/>
              <a:gd name="T4" fmla="*/ 2147483647 w 832"/>
              <a:gd name="T5" fmla="*/ 2147483647 h 808"/>
              <a:gd name="T6" fmla="*/ 2147483647 w 832"/>
              <a:gd name="T7" fmla="*/ 2147483647 h 808"/>
              <a:gd name="T8" fmla="*/ 2147483647 w 832"/>
              <a:gd name="T9" fmla="*/ 2147483647 h 808"/>
              <a:gd name="T10" fmla="*/ 2147483647 w 832"/>
              <a:gd name="T11" fmla="*/ 2147483647 h 808"/>
              <a:gd name="T12" fmla="*/ 2147483647 w 832"/>
              <a:gd name="T13" fmla="*/ 2147483647 h 808"/>
              <a:gd name="T14" fmla="*/ 2147483647 w 832"/>
              <a:gd name="T15" fmla="*/ 2147483647 h 808"/>
              <a:gd name="T16" fmla="*/ 2147483647 w 832"/>
              <a:gd name="T17" fmla="*/ 2147483647 h 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32"/>
              <a:gd name="T28" fmla="*/ 0 h 808"/>
              <a:gd name="T29" fmla="*/ 832 w 832"/>
              <a:gd name="T30" fmla="*/ 808 h 8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32" h="808">
                <a:moveTo>
                  <a:pt x="16" y="496"/>
                </a:moveTo>
                <a:cubicBezTo>
                  <a:pt x="16" y="592"/>
                  <a:pt x="32" y="592"/>
                  <a:pt x="64" y="640"/>
                </a:cubicBezTo>
                <a:cubicBezTo>
                  <a:pt x="96" y="688"/>
                  <a:pt x="96" y="808"/>
                  <a:pt x="208" y="784"/>
                </a:cubicBezTo>
                <a:cubicBezTo>
                  <a:pt x="320" y="760"/>
                  <a:pt x="640" y="568"/>
                  <a:pt x="736" y="496"/>
                </a:cubicBezTo>
                <a:cubicBezTo>
                  <a:pt x="832" y="424"/>
                  <a:pt x="792" y="392"/>
                  <a:pt x="784" y="352"/>
                </a:cubicBezTo>
                <a:cubicBezTo>
                  <a:pt x="776" y="312"/>
                  <a:pt x="752" y="296"/>
                  <a:pt x="688" y="256"/>
                </a:cubicBezTo>
                <a:cubicBezTo>
                  <a:pt x="624" y="216"/>
                  <a:pt x="504" y="144"/>
                  <a:pt x="400" y="112"/>
                </a:cubicBezTo>
                <a:cubicBezTo>
                  <a:pt x="296" y="80"/>
                  <a:pt x="128" y="0"/>
                  <a:pt x="64" y="64"/>
                </a:cubicBezTo>
                <a:cubicBezTo>
                  <a:pt x="0" y="128"/>
                  <a:pt x="16" y="400"/>
                  <a:pt x="16" y="496"/>
                </a:cubicBez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Freeform 42"/>
          <p:cNvSpPr>
            <a:spLocks/>
          </p:cNvSpPr>
          <p:nvPr/>
        </p:nvSpPr>
        <p:spPr bwMode="auto">
          <a:xfrm>
            <a:off x="3098800" y="4324712"/>
            <a:ext cx="1130300" cy="952500"/>
          </a:xfrm>
          <a:custGeom>
            <a:avLst/>
            <a:gdLst>
              <a:gd name="T0" fmla="*/ 2147483647 w 712"/>
              <a:gd name="T1" fmla="*/ 2147483647 h 600"/>
              <a:gd name="T2" fmla="*/ 2147483647 w 712"/>
              <a:gd name="T3" fmla="*/ 2147483647 h 600"/>
              <a:gd name="T4" fmla="*/ 2147483647 w 712"/>
              <a:gd name="T5" fmla="*/ 2147483647 h 600"/>
              <a:gd name="T6" fmla="*/ 2147483647 w 712"/>
              <a:gd name="T7" fmla="*/ 2147483647 h 600"/>
              <a:gd name="T8" fmla="*/ 2147483647 w 712"/>
              <a:gd name="T9" fmla="*/ 0 h 600"/>
              <a:gd name="T10" fmla="*/ 2147483647 w 712"/>
              <a:gd name="T11" fmla="*/ 2147483647 h 600"/>
              <a:gd name="T12" fmla="*/ 2147483647 w 712"/>
              <a:gd name="T13" fmla="*/ 2147483647 h 600"/>
              <a:gd name="T14" fmla="*/ 2147483647 w 712"/>
              <a:gd name="T15" fmla="*/ 2147483647 h 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2"/>
              <a:gd name="T25" fmla="*/ 0 h 600"/>
              <a:gd name="T26" fmla="*/ 712 w 712"/>
              <a:gd name="T27" fmla="*/ 600 h 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2" h="600">
                <a:moveTo>
                  <a:pt x="160" y="576"/>
                </a:moveTo>
                <a:cubicBezTo>
                  <a:pt x="240" y="600"/>
                  <a:pt x="408" y="520"/>
                  <a:pt x="496" y="480"/>
                </a:cubicBezTo>
                <a:cubicBezTo>
                  <a:pt x="584" y="440"/>
                  <a:pt x="664" y="400"/>
                  <a:pt x="688" y="336"/>
                </a:cubicBezTo>
                <a:cubicBezTo>
                  <a:pt x="712" y="272"/>
                  <a:pt x="704" y="152"/>
                  <a:pt x="640" y="96"/>
                </a:cubicBezTo>
                <a:cubicBezTo>
                  <a:pt x="576" y="40"/>
                  <a:pt x="400" y="0"/>
                  <a:pt x="304" y="0"/>
                </a:cubicBezTo>
                <a:cubicBezTo>
                  <a:pt x="208" y="0"/>
                  <a:pt x="112" y="40"/>
                  <a:pt x="64" y="96"/>
                </a:cubicBezTo>
                <a:cubicBezTo>
                  <a:pt x="16" y="152"/>
                  <a:pt x="0" y="256"/>
                  <a:pt x="16" y="336"/>
                </a:cubicBezTo>
                <a:cubicBezTo>
                  <a:pt x="32" y="416"/>
                  <a:pt x="80" y="552"/>
                  <a:pt x="160" y="5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Freeform 43"/>
          <p:cNvSpPr>
            <a:spLocks/>
          </p:cNvSpPr>
          <p:nvPr/>
        </p:nvSpPr>
        <p:spPr bwMode="auto">
          <a:xfrm>
            <a:off x="3860800" y="3384912"/>
            <a:ext cx="1574800" cy="1866900"/>
          </a:xfrm>
          <a:custGeom>
            <a:avLst/>
            <a:gdLst>
              <a:gd name="T0" fmla="*/ 2147483647 w 992"/>
              <a:gd name="T1" fmla="*/ 2147483647 h 1176"/>
              <a:gd name="T2" fmla="*/ 2147483647 w 992"/>
              <a:gd name="T3" fmla="*/ 2147483647 h 1176"/>
              <a:gd name="T4" fmla="*/ 2147483647 w 992"/>
              <a:gd name="T5" fmla="*/ 2147483647 h 1176"/>
              <a:gd name="T6" fmla="*/ 2147483647 w 992"/>
              <a:gd name="T7" fmla="*/ 2147483647 h 1176"/>
              <a:gd name="T8" fmla="*/ 2147483647 w 992"/>
              <a:gd name="T9" fmla="*/ 2147483647 h 1176"/>
              <a:gd name="T10" fmla="*/ 2147483647 w 992"/>
              <a:gd name="T11" fmla="*/ 2147483647 h 1176"/>
              <a:gd name="T12" fmla="*/ 2147483647 w 992"/>
              <a:gd name="T13" fmla="*/ 2147483647 h 1176"/>
              <a:gd name="T14" fmla="*/ 2147483647 w 992"/>
              <a:gd name="T15" fmla="*/ 2147483647 h 1176"/>
              <a:gd name="T16" fmla="*/ 2147483647 w 992"/>
              <a:gd name="T17" fmla="*/ 2147483647 h 1176"/>
              <a:gd name="T18" fmla="*/ 2147483647 w 992"/>
              <a:gd name="T19" fmla="*/ 2147483647 h 11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"/>
              <a:gd name="T31" fmla="*/ 0 h 1176"/>
              <a:gd name="T32" fmla="*/ 992 w 992"/>
              <a:gd name="T33" fmla="*/ 1176 h 11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" h="1176">
                <a:moveTo>
                  <a:pt x="352" y="1120"/>
                </a:moveTo>
                <a:cubicBezTo>
                  <a:pt x="424" y="1176"/>
                  <a:pt x="552" y="1112"/>
                  <a:pt x="640" y="1072"/>
                </a:cubicBezTo>
                <a:cubicBezTo>
                  <a:pt x="728" y="1032"/>
                  <a:pt x="824" y="936"/>
                  <a:pt x="880" y="880"/>
                </a:cubicBezTo>
                <a:cubicBezTo>
                  <a:pt x="936" y="824"/>
                  <a:pt x="968" y="784"/>
                  <a:pt x="976" y="736"/>
                </a:cubicBezTo>
                <a:cubicBezTo>
                  <a:pt x="984" y="688"/>
                  <a:pt x="992" y="664"/>
                  <a:pt x="928" y="592"/>
                </a:cubicBezTo>
                <a:cubicBezTo>
                  <a:pt x="864" y="520"/>
                  <a:pt x="728" y="392"/>
                  <a:pt x="592" y="304"/>
                </a:cubicBezTo>
                <a:cubicBezTo>
                  <a:pt x="456" y="216"/>
                  <a:pt x="208" y="96"/>
                  <a:pt x="112" y="64"/>
                </a:cubicBezTo>
                <a:cubicBezTo>
                  <a:pt x="16" y="32"/>
                  <a:pt x="0" y="0"/>
                  <a:pt x="16" y="112"/>
                </a:cubicBezTo>
                <a:cubicBezTo>
                  <a:pt x="32" y="224"/>
                  <a:pt x="152" y="568"/>
                  <a:pt x="208" y="736"/>
                </a:cubicBezTo>
                <a:cubicBezTo>
                  <a:pt x="264" y="904"/>
                  <a:pt x="280" y="1064"/>
                  <a:pt x="352" y="1120"/>
                </a:cubicBez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44"/>
          <p:cNvSpPr>
            <a:spLocks/>
          </p:cNvSpPr>
          <p:nvPr/>
        </p:nvSpPr>
        <p:spPr bwMode="auto">
          <a:xfrm>
            <a:off x="5486400" y="4299312"/>
            <a:ext cx="2044700" cy="863600"/>
          </a:xfrm>
          <a:custGeom>
            <a:avLst/>
            <a:gdLst>
              <a:gd name="T0" fmla="*/ 2147483647 w 1288"/>
              <a:gd name="T1" fmla="*/ 2147483647 h 544"/>
              <a:gd name="T2" fmla="*/ 2147483647 w 1288"/>
              <a:gd name="T3" fmla="*/ 2147483647 h 544"/>
              <a:gd name="T4" fmla="*/ 2147483647 w 1288"/>
              <a:gd name="T5" fmla="*/ 2147483647 h 544"/>
              <a:gd name="T6" fmla="*/ 2147483647 w 1288"/>
              <a:gd name="T7" fmla="*/ 2147483647 h 544"/>
              <a:gd name="T8" fmla="*/ 2147483647 w 1288"/>
              <a:gd name="T9" fmla="*/ 2147483647 h 544"/>
              <a:gd name="T10" fmla="*/ 2147483647 w 1288"/>
              <a:gd name="T11" fmla="*/ 2147483647 h 544"/>
              <a:gd name="T12" fmla="*/ 2147483647 w 1288"/>
              <a:gd name="T13" fmla="*/ 2147483647 h 544"/>
              <a:gd name="T14" fmla="*/ 2147483647 w 1288"/>
              <a:gd name="T15" fmla="*/ 2147483647 h 544"/>
              <a:gd name="T16" fmla="*/ 2147483647 w 1288"/>
              <a:gd name="T17" fmla="*/ 2147483647 h 544"/>
              <a:gd name="T18" fmla="*/ 2147483647 w 1288"/>
              <a:gd name="T19" fmla="*/ 2147483647 h 5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88"/>
              <a:gd name="T31" fmla="*/ 0 h 544"/>
              <a:gd name="T32" fmla="*/ 1288 w 1288"/>
              <a:gd name="T33" fmla="*/ 544 h 5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88" h="544">
                <a:moveTo>
                  <a:pt x="120" y="488"/>
                </a:moveTo>
                <a:cubicBezTo>
                  <a:pt x="240" y="544"/>
                  <a:pt x="584" y="536"/>
                  <a:pt x="744" y="536"/>
                </a:cubicBezTo>
                <a:cubicBezTo>
                  <a:pt x="904" y="536"/>
                  <a:pt x="992" y="520"/>
                  <a:pt x="1080" y="488"/>
                </a:cubicBezTo>
                <a:cubicBezTo>
                  <a:pt x="1168" y="456"/>
                  <a:pt x="1256" y="392"/>
                  <a:pt x="1272" y="344"/>
                </a:cubicBezTo>
                <a:cubicBezTo>
                  <a:pt x="1288" y="296"/>
                  <a:pt x="1224" y="240"/>
                  <a:pt x="1176" y="200"/>
                </a:cubicBezTo>
                <a:cubicBezTo>
                  <a:pt x="1128" y="160"/>
                  <a:pt x="1120" y="136"/>
                  <a:pt x="984" y="104"/>
                </a:cubicBezTo>
                <a:cubicBezTo>
                  <a:pt x="848" y="72"/>
                  <a:pt x="504" y="16"/>
                  <a:pt x="360" y="8"/>
                </a:cubicBezTo>
                <a:cubicBezTo>
                  <a:pt x="216" y="0"/>
                  <a:pt x="176" y="24"/>
                  <a:pt x="120" y="56"/>
                </a:cubicBezTo>
                <a:cubicBezTo>
                  <a:pt x="64" y="88"/>
                  <a:pt x="24" y="128"/>
                  <a:pt x="24" y="200"/>
                </a:cubicBezTo>
                <a:cubicBezTo>
                  <a:pt x="24" y="272"/>
                  <a:pt x="0" y="432"/>
                  <a:pt x="120" y="48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Freeform 46"/>
          <p:cNvSpPr>
            <a:spLocks/>
          </p:cNvSpPr>
          <p:nvPr/>
        </p:nvSpPr>
        <p:spPr bwMode="auto">
          <a:xfrm>
            <a:off x="6197600" y="3461112"/>
            <a:ext cx="1689100" cy="1104900"/>
          </a:xfrm>
          <a:custGeom>
            <a:avLst/>
            <a:gdLst>
              <a:gd name="T0" fmla="*/ 2147483647 w 1064"/>
              <a:gd name="T1" fmla="*/ 2147483647 h 696"/>
              <a:gd name="T2" fmla="*/ 2147483647 w 1064"/>
              <a:gd name="T3" fmla="*/ 2147483647 h 696"/>
              <a:gd name="T4" fmla="*/ 2147483647 w 1064"/>
              <a:gd name="T5" fmla="*/ 2147483647 h 696"/>
              <a:gd name="T6" fmla="*/ 2147483647 w 1064"/>
              <a:gd name="T7" fmla="*/ 2147483647 h 696"/>
              <a:gd name="T8" fmla="*/ 2147483647 w 1064"/>
              <a:gd name="T9" fmla="*/ 2147483647 h 696"/>
              <a:gd name="T10" fmla="*/ 2147483647 w 1064"/>
              <a:gd name="T11" fmla="*/ 2147483647 h 696"/>
              <a:gd name="T12" fmla="*/ 2147483647 w 1064"/>
              <a:gd name="T13" fmla="*/ 2147483647 h 696"/>
              <a:gd name="T14" fmla="*/ 2147483647 w 1064"/>
              <a:gd name="T15" fmla="*/ 2147483647 h 696"/>
              <a:gd name="T16" fmla="*/ 2147483647 w 1064"/>
              <a:gd name="T17" fmla="*/ 2147483647 h 696"/>
              <a:gd name="T18" fmla="*/ 2147483647 w 1064"/>
              <a:gd name="T19" fmla="*/ 2147483647 h 696"/>
              <a:gd name="T20" fmla="*/ 2147483647 w 1064"/>
              <a:gd name="T21" fmla="*/ 2147483647 h 696"/>
              <a:gd name="T22" fmla="*/ 2147483647 w 1064"/>
              <a:gd name="T23" fmla="*/ 2147483647 h 6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4"/>
              <a:gd name="T37" fmla="*/ 0 h 696"/>
              <a:gd name="T38" fmla="*/ 1064 w 1064"/>
              <a:gd name="T39" fmla="*/ 696 h 6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4" h="696">
                <a:moveTo>
                  <a:pt x="104" y="440"/>
                </a:moveTo>
                <a:cubicBezTo>
                  <a:pt x="160" y="480"/>
                  <a:pt x="344" y="552"/>
                  <a:pt x="440" y="584"/>
                </a:cubicBezTo>
                <a:cubicBezTo>
                  <a:pt x="536" y="616"/>
                  <a:pt x="584" y="616"/>
                  <a:pt x="680" y="632"/>
                </a:cubicBezTo>
                <a:cubicBezTo>
                  <a:pt x="776" y="648"/>
                  <a:pt x="968" y="696"/>
                  <a:pt x="1016" y="680"/>
                </a:cubicBezTo>
                <a:cubicBezTo>
                  <a:pt x="1064" y="664"/>
                  <a:pt x="984" y="568"/>
                  <a:pt x="968" y="536"/>
                </a:cubicBezTo>
                <a:cubicBezTo>
                  <a:pt x="952" y="504"/>
                  <a:pt x="960" y="536"/>
                  <a:pt x="920" y="488"/>
                </a:cubicBezTo>
                <a:cubicBezTo>
                  <a:pt x="880" y="440"/>
                  <a:pt x="816" y="320"/>
                  <a:pt x="728" y="248"/>
                </a:cubicBezTo>
                <a:cubicBezTo>
                  <a:pt x="640" y="176"/>
                  <a:pt x="488" y="96"/>
                  <a:pt x="392" y="56"/>
                </a:cubicBezTo>
                <a:cubicBezTo>
                  <a:pt x="296" y="16"/>
                  <a:pt x="216" y="8"/>
                  <a:pt x="152" y="8"/>
                </a:cubicBezTo>
                <a:cubicBezTo>
                  <a:pt x="88" y="8"/>
                  <a:pt x="16" y="0"/>
                  <a:pt x="8" y="56"/>
                </a:cubicBezTo>
                <a:cubicBezTo>
                  <a:pt x="0" y="112"/>
                  <a:pt x="88" y="272"/>
                  <a:pt x="104" y="344"/>
                </a:cubicBezTo>
                <a:cubicBezTo>
                  <a:pt x="120" y="416"/>
                  <a:pt x="48" y="400"/>
                  <a:pt x="104" y="440"/>
                </a:cubicBez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895350" y="1900600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Erro Quadrado</a:t>
            </a: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4038600" y="3029312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S</a:t>
            </a:r>
            <a:r>
              <a:rPr lang="pt-BR" altLang="pt-BR" baseline="-25000"/>
              <a:t>w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5972175" y="3805600"/>
            <a:ext cx="164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Relação S</a:t>
            </a:r>
            <a:r>
              <a:rPr lang="pt-BR" altLang="pt-BR" baseline="-25000"/>
              <a:t>w</a:t>
            </a:r>
            <a:r>
              <a:rPr lang="pt-BR" altLang="pt-BR"/>
              <a:t>/S</a:t>
            </a:r>
            <a:r>
              <a:rPr lang="pt-BR" altLang="pt-BR" baseline="-250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52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7544" y="978099"/>
            <a:ext cx="8208912" cy="503287"/>
          </a:xfrm>
        </p:spPr>
        <p:txBody>
          <a:bodyPr/>
          <a:lstStyle/>
          <a:p>
            <a:r>
              <a:rPr lang="pt-BR" dirty="0"/>
              <a:t>Pontos Fortes e Fracos do </a:t>
            </a:r>
            <a:br>
              <a:rPr lang="pt-BR" dirty="0"/>
            </a:br>
            <a:r>
              <a:rPr lang="pt-BR" i="1" dirty="0"/>
              <a:t>K</a:t>
            </a:r>
            <a:r>
              <a:rPr lang="pt-BR" dirty="0"/>
              <a:t>-</a:t>
            </a:r>
            <a:r>
              <a:rPr lang="pt-BR" i="1" dirty="0" err="1"/>
              <a:t>Means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/>
              <a:t>Pontos fortes</a:t>
            </a:r>
          </a:p>
          <a:p>
            <a:pPr lvl="1"/>
            <a:r>
              <a:rPr lang="pt-BR" dirty="0"/>
              <a:t>Algoritmo simples</a:t>
            </a:r>
          </a:p>
          <a:p>
            <a:pPr lvl="1"/>
            <a:r>
              <a:rPr lang="pt-BR" dirty="0"/>
              <a:t>Algoritmo eficiente</a:t>
            </a:r>
          </a:p>
          <a:p>
            <a:pPr lvl="1"/>
            <a:endParaRPr lang="pt-BR" dirty="0"/>
          </a:p>
          <a:p>
            <a:r>
              <a:rPr lang="pt-BR" dirty="0"/>
              <a:t>Pontos fracos</a:t>
            </a:r>
          </a:p>
          <a:p>
            <a:pPr lvl="1"/>
            <a:r>
              <a:rPr lang="pt-BR" dirty="0"/>
              <a:t>Necessidade de múltiplas execuções</a:t>
            </a:r>
          </a:p>
          <a:p>
            <a:pPr lvl="1"/>
            <a:r>
              <a:rPr lang="pt-BR" dirty="0"/>
              <a:t>Não é capaz de lidar bem com grupos não globulares e de tamanhos e densidades diferentes</a:t>
            </a:r>
          </a:p>
          <a:p>
            <a:pPr lvl="1"/>
            <a:r>
              <a:rPr lang="pt-BR" dirty="0"/>
              <a:t>Nos grupos deve existir uma noção de centro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1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Algumas Aplicações de </a:t>
            </a:r>
            <a:r>
              <a:rPr lang="pt-BR" altLang="pt-BR" i="1" dirty="0" err="1"/>
              <a:t>Clustering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i="1" dirty="0"/>
              <a:t>Marketing</a:t>
            </a:r>
            <a:r>
              <a:rPr lang="pt-BR" altLang="pt-BR" dirty="0"/>
              <a:t>: Encontrar grupos de consumidores com comportamento similares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Biologia: Classificar grupos de plantas e animais.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Bibliotecas: Organização de livros.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Administração: Organização de cidades, classificando casas de acordo com suas características.</a:t>
            </a:r>
          </a:p>
          <a:p>
            <a:pPr>
              <a:lnSpc>
                <a:spcPct val="80000"/>
              </a:lnSpc>
            </a:pPr>
            <a:r>
              <a:rPr lang="pt-BR" altLang="pt-BR" dirty="0"/>
              <a:t>WWW: Classificação de conteúdos.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4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Problemas na </a:t>
            </a:r>
            <a:r>
              <a:rPr lang="pt-BR" altLang="pt-BR" dirty="0" err="1"/>
              <a:t>Clusterização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Vetores de característica muito grandes</a:t>
            </a:r>
          </a:p>
          <a:p>
            <a:pPr lvl="1"/>
            <a:r>
              <a:rPr lang="pt-BR" altLang="pt-BR" dirty="0"/>
              <a:t>Tempo de processamento elevado.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/>
              <a:t>Definição da melhor medida de distância</a:t>
            </a:r>
          </a:p>
          <a:p>
            <a:pPr lvl="1"/>
            <a:r>
              <a:rPr lang="pt-BR" altLang="pt-BR" dirty="0"/>
              <a:t>Depende do problema. As vezes é difícil, especialmente quando se trabalha com grandes dimensões. 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/>
              <a:t>O resultado do </a:t>
            </a:r>
            <a:r>
              <a:rPr lang="pt-BR" altLang="pt-BR" i="1" dirty="0" err="1"/>
              <a:t>clustering</a:t>
            </a:r>
            <a:r>
              <a:rPr lang="pt-BR" altLang="pt-BR" dirty="0"/>
              <a:t> pode ser interpretado de diferentes maneiras.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1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814993"/>
            <a:ext cx="8207375" cy="5032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Aprendizagem não-supervisionada</a:t>
            </a:r>
            <a:br>
              <a:rPr lang="pt-BR" altLang="pt-BR" dirty="0"/>
            </a:br>
            <a:r>
              <a:rPr lang="pt-BR" altLang="pt-BR" dirty="0"/>
              <a:t>Análise de agrupamentos - Introdução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altLang="pt-BR" dirty="0"/>
              <a:t>A Análise de Agrupamentos (</a:t>
            </a:r>
            <a:r>
              <a:rPr lang="pt-BR" altLang="pt-BR" i="1" dirty="0" err="1"/>
              <a:t>Clustering</a:t>
            </a:r>
            <a:r>
              <a:rPr lang="pt-BR" altLang="pt-BR" i="1" dirty="0"/>
              <a:t> </a:t>
            </a:r>
            <a:r>
              <a:rPr lang="pt-BR" altLang="pt-BR" i="1" dirty="0" err="1"/>
              <a:t>Analysis</a:t>
            </a:r>
            <a:r>
              <a:rPr lang="pt-BR" altLang="pt-BR" dirty="0"/>
              <a:t>) visa </a:t>
            </a:r>
          </a:p>
          <a:p>
            <a:pPr lvl="1" algn="just"/>
            <a:r>
              <a:rPr lang="pt-BR" altLang="pt-BR" dirty="0"/>
              <a:t>A separação de um conjunto de dados em grupos, de forma que objetos de um mesmo conjunto sejam mais similares entre si que objetos pertencentes a conjuntos diferentes</a:t>
            </a:r>
          </a:p>
          <a:p>
            <a:endParaRPr lang="pt-BR" altLang="pt-BR" dirty="0"/>
          </a:p>
          <a:p>
            <a:r>
              <a:rPr lang="pt-BR" altLang="pt-BR" dirty="0"/>
              <a:t>Cluster (agrupamento) é uma coleção de dados que são similares a outros dentro de mesmo cluster e são diferentes dos objetos de outros clusters.</a:t>
            </a:r>
          </a:p>
          <a:p>
            <a:pPr lvl="1"/>
            <a:r>
              <a:rPr lang="pt-BR" altLang="pt-BR" dirty="0"/>
              <a:t>É necessário uma medida de similaridade.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Diferenças são avaliadas baseada nos valores dos atributos que descrevem os objetos.</a:t>
            </a:r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A qualidade das partições finais irá depender da técnica utilizada para a realização da tarefa de agrupamento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989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</a:t>
            </a:r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68313" y="1844675"/>
            <a:ext cx="8207375" cy="453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mtClean="0"/>
          </a:p>
          <a:p>
            <a:pPr lvl="1"/>
            <a:endParaRPr lang="pt-BR" altLang="pt-BR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116013" y="2359025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39750" y="61039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835150" y="25034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051050" y="27193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692275" y="27908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84438" y="2430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55875" y="286385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979613" y="3222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627313" y="40878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203575" y="4448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987675" y="48799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563938" y="47355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1476375" y="46640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1403350" y="50958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835150" y="48799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1763713" y="51673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476375" y="55991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1835150" y="45196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2484438" y="3438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692275" y="2287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560638" y="2287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147888" y="25749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3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489075" y="2790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4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667000" y="2790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085975" y="30797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6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2566988" y="3295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7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714625" y="39433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8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262313" y="42973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9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916238" y="5010150"/>
            <a:ext cx="3603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10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3651250" y="4611688"/>
            <a:ext cx="360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11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879600" y="4364038"/>
            <a:ext cx="360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12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403350" y="4448175"/>
            <a:ext cx="360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13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893888" y="4735513"/>
            <a:ext cx="3603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14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1173163" y="4951413"/>
            <a:ext cx="3603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15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860550" y="5095875"/>
            <a:ext cx="360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16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533525" y="5456238"/>
            <a:ext cx="360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17</a:t>
            </a:r>
          </a:p>
        </p:txBody>
      </p:sp>
      <p:graphicFrame>
        <p:nvGraphicFramePr>
          <p:cNvPr id="43" name="Group 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359354"/>
              </p:ext>
            </p:extLst>
          </p:nvPr>
        </p:nvGraphicFramePr>
        <p:xfrm>
          <a:off x="6299200" y="1341438"/>
          <a:ext cx="2376488" cy="5207000"/>
        </p:xfrm>
        <a:graphic>
          <a:graphicData uri="http://schemas.openxmlformats.org/drawingml/2006/table">
            <a:tbl>
              <a:tblPr/>
              <a:tblGrid>
                <a:gridCol w="503238"/>
                <a:gridCol w="936625"/>
                <a:gridCol w="93662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0,8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 Box 128"/>
          <p:cNvSpPr txBox="1">
            <a:spLocks noChangeArrowheads="1"/>
          </p:cNvSpPr>
          <p:nvPr/>
        </p:nvSpPr>
        <p:spPr bwMode="auto">
          <a:xfrm>
            <a:off x="1238250" y="6456363"/>
            <a:ext cx="3729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+mn-lt"/>
                <a:cs typeface="Arial" charset="0"/>
              </a:rPr>
              <a:t>Achar 3 clusters utilizando o </a:t>
            </a:r>
            <a:r>
              <a:rPr lang="pt-BR" b="1" dirty="0" err="1">
                <a:latin typeface="+mn-lt"/>
                <a:cs typeface="Arial" charset="0"/>
              </a:rPr>
              <a:t>k-means</a:t>
            </a:r>
            <a:endParaRPr lang="en-US" b="1" dirty="0">
              <a:latin typeface="+mn-lt"/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21101" y="1759510"/>
            <a:ext cx="2328652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>
                <a:latin typeface="Times New Roman" pitchFamily="18" charset="0"/>
                <a:cs typeface="Arial" charset="0"/>
              </a:rPr>
              <a:t>Faça três iterações</a:t>
            </a:r>
            <a:endParaRPr lang="pt-BR" sz="1400" b="1" dirty="0" smtClean="0">
              <a:latin typeface="Times New Roman" pitchFamily="18" charset="0"/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 smtClean="0">
                <a:latin typeface="Times New Roman" pitchFamily="18" charset="0"/>
                <a:cs typeface="Arial" charset="0"/>
              </a:rPr>
              <a:t>Inicialização </a:t>
            </a:r>
            <a:r>
              <a:rPr lang="pt-BR" sz="1400" b="1" dirty="0">
                <a:latin typeface="Times New Roman" pitchFamily="18" charset="0"/>
                <a:cs typeface="Arial" charset="0"/>
              </a:rPr>
              <a:t>dos </a:t>
            </a:r>
            <a:r>
              <a:rPr lang="pt-BR" sz="1400" b="1" dirty="0" err="1" smtClean="0">
                <a:latin typeface="Times New Roman" pitchFamily="18" charset="0"/>
                <a:cs typeface="Arial" charset="0"/>
              </a:rPr>
              <a:t>centróides</a:t>
            </a:r>
            <a:r>
              <a:rPr lang="pt-BR" sz="1400" b="1" dirty="0" smtClean="0">
                <a:latin typeface="Times New Roman" pitchFamily="18" charset="0"/>
                <a:cs typeface="Arial" charset="0"/>
              </a:rPr>
              <a:t>:</a:t>
            </a:r>
            <a:endParaRPr lang="pt-BR" sz="1400" b="1" dirty="0">
              <a:latin typeface="Times New Roman" pitchFamily="18" charset="0"/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>
                <a:latin typeface="Times New Roman" pitchFamily="18" charset="0"/>
                <a:cs typeface="Arial" charset="0"/>
              </a:rPr>
              <a:t>K1 = 1,0; </a:t>
            </a:r>
            <a:r>
              <a:rPr lang="pt-BR" sz="1400" b="1" dirty="0" smtClean="0">
                <a:latin typeface="Times New Roman" pitchFamily="18" charset="0"/>
                <a:cs typeface="Arial" charset="0"/>
              </a:rPr>
              <a:t>5,0</a:t>
            </a:r>
            <a:endParaRPr lang="pt-BR" sz="1400" b="1" dirty="0">
              <a:latin typeface="Times New Roman" pitchFamily="18" charset="0"/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>
                <a:latin typeface="Times New Roman" pitchFamily="18" charset="0"/>
                <a:cs typeface="Arial" charset="0"/>
              </a:rPr>
              <a:t>K2 = </a:t>
            </a:r>
            <a:r>
              <a:rPr lang="pt-BR" sz="1400" b="1" dirty="0" smtClean="0">
                <a:latin typeface="Times New Roman" pitchFamily="18" charset="0"/>
                <a:cs typeface="Arial" charset="0"/>
              </a:rPr>
              <a:t>0,5; 1,5</a:t>
            </a:r>
            <a:endParaRPr lang="pt-BR" sz="1400" b="1" dirty="0">
              <a:latin typeface="Times New Roman" pitchFamily="18" charset="0"/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>
                <a:latin typeface="Times New Roman" pitchFamily="18" charset="0"/>
                <a:cs typeface="Arial" charset="0"/>
              </a:rPr>
              <a:t>K3 = </a:t>
            </a:r>
            <a:r>
              <a:rPr lang="pt-BR" sz="1400" b="1" dirty="0" smtClean="0">
                <a:latin typeface="Times New Roman" pitchFamily="18" charset="0"/>
                <a:cs typeface="Arial" charset="0"/>
              </a:rPr>
              <a:t>3,7; 2,3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pt-BR" sz="1400" b="1" dirty="0" smtClean="0">
                <a:latin typeface="Times New Roman" pitchFamily="18" charset="0"/>
                <a:cs typeface="Arial" charset="0"/>
              </a:rPr>
              <a:t>Use distância Euclidiana!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endParaRPr lang="pt-BR" sz="1400" b="1" dirty="0">
              <a:latin typeface="Times New Roman" pitchFamily="18" charset="0"/>
              <a:cs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endParaRPr lang="pt-BR" sz="1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812712" y="994138"/>
            <a:ext cx="18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x                 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3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dirty="0" smtClean="0"/>
              <a:t>Objetivo:</a:t>
            </a:r>
          </a:p>
          <a:p>
            <a:pPr lvl="1" eaLnBrk="1" hangingPunct="1"/>
            <a:r>
              <a:rPr lang="pt-BR" altLang="pt-BR" dirty="0" smtClean="0"/>
              <a:t>Apresentar conceitos básicos de </a:t>
            </a:r>
            <a:r>
              <a:rPr lang="pt-BR" dirty="0"/>
              <a:t>Aprendizagem não-supervisionada</a:t>
            </a:r>
          </a:p>
          <a:p>
            <a:pPr lvl="1" eaLnBrk="1" hangingPunct="1"/>
            <a:endParaRPr lang="pt-BR" altLang="pt-BR" sz="1200" dirty="0"/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Conteúdo:</a:t>
            </a:r>
          </a:p>
          <a:p>
            <a:pPr lvl="1"/>
            <a:r>
              <a:rPr lang="pt-BR" dirty="0"/>
              <a:t>Aprendizagem não-supervisionada</a:t>
            </a:r>
          </a:p>
          <a:p>
            <a:pPr lvl="1"/>
            <a:r>
              <a:rPr lang="pt-BR" altLang="pt-BR" dirty="0"/>
              <a:t>Análise de agrupamentos (</a:t>
            </a:r>
            <a:r>
              <a:rPr lang="pt-BR" altLang="pt-BR" i="1" dirty="0"/>
              <a:t>clusters</a:t>
            </a:r>
            <a:r>
              <a:rPr lang="pt-BR" altLang="pt-BR" dirty="0"/>
              <a:t>)</a:t>
            </a:r>
          </a:p>
          <a:p>
            <a:pPr lvl="1"/>
            <a:r>
              <a:rPr lang="pt-BR" altLang="pt-BR" dirty="0"/>
              <a:t>Análise de Clusters: Objetivos</a:t>
            </a:r>
          </a:p>
          <a:p>
            <a:pPr lvl="1"/>
            <a:r>
              <a:rPr lang="pt-BR" altLang="pt-BR" dirty="0"/>
              <a:t>O que é um </a:t>
            </a:r>
            <a:r>
              <a:rPr lang="pt-BR" altLang="pt-BR" i="1" dirty="0"/>
              <a:t>cluster</a:t>
            </a:r>
            <a:r>
              <a:rPr lang="pt-BR" altLang="pt-BR" dirty="0"/>
              <a:t>?</a:t>
            </a:r>
          </a:p>
          <a:p>
            <a:pPr lvl="1"/>
            <a:r>
              <a:rPr lang="pt-BR" altLang="pt-BR" dirty="0" smtClean="0"/>
              <a:t>K-</a:t>
            </a:r>
            <a:r>
              <a:rPr lang="pt-BR" altLang="pt-BR" i="1" dirty="0" err="1" smtClean="0"/>
              <a:t>Means</a:t>
            </a:r>
            <a:endParaRPr lang="pt-BR" altLang="pt-BR" i="1" dirty="0"/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Referências:</a:t>
            </a:r>
          </a:p>
        </p:txBody>
      </p:sp>
    </p:spTree>
    <p:extLst>
      <p:ext uri="{BB962C8B-B14F-4D97-AF65-F5344CB8AC3E}">
        <p14:creationId xmlns:p14="http://schemas.microsoft.com/office/powerpoint/2010/main" val="8262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Aplicações de Agrupamento de dados:</a:t>
            </a:r>
          </a:p>
          <a:p>
            <a:pPr lvl="1" eaLnBrk="1" hangingPunct="1"/>
            <a:r>
              <a:rPr lang="pt-BR" altLang="pt-BR" dirty="0"/>
              <a:t>Pesquisa de mercado</a:t>
            </a:r>
          </a:p>
          <a:p>
            <a:pPr lvl="1" eaLnBrk="1" hangingPunct="1"/>
            <a:r>
              <a:rPr lang="pt-BR" altLang="pt-BR" dirty="0"/>
              <a:t>Análise de dados</a:t>
            </a:r>
          </a:p>
          <a:p>
            <a:pPr lvl="1" eaLnBrk="1" hangingPunct="1"/>
            <a:r>
              <a:rPr lang="pt-BR" altLang="pt-BR" dirty="0"/>
              <a:t>Processamento de imagens</a:t>
            </a:r>
          </a:p>
          <a:p>
            <a:pPr lvl="1" eaLnBrk="1" hangingPunct="1"/>
            <a:r>
              <a:rPr lang="pt-BR" altLang="pt-BR" dirty="0"/>
              <a:t>Business: grupos de clientes</a:t>
            </a:r>
          </a:p>
          <a:p>
            <a:pPr lvl="1" eaLnBrk="1" hangingPunct="1"/>
            <a:r>
              <a:rPr lang="pt-BR" altLang="pt-BR" dirty="0"/>
              <a:t>Biologia: taxonomias de plantas e animais, categorização de genes</a:t>
            </a:r>
          </a:p>
          <a:p>
            <a:pPr lvl="1" eaLnBrk="1" hangingPunct="1"/>
            <a:r>
              <a:rPr lang="pt-BR" altLang="pt-BR" dirty="0"/>
              <a:t>Geografia: aspectos demográficos</a:t>
            </a:r>
          </a:p>
          <a:p>
            <a:pPr lvl="1" eaLnBrk="1" hangingPunct="1"/>
            <a:r>
              <a:rPr lang="pt-BR" altLang="pt-BR" dirty="0"/>
              <a:t>Web: classificação de documentos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3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pt-BR" altLang="pt-BR" dirty="0"/>
              <a:t>Exemplo de agrupamentos: </a:t>
            </a:r>
          </a:p>
          <a:p>
            <a:pPr algn="just"/>
            <a:endParaRPr lang="pt-BR" altLang="pt-BR" dirty="0"/>
          </a:p>
          <a:p>
            <a:endParaRPr lang="pt-BR" dirty="0"/>
          </a:p>
        </p:txBody>
      </p:sp>
      <p:pic>
        <p:nvPicPr>
          <p:cNvPr id="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308225"/>
            <a:ext cx="6303962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Aprendizagem Supervisionada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Alguém (um professor) fornece a identificação (rótulos) de cada objeto da base de dados. </a:t>
            </a:r>
          </a:p>
          <a:p>
            <a:pPr lvl="1"/>
            <a:r>
              <a:rPr lang="pt-BR" altLang="pt-BR" dirty="0"/>
              <a:t>Métodos Paramétricos: Assumem que a distribuição dos dados é conhecida</a:t>
            </a:r>
            <a:br>
              <a:rPr lang="pt-BR" altLang="pt-BR" dirty="0"/>
            </a:br>
            <a:r>
              <a:rPr lang="pt-BR" altLang="pt-BR" dirty="0"/>
              <a:t>(distribuição normal por exemplo)</a:t>
            </a:r>
          </a:p>
          <a:p>
            <a:pPr lvl="1"/>
            <a:r>
              <a:rPr lang="pt-BR" altLang="pt-BR" dirty="0"/>
              <a:t>Métodos Não-Paramétricos: Não consideram essa hipótese.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Aprendizagem </a:t>
            </a:r>
            <a:r>
              <a:rPr lang="pt-BR" dirty="0" smtClean="0"/>
              <a:t>Supervisionada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Em muitos casos não se tem conhecimento da distribuição dos dados.</a:t>
            </a:r>
          </a:p>
          <a:p>
            <a:r>
              <a:rPr lang="pt-BR" altLang="pt-BR" dirty="0"/>
              <a:t>Consequentemente, utilizar um método paramétrico pode não ser adequado.</a:t>
            </a:r>
          </a:p>
          <a:p>
            <a:endParaRPr lang="pt-BR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267200" y="4343400"/>
          <a:ext cx="35814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Bitmap Image" r:id="rId3" imgW="1762371" imgH="990738" progId="Paint.Picture">
                  <p:embed/>
                </p:oleObj>
              </mc:Choice>
              <mc:Fallback>
                <p:oleObj name="Bitmap Image" r:id="rId3" imgW="1762371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358140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</a:t>
            </a:r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Aprendizagem </a:t>
            </a:r>
            <a:r>
              <a:rPr lang="pt-BR" dirty="0" smtClean="0"/>
              <a:t>Supervisionada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Um algoritmo não-paramétrico para aprendizagem supervisionada é o </a:t>
            </a:r>
            <a:r>
              <a:rPr lang="pt-BR" altLang="pt-BR" i="1" dirty="0"/>
              <a:t>k-</a:t>
            </a:r>
            <a:r>
              <a:rPr lang="pt-BR" altLang="pt-BR" dirty="0"/>
              <a:t>NN </a:t>
            </a:r>
            <a:r>
              <a:rPr lang="pt-BR" altLang="pt-BR" i="1" dirty="0"/>
              <a:t>(k</a:t>
            </a:r>
            <a:r>
              <a:rPr lang="pt-BR" altLang="pt-BR" dirty="0"/>
              <a:t> </a:t>
            </a:r>
            <a:r>
              <a:rPr lang="pt-BR" altLang="pt-BR" i="1" dirty="0" err="1"/>
              <a:t>Nearest</a:t>
            </a:r>
            <a:r>
              <a:rPr lang="pt-BR" altLang="pt-BR" i="1" dirty="0"/>
              <a:t> </a:t>
            </a:r>
            <a:r>
              <a:rPr lang="pt-BR" altLang="pt-BR" i="1" dirty="0" err="1"/>
              <a:t>Neighbor</a:t>
            </a:r>
            <a:r>
              <a:rPr lang="pt-BR" altLang="pt-BR" dirty="0"/>
              <a:t>).</a:t>
            </a:r>
          </a:p>
          <a:p>
            <a:r>
              <a:rPr lang="pt-BR" altLang="pt-BR" dirty="0"/>
              <a:t>Consiste em atribuir a um exemplo de teste </a:t>
            </a:r>
            <a:r>
              <a:rPr lang="pt-BR" altLang="pt-BR" b="1" dirty="0"/>
              <a:t>x </a:t>
            </a:r>
            <a:r>
              <a:rPr lang="pt-BR" altLang="pt-BR" dirty="0"/>
              <a:t>a classe do seu vizinho mais próximo.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9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9559</TotalTime>
  <Words>1728</Words>
  <Application>Microsoft Office PowerPoint</Application>
  <PresentationFormat>Apresentação na tela (4:3)</PresentationFormat>
  <Paragraphs>415</Paragraphs>
  <Slides>41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Wingdings</vt:lpstr>
      <vt:lpstr>Tema do Office</vt:lpstr>
      <vt:lpstr>1_Tema do Office</vt:lpstr>
      <vt:lpstr>Bitmap Image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Não-Supervisionada</dc:title>
  <dc:creator>Paulo Salgado</dc:creator>
  <cp:lastModifiedBy>Paulo Salgado</cp:lastModifiedBy>
  <cp:revision>35</cp:revision>
  <dcterms:created xsi:type="dcterms:W3CDTF">2014-09-24T23:31:23Z</dcterms:created>
  <dcterms:modified xsi:type="dcterms:W3CDTF">2017-09-14T21:15:06Z</dcterms:modified>
</cp:coreProperties>
</file>