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2" r:id="rId8"/>
    <p:sldId id="266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760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4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7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58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230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5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1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09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2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29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40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C5DDDB1-194F-41B5-9CAF-8BB5147917AB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C36DDE-6972-4B5D-ACDF-BBD63EAD5CB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68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A96D533B-88D4-D173-03EC-B019F56B8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6" b="172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12E99-C6C7-45E9-4C6C-3120DC1B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pt-BR"/>
              <a:t>DEMOCRACY 3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EF629-8CBD-FEF2-15C7-E8D6032E3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>
                <a:solidFill>
                  <a:srgbClr val="191B0E"/>
                </a:solidFill>
              </a:rPr>
              <a:t>Trabalho Final de Processos Decisórios</a:t>
            </a:r>
          </a:p>
          <a:p>
            <a:pPr>
              <a:spcAft>
                <a:spcPts val="600"/>
              </a:spcAft>
            </a:pPr>
            <a:r>
              <a:rPr lang="pt-BR">
                <a:solidFill>
                  <a:srgbClr val="191B0E"/>
                </a:solidFill>
              </a:rPr>
              <a:t>Lucca Martins e Mateus Caçabuena</a:t>
            </a:r>
          </a:p>
        </p:txBody>
      </p:sp>
    </p:spTree>
    <p:extLst>
      <p:ext uri="{BB962C8B-B14F-4D97-AF65-F5344CB8AC3E}">
        <p14:creationId xmlns:p14="http://schemas.microsoft.com/office/powerpoint/2010/main" val="239639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nne di pietra">
            <a:extLst>
              <a:ext uri="{FF2B5EF4-FFF2-40B4-BE49-F238E27FC236}">
                <a16:creationId xmlns:a16="http://schemas.microsoft.com/office/drawing/2014/main" id="{FFDC3D64-2F33-E739-1EB0-3FEE39B5E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64" b="12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DD82FA-BE6C-2AA0-1E49-B6DB811B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/>
              <a:t>Obrigado</a:t>
            </a:r>
            <a:r>
              <a:rPr lang="en-US" sz="7200" cap="al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8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cadas da frente e colunas de um majestoso edifício da cidade">
            <a:extLst>
              <a:ext uri="{FF2B5EF4-FFF2-40B4-BE49-F238E27FC236}">
                <a16:creationId xmlns:a16="http://schemas.microsoft.com/office/drawing/2014/main" id="{182CC579-D278-1E62-9009-6C992670F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2B0B74-65F6-76F6-23D5-CCAA279B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685800"/>
            <a:ext cx="4756557" cy="215788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Tipo de Governo</a:t>
            </a:r>
            <a:br>
              <a:rPr lang="pt-BR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Canadá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140B1-7068-9460-96C7-C4F959FC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As características populacionais apontavam um povo extremamente socialista, mas com uma considerável quantidade de conservadores.</a:t>
            </a:r>
          </a:p>
          <a:p>
            <a:pPr algn="just"/>
            <a:r>
              <a:rPr lang="pt-BR" dirty="0"/>
              <a:t>Além disso, vale destacar a boa quantia possuinte de motoristas, classe média, ambientalistas e religiosos.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8169A0B-D25D-0B98-7388-0C93CEB1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684476"/>
            <a:ext cx="3855720" cy="318292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2">
                    <a:lumMod val="10000"/>
                  </a:schemeClr>
                </a:solidFill>
              </a:rPr>
              <a:t>Não seria um mandato simples agradar os dois extremos políticos, por isso, diferente das tentativas falhas anteriores, não agi para agradar a maioria visando a eleição, optei por fazer o melhor, de acordo com a própria concepção, para o país crescer.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A2986E-9E34-6F99-54FA-0D310BA3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51" y="3112495"/>
            <a:ext cx="460121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3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1C57D0-BF44-1757-4F0F-1F3C3E83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58091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Estratégias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br>
              <a:rPr lang="en-US" dirty="0"/>
            </a:br>
            <a:r>
              <a:rPr lang="en-US" dirty="0"/>
              <a:t>(1º </a:t>
            </a:r>
            <a:r>
              <a:rPr lang="en-US" dirty="0" err="1"/>
              <a:t>mandato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1D5747-D071-83F2-8195-E556F41FA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/>
            <a:r>
              <a:rPr lang="en-US" sz="1700" dirty="0" err="1"/>
              <a:t>Decisão</a:t>
            </a:r>
            <a:r>
              <a:rPr lang="en-US" sz="1700" dirty="0"/>
              <a:t>: </a:t>
            </a:r>
            <a:r>
              <a:rPr lang="en-US" sz="1700" dirty="0" err="1"/>
              <a:t>Aumentar</a:t>
            </a:r>
            <a:r>
              <a:rPr lang="en-US" sz="1700" dirty="0"/>
              <a:t> a taxa de </a:t>
            </a:r>
            <a:r>
              <a:rPr lang="en-US" sz="1700" dirty="0" err="1"/>
              <a:t>petróleo</a:t>
            </a:r>
            <a:r>
              <a:rPr lang="en-US" sz="1700" dirty="0"/>
              <a:t>, </a:t>
            </a:r>
            <a:r>
              <a:rPr lang="en-US" sz="1700" dirty="0" err="1"/>
              <a:t>melhor</a:t>
            </a:r>
            <a:r>
              <a:rPr lang="en-US" sz="1700" dirty="0"/>
              <a:t> </a:t>
            </a:r>
            <a:r>
              <a:rPr lang="en-US" sz="1700" dirty="0" err="1"/>
              <a:t>suporte</a:t>
            </a:r>
            <a:r>
              <a:rPr lang="en-US" sz="1700" dirty="0"/>
              <a:t> para </a:t>
            </a:r>
            <a:r>
              <a:rPr lang="en-US" sz="1700" dirty="0" err="1"/>
              <a:t>desempregados</a:t>
            </a:r>
            <a:r>
              <a:rPr lang="en-US" sz="1700" dirty="0"/>
              <a:t> e </a:t>
            </a:r>
            <a:r>
              <a:rPr lang="en-US" sz="1700" dirty="0" err="1"/>
              <a:t>melhor</a:t>
            </a:r>
            <a:r>
              <a:rPr lang="en-US" sz="1700" dirty="0"/>
              <a:t> </a:t>
            </a:r>
            <a:r>
              <a:rPr lang="en-US" sz="1700" dirty="0" err="1"/>
              <a:t>garantia</a:t>
            </a:r>
            <a:r>
              <a:rPr lang="en-US" sz="1700" dirty="0"/>
              <a:t> </a:t>
            </a:r>
            <a:r>
              <a:rPr lang="en-US" sz="1700" dirty="0" err="1"/>
              <a:t>tecnológica</a:t>
            </a:r>
            <a:r>
              <a:rPr lang="en-US" sz="1700" dirty="0"/>
              <a:t> </a:t>
            </a:r>
            <a:r>
              <a:rPr lang="en-US" sz="1700" dirty="0" err="1"/>
              <a:t>visando</a:t>
            </a:r>
            <a:r>
              <a:rPr lang="en-US" sz="1700" dirty="0"/>
              <a:t> </a:t>
            </a:r>
            <a:r>
              <a:rPr lang="en-US" sz="1700" dirty="0" err="1"/>
              <a:t>aumentar</a:t>
            </a:r>
            <a:r>
              <a:rPr lang="en-US" sz="1700" dirty="0"/>
              <a:t> </a:t>
            </a:r>
            <a:r>
              <a:rPr lang="en-US" sz="1700" dirty="0" err="1"/>
              <a:t>produtividade</a:t>
            </a:r>
            <a:r>
              <a:rPr lang="en-US" sz="1700" dirty="0"/>
              <a:t>.</a:t>
            </a:r>
          </a:p>
          <a:p>
            <a:pPr algn="just"/>
            <a:endParaRPr lang="en-US" sz="1700" dirty="0"/>
          </a:p>
          <a:p>
            <a:pPr algn="just"/>
            <a:r>
              <a:rPr lang="en-US" sz="1700" dirty="0" err="1"/>
              <a:t>Consequência</a:t>
            </a:r>
            <a:r>
              <a:rPr lang="en-US" sz="1700" dirty="0"/>
              <a:t>: </a:t>
            </a:r>
            <a:r>
              <a:rPr lang="en-US" sz="1700" dirty="0" err="1"/>
              <a:t>Consegui</a:t>
            </a:r>
            <a:r>
              <a:rPr lang="en-US" sz="1700" dirty="0"/>
              <a:t> </a:t>
            </a:r>
            <a:r>
              <a:rPr lang="en-US" sz="1700" dirty="0" err="1"/>
              <a:t>melhorar</a:t>
            </a:r>
            <a:r>
              <a:rPr lang="en-US" sz="1700" dirty="0"/>
              <a:t> a </a:t>
            </a:r>
            <a:r>
              <a:rPr lang="en-US" sz="1700" dirty="0" err="1"/>
              <a:t>saúde</a:t>
            </a:r>
            <a:r>
              <a:rPr lang="en-US" sz="1700" dirty="0"/>
              <a:t> da </a:t>
            </a:r>
            <a:r>
              <a:rPr lang="en-US" sz="1700" dirty="0" err="1"/>
              <a:t>população</a:t>
            </a:r>
            <a:r>
              <a:rPr lang="en-US" sz="1700" dirty="0"/>
              <a:t> e o </a:t>
            </a:r>
            <a:r>
              <a:rPr lang="en-US" sz="1700" dirty="0" err="1"/>
              <a:t>tráfego</a:t>
            </a:r>
            <a:r>
              <a:rPr lang="en-US" sz="1700" dirty="0"/>
              <a:t> de </a:t>
            </a:r>
            <a:r>
              <a:rPr lang="en-US" sz="1700" dirty="0" err="1"/>
              <a:t>carros</a:t>
            </a:r>
            <a:r>
              <a:rPr lang="en-US" sz="1700" dirty="0"/>
              <a:t> </a:t>
            </a:r>
            <a:r>
              <a:rPr lang="en-US" sz="1700" dirty="0" err="1"/>
              <a:t>graças</a:t>
            </a:r>
            <a:r>
              <a:rPr lang="en-US" sz="1700" dirty="0"/>
              <a:t> a </a:t>
            </a:r>
            <a:r>
              <a:rPr lang="en-US" sz="1700" dirty="0" err="1"/>
              <a:t>diminuição</a:t>
            </a:r>
            <a:r>
              <a:rPr lang="en-US" sz="1700" dirty="0"/>
              <a:t> do </a:t>
            </a:r>
            <a:r>
              <a:rPr lang="en-US" sz="1700" dirty="0" err="1"/>
              <a:t>uso</a:t>
            </a:r>
            <a:r>
              <a:rPr lang="en-US" sz="1700" dirty="0"/>
              <a:t> deles, </a:t>
            </a:r>
            <a:r>
              <a:rPr lang="en-US" sz="1700" dirty="0" err="1"/>
              <a:t>além</a:t>
            </a:r>
            <a:r>
              <a:rPr lang="en-US" sz="1700" dirty="0"/>
              <a:t> de </a:t>
            </a:r>
            <a:r>
              <a:rPr lang="en-US" sz="1700" dirty="0" err="1"/>
              <a:t>aumentar</a:t>
            </a:r>
            <a:r>
              <a:rPr lang="en-US" sz="1700" dirty="0"/>
              <a:t> a </a:t>
            </a:r>
            <a:r>
              <a:rPr lang="en-US" sz="1700" dirty="0" err="1"/>
              <a:t>produção</a:t>
            </a:r>
            <a:r>
              <a:rPr lang="en-US" sz="1700" dirty="0"/>
              <a:t> da </a:t>
            </a:r>
            <a:r>
              <a:rPr lang="en-US" sz="1700" dirty="0" err="1"/>
              <a:t>população</a:t>
            </a:r>
            <a:r>
              <a:rPr lang="en-US" sz="1700" dirty="0"/>
              <a:t>.</a:t>
            </a:r>
          </a:p>
          <a:p>
            <a:pPr algn="just">
              <a:buFont typeface="Franklin Gothic Book" panose="020B0503020102020204" pitchFamily="34" charset="0"/>
              <a:buNone/>
            </a:pPr>
            <a:endParaRPr lang="en-US" sz="1700" dirty="0"/>
          </a:p>
          <a:p>
            <a:pPr algn="just"/>
            <a:r>
              <a:rPr lang="en-US" sz="1700" dirty="0" err="1"/>
              <a:t>Decisão</a:t>
            </a:r>
            <a:r>
              <a:rPr lang="en-US" sz="1700" dirty="0"/>
              <a:t>: Lei de </a:t>
            </a:r>
            <a:r>
              <a:rPr lang="en-US" sz="1700" dirty="0" err="1"/>
              <a:t>controle</a:t>
            </a:r>
            <a:r>
              <a:rPr lang="en-US" sz="1700" dirty="0"/>
              <a:t> </a:t>
            </a:r>
            <a:r>
              <a:rPr lang="en-US" sz="1700" dirty="0" err="1"/>
              <a:t>poluente</a:t>
            </a:r>
            <a:r>
              <a:rPr lang="en-US" sz="1700" dirty="0"/>
              <a:t> e </a:t>
            </a:r>
            <a:r>
              <a:rPr lang="en-US" sz="1700" dirty="0" err="1"/>
              <a:t>decisão</a:t>
            </a:r>
            <a:r>
              <a:rPr lang="en-US" sz="1700" dirty="0"/>
              <a:t> de </a:t>
            </a:r>
            <a:r>
              <a:rPr lang="en-US" sz="1700" dirty="0" err="1"/>
              <a:t>depósito</a:t>
            </a:r>
            <a:r>
              <a:rPr lang="en-US" sz="1700" dirty="0"/>
              <a:t> de </a:t>
            </a:r>
            <a:r>
              <a:rPr lang="en-US" sz="1700" dirty="0" err="1"/>
              <a:t>lixo</a:t>
            </a:r>
            <a:r>
              <a:rPr lang="en-US" sz="1700" dirty="0"/>
              <a:t> </a:t>
            </a:r>
            <a:r>
              <a:rPr lang="en-US" sz="1700" dirty="0" err="1"/>
              <a:t>tóxico</a:t>
            </a:r>
            <a:r>
              <a:rPr lang="en-US" sz="1700" dirty="0"/>
              <a:t>.</a:t>
            </a:r>
          </a:p>
          <a:p>
            <a:pPr algn="just">
              <a:buFont typeface="Franklin Gothic Book" panose="020B0503020102020204" pitchFamily="34" charset="0"/>
              <a:buNone/>
            </a:pPr>
            <a:endParaRPr lang="en-US" sz="1700" dirty="0"/>
          </a:p>
          <a:p>
            <a:pPr algn="just"/>
            <a:r>
              <a:rPr lang="en-US" sz="1700" dirty="0" err="1"/>
              <a:t>Consequência</a:t>
            </a:r>
            <a:r>
              <a:rPr lang="en-US" sz="1700" dirty="0"/>
              <a:t>: </a:t>
            </a:r>
            <a:r>
              <a:rPr lang="en-US" sz="1700" dirty="0" err="1"/>
              <a:t>Queda</a:t>
            </a:r>
            <a:r>
              <a:rPr lang="en-US" sz="1700" dirty="0"/>
              <a:t> </a:t>
            </a:r>
            <a:r>
              <a:rPr lang="en-US" sz="1700" dirty="0" err="1"/>
              <a:t>brusca</a:t>
            </a:r>
            <a:r>
              <a:rPr lang="en-US" sz="1700" dirty="0"/>
              <a:t> no PIB do </a:t>
            </a:r>
            <a:r>
              <a:rPr lang="en-US" sz="1700" dirty="0" err="1"/>
              <a:t>país</a:t>
            </a:r>
            <a:r>
              <a:rPr lang="en-US" sz="1700" dirty="0"/>
              <a:t> e </a:t>
            </a:r>
            <a:r>
              <a:rPr lang="en-US" sz="1700" dirty="0" err="1"/>
              <a:t>capitalistas</a:t>
            </a:r>
            <a:r>
              <a:rPr lang="en-US" sz="1700" dirty="0"/>
              <a:t> </a:t>
            </a:r>
            <a:r>
              <a:rPr lang="en-US" sz="1700" dirty="0" err="1"/>
              <a:t>querendo</a:t>
            </a:r>
            <a:r>
              <a:rPr lang="en-US" sz="1700" dirty="0"/>
              <a:t> me </a:t>
            </a:r>
            <a:r>
              <a:rPr lang="en-US" sz="1700" dirty="0" err="1"/>
              <a:t>assassinar</a:t>
            </a:r>
            <a:r>
              <a:rPr lang="en-US" sz="1700" dirty="0"/>
              <a:t>.</a:t>
            </a:r>
          </a:p>
          <a:p>
            <a:endParaRPr lang="en-US" sz="1700" dirty="0"/>
          </a:p>
          <a:p>
            <a:pPr>
              <a:buFont typeface="Franklin Gothic Book" panose="020B0503020102020204" pitchFamily="34" charset="0"/>
              <a:buNone/>
            </a:pPr>
            <a:endParaRPr lang="en-US" sz="1700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AFAC38B-B718-E11E-A864-F4DE194B7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1169" y="2310564"/>
            <a:ext cx="4995917" cy="3319866"/>
          </a:xfrm>
        </p:spPr>
      </p:pic>
    </p:spTree>
    <p:extLst>
      <p:ext uri="{BB962C8B-B14F-4D97-AF65-F5344CB8AC3E}">
        <p14:creationId xmlns:p14="http://schemas.microsoft.com/office/powerpoint/2010/main" val="1912809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F863E846-0423-457A-B1BF-DD35A92D8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853E19CB-80D3-7CF1-A120-284286FF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" r="12696" b="-2"/>
          <a:stretch/>
        </p:blipFill>
        <p:spPr>
          <a:xfrm>
            <a:off x="643466" y="821266"/>
            <a:ext cx="4654294" cy="3928532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E14D58D-9A39-475D-9C0D-7AC54AC5C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4405944" y="1398101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5F8832-63BD-5D0F-45C3-05AD559CA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7" r="2" b="4068"/>
          <a:stretch/>
        </p:blipFill>
        <p:spPr>
          <a:xfrm>
            <a:off x="4654295" y="1642533"/>
            <a:ext cx="6632541" cy="416405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0E46B39-DCCF-436B-51AE-FFC5B07FDD7E}"/>
              </a:ext>
            </a:extLst>
          </p:cNvPr>
          <p:cNvSpPr txBox="1"/>
          <p:nvPr/>
        </p:nvSpPr>
        <p:spPr>
          <a:xfrm>
            <a:off x="7023762" y="524807"/>
            <a:ext cx="6096000" cy="592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/>
                </a:solidFill>
              </a:rPr>
              <a:t>2</a:t>
            </a:r>
            <a:r>
              <a:rPr lang="en-US" sz="3200" baseline="30000" dirty="0">
                <a:solidFill>
                  <a:schemeClr val="tx2"/>
                </a:solidFill>
              </a:rPr>
              <a:t>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Eleição</a:t>
            </a:r>
            <a:endParaRPr lang="pt-BR" sz="32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1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C57D0-BF44-1757-4F0F-1F3C3E83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Estratégias e Resultados</a:t>
            </a:r>
            <a:br>
              <a:rPr lang="pt-BR" dirty="0"/>
            </a:br>
            <a:r>
              <a:rPr lang="pt-BR" dirty="0"/>
              <a:t>(2º mandato)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1D5747-D071-83F2-8195-E556F41FA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13996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Decisão: buscar restituir o PIB do país reduzindo a taxa de luxos, retirando a lei de controle poluente, implementando programa espacial e garantia de pequena empresa.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Consequência: deixei de estar com um déficit de 8 bilhões para um lucro de 22 bilhões entre a metade do segundo mandato e começo do terceiro.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Decisão: tomei algumas decisões pensando em dinheiro do que no próprio bem do povo, como por exemplo permitir a extração de óleo a fins lucrativos mesmo que prejudicasse o meio ambiente.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Consequência: rebeldes atacaram os oleodutos e além de eu perder um pouco da simpatia dos ambientalistas também perdi suprimentos relacionados ao óleo.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67A3E4F-83D5-C416-0189-D13DA7F12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285999"/>
            <a:ext cx="5627736" cy="3468256"/>
          </a:xfrm>
        </p:spPr>
      </p:pic>
    </p:spTree>
    <p:extLst>
      <p:ext uri="{BB962C8B-B14F-4D97-AF65-F5344CB8AC3E}">
        <p14:creationId xmlns:p14="http://schemas.microsoft.com/office/powerpoint/2010/main" val="1133056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F863E846-0423-457A-B1BF-DD35A92D8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60768A9E-74EA-8558-B162-A27952FD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8" y="821266"/>
            <a:ext cx="5400040" cy="3918585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E14D58D-9A39-475D-9C0D-7AC54AC5C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4405944" y="1398101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E46B39-DCCF-436B-51AE-FFC5B07FDD7E}"/>
              </a:ext>
            </a:extLst>
          </p:cNvPr>
          <p:cNvSpPr txBox="1"/>
          <p:nvPr/>
        </p:nvSpPr>
        <p:spPr>
          <a:xfrm>
            <a:off x="7023762" y="524807"/>
            <a:ext cx="6096000" cy="592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/>
                </a:solidFill>
              </a:rPr>
              <a:t>3</a:t>
            </a:r>
            <a:r>
              <a:rPr lang="en-US" sz="3200" baseline="30000" dirty="0">
                <a:solidFill>
                  <a:schemeClr val="tx2"/>
                </a:solidFill>
              </a:rPr>
              <a:t>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Eleição</a:t>
            </a:r>
            <a:endParaRPr lang="pt-BR" sz="32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49039BE-3DED-187D-7399-A3A21C53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37" y="1694561"/>
            <a:ext cx="5672054" cy="41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C57D0-BF44-1757-4F0F-1F3C3E83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Principais Estratégias e Resultados</a:t>
            </a:r>
            <a:br>
              <a:rPr lang="pt-BR"/>
            </a:br>
            <a:r>
              <a:rPr lang="pt-BR"/>
              <a:t>(3º mandato)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1D5747-D071-83F2-8195-E556F41FA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13996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Decisão: iniciei o 3º mandato maximizando a iniciativa </a:t>
            </a:r>
            <a:r>
              <a:rPr lang="pt-BR" dirty="0" err="1"/>
              <a:t>telecomunicacional</a:t>
            </a:r>
            <a:r>
              <a:rPr lang="pt-BR" dirty="0"/>
              <a:t> e a garantia universitária. Além disso, um leve aumento na força policial do país e no fundo científico.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Consequência: Aumento significante na educação, adquirindo o status “Vantagem Tecnológica” e aumento significante no PIB juntamente com a queda brusca do desemprego.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Decisão: Implementei o subsídio de combustível limpo e a iniciativa carros limpos para resolver o crescente aumento de poluição.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Consequência: acabei, em cerca de 1 ano, com o problema da poluição.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Espaço Reservado para Conteúdo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B286169-C350-F409-7ACB-472279FE6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461" y="2171700"/>
            <a:ext cx="3906793" cy="1947718"/>
          </a:xfrm>
          <a:prstGeom prst="rect">
            <a:avLst/>
          </a:prstGeom>
        </p:spPr>
      </p:pic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E68E78A-759A-66F5-13C4-872C3032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24" y="4211018"/>
            <a:ext cx="3903230" cy="18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F863E846-0423-457A-B1BF-DD35A92D8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 descr="Gráfico, Gráfico de barras&#10;&#10;Descrição gerada automaticamente">
            <a:extLst>
              <a:ext uri="{FF2B5EF4-FFF2-40B4-BE49-F238E27FC236}">
                <a16:creationId xmlns:a16="http://schemas.microsoft.com/office/drawing/2014/main" id="{78FB0020-7E49-5CEC-2994-67BAD224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2" y="821266"/>
            <a:ext cx="5400040" cy="3891915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E14D58D-9A39-475D-9C0D-7AC54AC5C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4405944" y="1398101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E46B39-DCCF-436B-51AE-FFC5B07FDD7E}"/>
              </a:ext>
            </a:extLst>
          </p:cNvPr>
          <p:cNvSpPr txBox="1"/>
          <p:nvPr/>
        </p:nvSpPr>
        <p:spPr>
          <a:xfrm>
            <a:off x="7023762" y="524807"/>
            <a:ext cx="6096000" cy="592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chemeClr val="tx2"/>
                </a:solidFill>
              </a:rPr>
              <a:t>4</a:t>
            </a:r>
            <a:r>
              <a:rPr lang="en-US" sz="3200" baseline="30000" dirty="0">
                <a:solidFill>
                  <a:schemeClr val="tx2"/>
                </a:solidFill>
              </a:rPr>
              <a:t>a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Eleição</a:t>
            </a:r>
            <a:endParaRPr lang="pt-BR" sz="32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792C6F0-77DA-B929-EC71-A03F1C23B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49" y="1694561"/>
            <a:ext cx="5948277" cy="41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Os pontos de interrogação em uma linha e um ponto de interrogação estão acesos">
            <a:extLst>
              <a:ext uri="{FF2B5EF4-FFF2-40B4-BE49-F238E27FC236}">
                <a16:creationId xmlns:a16="http://schemas.microsoft.com/office/drawing/2014/main" id="{69DE6CF2-2572-5090-AF06-DE02837C5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56" b="1367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3DA91D-BF36-B587-2921-F52EEAFE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BF1EE-627D-DF23-D626-950C771C2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Após a experiência adquirida na jogatina apresentada, é perceptível que grande parte das decisões tomadas foram realizadas com base na Análise de Pareto, focalizando as poucas causas significativas a fim de resolver a maioria dos problemas. </a:t>
            </a:r>
          </a:p>
          <a:p>
            <a:pPr algn="just"/>
            <a:r>
              <a:rPr lang="pt-BR" dirty="0"/>
              <a:t>É necessário agir com inteligência para analisar que as consequências dos atos tomados prejudica um grupo que, futuramente, poderá sair beneficiado também.</a:t>
            </a:r>
          </a:p>
          <a:p>
            <a:pPr algn="just"/>
            <a:r>
              <a:rPr lang="pt-BR" dirty="0"/>
              <a:t>No entanto, também é necessário ter sabedoria para, quando necessário, abdicar da satisfação de certa comunidade a fim de garantir o melhor para o país.</a:t>
            </a:r>
          </a:p>
          <a:p>
            <a:pPr algn="just"/>
            <a:r>
              <a:rPr lang="pt-BR" dirty="0"/>
              <a:t>Dito isso, percebe-se que este jogo é um simulador da vida real, retratando que escolhas obtém consequências e sempre terão críticas, mas nem sempre se perdurarão ao perceberem o resultado ao longo prazo.</a:t>
            </a:r>
          </a:p>
        </p:txBody>
      </p:sp>
    </p:spTree>
    <p:extLst>
      <p:ext uri="{BB962C8B-B14F-4D97-AF65-F5344CB8AC3E}">
        <p14:creationId xmlns:p14="http://schemas.microsoft.com/office/powerpoint/2010/main" val="100837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547</TotalTime>
  <Words>554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Calibri</vt:lpstr>
      <vt:lpstr>Franklin Gothic Book</vt:lpstr>
      <vt:lpstr>Wingdings</vt:lpstr>
      <vt:lpstr>Cortar</vt:lpstr>
      <vt:lpstr>DEMOCRACY 3</vt:lpstr>
      <vt:lpstr>Tipo de Governo Canadá</vt:lpstr>
      <vt:lpstr>Principais Estratégias Utilizadas (1º mandato)</vt:lpstr>
      <vt:lpstr>Apresentação do PowerPoint</vt:lpstr>
      <vt:lpstr>Principais Estratégias e Resultados (2º mandato)</vt:lpstr>
      <vt:lpstr>Apresentação do PowerPoint</vt:lpstr>
      <vt:lpstr>Principais Estratégias e Resultados (3º mandato)</vt:lpstr>
      <vt:lpstr>Apresentação do PowerPoint</vt:lpstr>
      <vt:lpstr>Considerações Finais</vt:lpstr>
      <vt:lpstr>Obrigado.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DEMOCRACY 3</dc:title>
  <dc:creator>MATEUS CACABUENA</dc:creator>
  <cp:lastModifiedBy>MATEUS CACABUENA</cp:lastModifiedBy>
  <cp:revision>5</cp:revision>
  <dcterms:created xsi:type="dcterms:W3CDTF">2023-06-04T03:32:06Z</dcterms:created>
  <dcterms:modified xsi:type="dcterms:W3CDTF">2023-06-06T04:49:46Z</dcterms:modified>
</cp:coreProperties>
</file>