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288" r:id="rId3"/>
    <p:sldId id="297" r:id="rId4"/>
    <p:sldId id="299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257" r:id="rId13"/>
    <p:sldId id="258" r:id="rId14"/>
    <p:sldId id="289" r:id="rId15"/>
    <p:sldId id="290" r:id="rId16"/>
    <p:sldId id="291" r:id="rId17"/>
    <p:sldId id="292" r:id="rId18"/>
    <p:sldId id="294" r:id="rId19"/>
    <p:sldId id="293" r:id="rId20"/>
    <p:sldId id="295" r:id="rId21"/>
    <p:sldId id="296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312" r:id="rId30"/>
    <p:sldId id="287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42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0027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7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47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9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5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64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1403513"/>
            <a:ext cx="9144000" cy="31548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34" y="287242"/>
            <a:ext cx="1895801" cy="7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0" y="2002472"/>
            <a:ext cx="91440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RECUPERAÇÃO DE</a:t>
            </a:r>
            <a:endParaRPr sz="6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0" y="3527272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2000" b="1" dirty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Introdução à recuperação de informação e busca na web</a:t>
            </a:r>
            <a:endParaRPr sz="2000" b="1" dirty="0">
              <a:solidFill>
                <a:srgbClr val="A2C4C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50" y="2746772"/>
            <a:ext cx="91440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2187050" y="0"/>
            <a:ext cx="4770000" cy="137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Universidade Federal de Lavras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Departamento de Ciência da Computação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Bacharelado em Ciência da Computação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0" y="4558352"/>
            <a:ext cx="9144000" cy="229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Disciplina</a:t>
            </a: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Sistemas Gerenciadores de Bancos de Dados</a:t>
            </a: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Mateus Carvalho Gonçalves</a:t>
            </a: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Matheus Galvão Ferreira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Pedro Antônio de Souza​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Shape 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966" y="220547"/>
            <a:ext cx="1895800" cy="96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13B0B4BD-CA44-4145-A810-75A3D0035482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1B0FC640-BDA4-4385-AC85-882A144594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Pipeline RI Genérica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8A1152EE-8EE9-45AF-A922-2E3C827917BD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EDAD132B-D229-411A-9F2D-BFA79FD6D184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59D13956-FB7E-4F31-A786-D3165D0467F4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7184C439-EC0E-4EAA-A8F7-93DFDAA95B5B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Conceitos de recuperação de informação</a:t>
              </a:r>
            </a:p>
          </p:txBody>
        </p:sp>
      </p:grpSp>
      <p:pic>
        <p:nvPicPr>
          <p:cNvPr id="18434" name="Picture 2">
            <a:extLst>
              <a:ext uri="{FF2B5EF4-FFF2-40B4-BE49-F238E27FC236}">
                <a16:creationId xmlns:a16="http://schemas.microsoft.com/office/drawing/2014/main" xmlns="" id="{D7710AA6-AF49-4050-8FBE-86CE0F57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95" y="1508647"/>
            <a:ext cx="6298808" cy="4471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89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DC5B2ED9-3749-42DD-ADA4-24EC104D3D7C}"/>
              </a:ext>
            </a:extLst>
          </p:cNvPr>
          <p:cNvGrpSpPr/>
          <p:nvPr/>
        </p:nvGrpSpPr>
        <p:grpSpPr>
          <a:xfrm>
            <a:off x="0" y="1"/>
            <a:ext cx="9143998" cy="6860055"/>
            <a:chOff x="0" y="1"/>
            <a:chExt cx="9143998" cy="6860055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FE73C25C-C241-4FD3-B0BE-5E64D175F8E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"/>
              <a:ext cx="9143998" cy="64749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50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Tipos de consultas em sistemas RI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61F61051-5AE2-47A6-8E57-9CB3A8726CC0}"/>
                </a:ext>
              </a:extLst>
            </p:cNvPr>
            <p:cNvGrpSpPr/>
            <p:nvPr/>
          </p:nvGrpSpPr>
          <p:grpSpPr>
            <a:xfrm>
              <a:off x="0" y="6451697"/>
              <a:ext cx="9143998" cy="408359"/>
              <a:chOff x="0" y="6451697"/>
              <a:chExt cx="9143998" cy="408359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8130CD3A-66DE-422C-A04B-9D717A6B43C1}"/>
                  </a:ext>
                </a:extLst>
              </p:cNvPr>
              <p:cNvSpPr/>
              <p:nvPr/>
            </p:nvSpPr>
            <p:spPr>
              <a:xfrm>
                <a:off x="7838099" y="6451697"/>
                <a:ext cx="1305899" cy="406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xmlns="" id="{7A51D01F-E6CB-4A77-AB61-A040A873F243}"/>
                  </a:ext>
                </a:extLst>
              </p:cNvPr>
              <p:cNvGrpSpPr/>
              <p:nvPr/>
            </p:nvGrpSpPr>
            <p:grpSpPr>
              <a:xfrm>
                <a:off x="0" y="6453753"/>
                <a:ext cx="8917215" cy="406303"/>
                <a:chOff x="0" y="6453754"/>
                <a:chExt cx="8917215" cy="406303"/>
              </a:xfrm>
              <a:solidFill>
                <a:schemeClr val="tx1"/>
              </a:solidFill>
            </p:grpSpPr>
            <p:pic>
              <p:nvPicPr>
                <p:cNvPr id="7" name="Shape 42">
                  <a:extLst>
                    <a:ext uri="{FF2B5EF4-FFF2-40B4-BE49-F238E27FC236}">
                      <a16:creationId xmlns:a16="http://schemas.microsoft.com/office/drawing/2014/main" xmlns="" id="{31EBA348-96F0-4A40-8683-A1FA4FD8B35D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031545" y="6474970"/>
                  <a:ext cx="885670" cy="359402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8" name="Shape 41">
                  <a:extLst>
                    <a:ext uri="{FF2B5EF4-FFF2-40B4-BE49-F238E27FC236}">
                      <a16:creationId xmlns:a16="http://schemas.microsoft.com/office/drawing/2014/main" xmlns="" id="{51C91E22-BFCD-4D78-995A-64671263EBD8}"/>
                    </a:ext>
                  </a:extLst>
                </p:cNvPr>
                <p:cNvSpPr txBox="1"/>
                <p:nvPr/>
              </p:nvSpPr>
              <p:spPr>
                <a:xfrm>
                  <a:off x="0" y="6453754"/>
                  <a:ext cx="7838099" cy="40630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pt-BR" b="1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Introdução à recuperação de informações e busca na web</a:t>
                  </a:r>
                  <a:endParaRPr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4022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37750" y="0"/>
            <a:ext cx="8263750" cy="1073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Aft>
                <a:spcPts val="0"/>
              </a:spcAft>
              <a:buNone/>
            </a:pPr>
            <a:r>
              <a:rPr lang="pt-BR" sz="3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Tipos de consultas em sistemas RI</a:t>
            </a:r>
            <a:endParaRPr sz="3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437750" y="1376577"/>
            <a:ext cx="8263750" cy="222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são associadas ao conjunto de documentos durante o processo de indexação. Essas chaves podem ser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frases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 outras caracterizações de documentos, como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de criação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 de documento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etc.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Essas palavras-chave são utilizadas para montar um </a:t>
            </a:r>
            <a:r>
              <a:rPr lang="pt-BR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índice invertido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que é consultado durante a pesquisa.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AF79C488-6272-4612-B723-DC2A0ABC5239}"/>
              </a:ext>
            </a:extLst>
          </p:cNvPr>
          <p:cNvGrpSpPr/>
          <p:nvPr/>
        </p:nvGrpSpPr>
        <p:grpSpPr>
          <a:xfrm>
            <a:off x="437750" y="3893135"/>
            <a:ext cx="3765760" cy="1427166"/>
            <a:chOff x="4935740" y="1631347"/>
            <a:chExt cx="3765760" cy="1427166"/>
          </a:xfrm>
        </p:grpSpPr>
        <p:sp>
          <p:nvSpPr>
            <p:cNvPr id="12" name="Shape 45">
              <a:extLst>
                <a:ext uri="{FF2B5EF4-FFF2-40B4-BE49-F238E27FC236}">
                  <a16:creationId xmlns:a16="http://schemas.microsoft.com/office/drawing/2014/main" xmlns="" id="{A3E7E35B-C3F2-4391-AE89-1012209C9547}"/>
                </a:ext>
              </a:extLst>
            </p:cNvPr>
            <p:cNvSpPr txBox="1"/>
            <p:nvPr/>
          </p:nvSpPr>
          <p:spPr>
            <a:xfrm>
              <a:off x="4935740" y="1631347"/>
              <a:ext cx="3765760" cy="4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Dada a seguinte lista de documentos:</a:t>
              </a:r>
            </a:p>
          </p:txBody>
        </p:sp>
        <p:sp>
          <p:nvSpPr>
            <p:cNvPr id="13" name="Shape 45">
              <a:extLst>
                <a:ext uri="{FF2B5EF4-FFF2-40B4-BE49-F238E27FC236}">
                  <a16:creationId xmlns:a16="http://schemas.microsoft.com/office/drawing/2014/main" xmlns="" id="{D275D5D1-61AE-4585-8490-29EBDE25BCBC}"/>
                </a:ext>
              </a:extLst>
            </p:cNvPr>
            <p:cNvSpPr txBox="1"/>
            <p:nvPr/>
          </p:nvSpPr>
          <p:spPr>
            <a:xfrm>
              <a:off x="4935740" y="2068146"/>
              <a:ext cx="3765760" cy="990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>
                <a:lnSpc>
                  <a:spcPct val="115000"/>
                </a:lnSpc>
              </a:pPr>
              <a:r>
                <a:rPr lang="pt-BR" dirty="0">
                  <a:solidFill>
                    <a:schemeClr val="tx1"/>
                  </a:solidFill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  <a:sym typeface="Calibri"/>
                </a:rPr>
                <a:t>1: "Sei que sou“</a:t>
              </a:r>
            </a:p>
            <a:p>
              <a:pPr lvl="0" algn="just">
                <a:lnSpc>
                  <a:spcPct val="115000"/>
                </a:lnSpc>
              </a:pPr>
              <a:r>
                <a:rPr lang="pt-BR" dirty="0">
                  <a:solidFill>
                    <a:schemeClr val="tx1"/>
                  </a:solidFill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  <a:sym typeface="Calibri"/>
                </a:rPr>
                <a:t>2: "Sou o que sei“</a:t>
              </a:r>
            </a:p>
            <a:p>
              <a:pPr lvl="0" algn="just">
                <a:lnSpc>
                  <a:spcPct val="115000"/>
                </a:lnSpc>
              </a:pPr>
              <a:r>
                <a:rPr lang="pt-BR" dirty="0">
                  <a:solidFill>
                    <a:schemeClr val="tx1"/>
                  </a:solidFill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  <a:sym typeface="Calibri"/>
                </a:rPr>
                <a:t>3: "Sou uma banana"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0CB6199C-2367-4910-A1DC-CE901EC92C3D}"/>
              </a:ext>
            </a:extLst>
          </p:cNvPr>
          <p:cNvGrpSpPr/>
          <p:nvPr/>
        </p:nvGrpSpPr>
        <p:grpSpPr>
          <a:xfrm>
            <a:off x="4935740" y="3893135"/>
            <a:ext cx="3765760" cy="2214357"/>
            <a:chOff x="4935740" y="3495312"/>
            <a:chExt cx="3765760" cy="2214357"/>
          </a:xfrm>
        </p:grpSpPr>
        <p:sp>
          <p:nvSpPr>
            <p:cNvPr id="14" name="Shape 45">
              <a:extLst>
                <a:ext uri="{FF2B5EF4-FFF2-40B4-BE49-F238E27FC236}">
                  <a16:creationId xmlns:a16="http://schemas.microsoft.com/office/drawing/2014/main" xmlns="" id="{D9FB026C-1A76-461D-BF2E-AC0D294C4DD4}"/>
                </a:ext>
              </a:extLst>
            </p:cNvPr>
            <p:cNvSpPr txBox="1"/>
            <p:nvPr/>
          </p:nvSpPr>
          <p:spPr>
            <a:xfrm>
              <a:off x="4935740" y="3495312"/>
              <a:ext cx="3765760" cy="4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>
                <a:lnSpc>
                  <a:spcPct val="115000"/>
                </a:lnSpc>
              </a:pPr>
              <a:r>
                <a:rPr lang="pt-BR" sz="18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Obtemos a seguinte lista invertida:</a:t>
              </a:r>
            </a:p>
          </p:txBody>
        </p:sp>
        <p:sp>
          <p:nvSpPr>
            <p:cNvPr id="15" name="Shape 45">
              <a:extLst>
                <a:ext uri="{FF2B5EF4-FFF2-40B4-BE49-F238E27FC236}">
                  <a16:creationId xmlns:a16="http://schemas.microsoft.com/office/drawing/2014/main" xmlns="" id="{E3F82E14-8CAB-4BE0-AEE8-C407AEB757FF}"/>
                </a:ext>
              </a:extLst>
            </p:cNvPr>
            <p:cNvSpPr txBox="1"/>
            <p:nvPr/>
          </p:nvSpPr>
          <p:spPr>
            <a:xfrm>
              <a:off x="4935740" y="3932111"/>
              <a:ext cx="3765760" cy="17775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>
                <a:lnSpc>
                  <a:spcPct val="115000"/>
                </a:lnSpc>
              </a:pPr>
              <a:r>
                <a:rPr lang="pt-BR" dirty="0">
                  <a:solidFill>
                    <a:schemeClr val="tx1"/>
                  </a:solidFill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  <a:sym typeface="Calibri"/>
                </a:rPr>
                <a:t>"sei" : {1, 2}</a:t>
              </a:r>
            </a:p>
            <a:p>
              <a:pPr lvl="0" algn="just">
                <a:lnSpc>
                  <a:spcPct val="115000"/>
                </a:lnSpc>
              </a:pPr>
              <a:r>
                <a:rPr lang="pt-BR" dirty="0">
                  <a:solidFill>
                    <a:schemeClr val="tx1"/>
                  </a:solidFill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  <a:sym typeface="Calibri"/>
                </a:rPr>
                <a:t>"que" : {1, 2}</a:t>
              </a:r>
            </a:p>
            <a:p>
              <a:pPr lvl="0" algn="just">
                <a:lnSpc>
                  <a:spcPct val="115000"/>
                </a:lnSpc>
              </a:pPr>
              <a:r>
                <a:rPr lang="pt-BR" dirty="0">
                  <a:solidFill>
                    <a:schemeClr val="tx1"/>
                  </a:solidFill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  <a:sym typeface="Calibri"/>
                </a:rPr>
                <a:t>"sou" : {1, 2, 3}</a:t>
              </a:r>
            </a:p>
            <a:p>
              <a:pPr lvl="0" algn="just">
                <a:lnSpc>
                  <a:spcPct val="115000"/>
                </a:lnSpc>
              </a:pPr>
              <a:r>
                <a:rPr lang="pt-BR" dirty="0">
                  <a:solidFill>
                    <a:schemeClr val="tx1"/>
                  </a:solidFill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  <a:sym typeface="Calibri"/>
                </a:rPr>
                <a:t>"o" : {2}</a:t>
              </a:r>
            </a:p>
            <a:p>
              <a:pPr lvl="0" algn="just">
                <a:lnSpc>
                  <a:spcPct val="115000"/>
                </a:lnSpc>
              </a:pPr>
              <a:r>
                <a:rPr lang="pt-BR" dirty="0">
                  <a:solidFill>
                    <a:schemeClr val="tx1"/>
                  </a:solidFill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  <a:sym typeface="Calibri"/>
                </a:rPr>
                <a:t>"uma" : {3}</a:t>
              </a:r>
            </a:p>
            <a:p>
              <a:pPr lvl="0" algn="just">
                <a:lnSpc>
                  <a:spcPct val="115000"/>
                </a:lnSpc>
              </a:pPr>
              <a:r>
                <a:rPr lang="pt-BR" dirty="0">
                  <a:solidFill>
                    <a:schemeClr val="tx1"/>
                  </a:solidFill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  <a:sym typeface="Calibri"/>
                </a:rPr>
                <a:t>"banana" : {3}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xmlns="" id="{D66F331A-8680-4878-B00F-072057D3ABF3}"/>
              </a:ext>
            </a:extLst>
          </p:cNvPr>
          <p:cNvGrpSpPr/>
          <p:nvPr/>
        </p:nvGrpSpPr>
        <p:grpSpPr>
          <a:xfrm>
            <a:off x="0" y="0"/>
            <a:ext cx="9143998" cy="6860056"/>
            <a:chOff x="0" y="0"/>
            <a:chExt cx="9143998" cy="6860056"/>
          </a:xfrm>
        </p:grpSpPr>
        <p:sp>
          <p:nvSpPr>
            <p:cNvPr id="31" name="Shape 44">
              <a:extLst>
                <a:ext uri="{FF2B5EF4-FFF2-40B4-BE49-F238E27FC236}">
                  <a16:creationId xmlns:a16="http://schemas.microsoft.com/office/drawing/2014/main" xmlns="" id="{AE8DE3C4-4BA6-459E-ADD9-0BC4D82F895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9143998" cy="10733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40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Tipos de consultas em sistemas RI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xmlns="" id="{C65642C6-E57B-4C6C-9B76-69E0EBE3559E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34" name="Shape 42">
                <a:extLst>
                  <a:ext uri="{FF2B5EF4-FFF2-40B4-BE49-F238E27FC236}">
                    <a16:creationId xmlns:a16="http://schemas.microsoft.com/office/drawing/2014/main" xmlns="" id="{2A80A140-7FE6-44FC-8614-D5FF523E570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35" name="Shape 41">
                <a:extLst>
                  <a:ext uri="{FF2B5EF4-FFF2-40B4-BE49-F238E27FC236}">
                    <a16:creationId xmlns:a16="http://schemas.microsoft.com/office/drawing/2014/main" xmlns="" id="{25BB08D3-875D-48C1-935F-220667A33D91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4">
            <a:extLst>
              <a:ext uri="{FF2B5EF4-FFF2-40B4-BE49-F238E27FC236}">
                <a16:creationId xmlns:a16="http://schemas.microsoft.com/office/drawing/2014/main" xmlns="" id="{729661DB-37AE-451C-9985-BD53153A28AB}"/>
              </a:ext>
            </a:extLst>
          </p:cNvPr>
          <p:cNvSpPr txBox="1">
            <a:spLocks/>
          </p:cNvSpPr>
          <p:nvPr/>
        </p:nvSpPr>
        <p:spPr>
          <a:xfrm>
            <a:off x="437750" y="283474"/>
            <a:ext cx="8263750" cy="78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Consultas por palavra chave</a:t>
            </a:r>
          </a:p>
        </p:txBody>
      </p:sp>
      <p:sp>
        <p:nvSpPr>
          <p:cNvPr id="18" name="Shape 45">
            <a:extLst>
              <a:ext uri="{FF2B5EF4-FFF2-40B4-BE49-F238E27FC236}">
                <a16:creationId xmlns:a16="http://schemas.microsoft.com/office/drawing/2014/main" xmlns="" id="{7940E802-6024-4C65-9CFD-F2396C7E0F84}"/>
              </a:ext>
            </a:extLst>
          </p:cNvPr>
          <p:cNvSpPr txBox="1"/>
          <p:nvPr/>
        </p:nvSpPr>
        <p:spPr>
          <a:xfrm>
            <a:off x="437750" y="1479947"/>
            <a:ext cx="8263750" cy="211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Mais simples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mais utilizado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tipo de consulta.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 usuário apenas informa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combinações de palavras-chave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para recuperar documentos.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Os termos da palavra-chave são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implicitamente concatenados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por um operador lógico 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AND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9" name="Shape 45">
            <a:extLst>
              <a:ext uri="{FF2B5EF4-FFF2-40B4-BE49-F238E27FC236}">
                <a16:creationId xmlns:a16="http://schemas.microsoft.com/office/drawing/2014/main" xmlns="" id="{50EF1B70-3101-4D4B-AAEE-A590E55A223F}"/>
              </a:ext>
            </a:extLst>
          </p:cNvPr>
          <p:cNvSpPr txBox="1"/>
          <p:nvPr/>
        </p:nvSpPr>
        <p:spPr>
          <a:xfrm>
            <a:off x="709684" y="3332742"/>
            <a:ext cx="7991816" cy="73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Uma consulta como “computação UFLA” recupera documentos que contêm as palavras “computação” e “UFLA” no topo dos resultados recuperados.</a:t>
            </a:r>
          </a:p>
        </p:txBody>
      </p:sp>
      <p:sp>
        <p:nvSpPr>
          <p:cNvPr id="21" name="Shape 45">
            <a:extLst>
              <a:ext uri="{FF2B5EF4-FFF2-40B4-BE49-F238E27FC236}">
                <a16:creationId xmlns:a16="http://schemas.microsoft.com/office/drawing/2014/main" xmlns="" id="{30358D97-80CB-4DB5-814E-1E4C47EECCCF}"/>
              </a:ext>
            </a:extLst>
          </p:cNvPr>
          <p:cNvSpPr txBox="1"/>
          <p:nvPr/>
        </p:nvSpPr>
        <p:spPr>
          <a:xfrm>
            <a:off x="437750" y="4143607"/>
            <a:ext cx="8263750" cy="16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Alguns sistemas removem </a:t>
            </a:r>
            <a:r>
              <a:rPr lang="pt-BR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stopwords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(palavras que ocorrem com mais frequência como </a:t>
            </a:r>
            <a:r>
              <a:rPr lang="pt-BR" sz="20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um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i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ola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Maioria dos sistemas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 leva em consideração a ordenação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dessas palavras chave</a:t>
            </a:r>
          </a:p>
          <a:p>
            <a:pPr lvl="0" algn="just">
              <a:spcAft>
                <a:spcPts val="1200"/>
              </a:spcAft>
            </a:pPr>
            <a:endParaRPr lang="pt-BR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xmlns="" id="{F4DAC707-418D-478A-936F-8279446ECB87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0" name="Shape 44">
              <a:extLst>
                <a:ext uri="{FF2B5EF4-FFF2-40B4-BE49-F238E27FC236}">
                  <a16:creationId xmlns:a16="http://schemas.microsoft.com/office/drawing/2014/main" xmlns="" id="{8885BB20-5884-4486-8825-2F441FD2F99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Consultas por palavra-chave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xmlns="" id="{2567B1CD-AF64-40AE-9E05-97995CF5BD02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33" name="Shape 42">
                <a:extLst>
                  <a:ext uri="{FF2B5EF4-FFF2-40B4-BE49-F238E27FC236}">
                    <a16:creationId xmlns:a16="http://schemas.microsoft.com/office/drawing/2014/main" xmlns="" id="{92A7F096-068B-4DD4-9F7C-362B5634C4FA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34" name="Shape 41">
                <a:extLst>
                  <a:ext uri="{FF2B5EF4-FFF2-40B4-BE49-F238E27FC236}">
                    <a16:creationId xmlns:a16="http://schemas.microsoft.com/office/drawing/2014/main" xmlns="" id="{AA1FEC96-682F-4499-A618-8052AA86C4BC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30ADB91E-616D-4A32-8C34-C1E61E3D8779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Tipos de consultas em sistemas RI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>
            <a:extLst>
              <a:ext uri="{FF2B5EF4-FFF2-40B4-BE49-F238E27FC236}">
                <a16:creationId xmlns:a16="http://schemas.microsoft.com/office/drawing/2014/main" xmlns="" id="{79C23127-9D26-4967-816D-CC043F0A0AD1}"/>
              </a:ext>
            </a:extLst>
          </p:cNvPr>
          <p:cNvSpPr txBox="1"/>
          <p:nvPr/>
        </p:nvSpPr>
        <p:spPr>
          <a:xfrm>
            <a:off x="437750" y="1479947"/>
            <a:ext cx="8263750" cy="346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Operadores booleanos (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AND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NOT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 )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+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–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são utilizados em combinações com palavra-chave.</a:t>
            </a:r>
          </a:p>
          <a:p>
            <a:pPr lvl="0" algn="just">
              <a:spcAft>
                <a:spcPts val="1200"/>
              </a:spcAft>
            </a:pPr>
            <a:endParaRPr lang="pt-BR" sz="20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endParaRPr lang="pt-BR" sz="20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endParaRPr lang="pt-BR" sz="20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Um documento é recuperado para uma consulta booleana se a consulta for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logicamente verdadeira como uma combinação exata no documento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Exemplo: “computação 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AND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UFLA 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-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grafos”</a:t>
            </a:r>
          </a:p>
        </p:txBody>
      </p:sp>
      <p:sp>
        <p:nvSpPr>
          <p:cNvPr id="9" name="Shape 45">
            <a:extLst>
              <a:ext uri="{FF2B5EF4-FFF2-40B4-BE49-F238E27FC236}">
                <a16:creationId xmlns:a16="http://schemas.microsoft.com/office/drawing/2014/main" xmlns="" id="{030FED3B-8E22-473F-8DB7-23D54C18F4DE}"/>
              </a:ext>
            </a:extLst>
          </p:cNvPr>
          <p:cNvSpPr txBox="1"/>
          <p:nvPr/>
        </p:nvSpPr>
        <p:spPr>
          <a:xfrm>
            <a:off x="709684" y="2149969"/>
            <a:ext cx="7991816" cy="143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18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+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é equivalente a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(exige o termo) e deve ser colocado diretamente na frente do termo de pesquisa. </a:t>
            </a:r>
          </a:p>
          <a:p>
            <a:pPr algn="just">
              <a:spcAft>
                <a:spcPts val="1200"/>
              </a:spcAft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18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é equivalente a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AND NOT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(significa excluir o termo) e deve ser colocado diretamente na frente do termo de pesquisa não desejado. 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318B2B78-FC35-44BD-A9FC-35A4BDDC1FA4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21" name="Shape 44">
              <a:extLst>
                <a:ext uri="{FF2B5EF4-FFF2-40B4-BE49-F238E27FC236}">
                  <a16:creationId xmlns:a16="http://schemas.microsoft.com/office/drawing/2014/main" xmlns="" id="{02308035-ED58-4124-8084-0C90B350A605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Consultas booleanas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xmlns="" id="{FBB9FB36-985F-4288-8575-A18479307853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24" name="Shape 42">
                <a:extLst>
                  <a:ext uri="{FF2B5EF4-FFF2-40B4-BE49-F238E27FC236}">
                    <a16:creationId xmlns:a16="http://schemas.microsoft.com/office/drawing/2014/main" xmlns="" id="{0EC5A099-E3B4-401E-8781-DDDC7478A62D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25" name="Shape 41">
                <a:extLst>
                  <a:ext uri="{FF2B5EF4-FFF2-40B4-BE49-F238E27FC236}">
                    <a16:creationId xmlns:a16="http://schemas.microsoft.com/office/drawing/2014/main" xmlns="" id="{22EB067E-B22C-4305-A81F-78DBAA18926E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541F2EC9-94FF-426E-81F2-DF5F75BE78C4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Tipos de consultas em sistemas 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69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5">
            <a:extLst>
              <a:ext uri="{FF2B5EF4-FFF2-40B4-BE49-F238E27FC236}">
                <a16:creationId xmlns:a16="http://schemas.microsoft.com/office/drawing/2014/main" xmlns="" id="{C71F86C7-50E6-4763-B8BF-256B3B443D35}"/>
              </a:ext>
            </a:extLst>
          </p:cNvPr>
          <p:cNvSpPr txBox="1"/>
          <p:nvPr/>
        </p:nvSpPr>
        <p:spPr>
          <a:xfrm>
            <a:off x="1112455" y="1479947"/>
            <a:ext cx="6919090" cy="346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Exemplo de consulta: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computação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AND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UFLA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-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C110122-9C2D-43CF-A6BA-78E0B6C5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t="10676" r="58174" b="33025"/>
          <a:stretch/>
        </p:blipFill>
        <p:spPr>
          <a:xfrm>
            <a:off x="1983850" y="2046215"/>
            <a:ext cx="5176299" cy="40088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961FF547-51F7-4E8B-92AF-570DAFF98F87}"/>
              </a:ext>
            </a:extLst>
          </p:cNvPr>
          <p:cNvCxnSpPr/>
          <p:nvPr/>
        </p:nvCxnSpPr>
        <p:spPr>
          <a:xfrm>
            <a:off x="1756611" y="4162926"/>
            <a:ext cx="517357" cy="0"/>
          </a:xfrm>
          <a:prstGeom prst="straightConnector1">
            <a:avLst/>
          </a:prstGeom>
          <a:ln w="25400" cap="sq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6CDB8BBA-AE57-4186-82D5-4FD407EE45A8}"/>
              </a:ext>
            </a:extLst>
          </p:cNvPr>
          <p:cNvCxnSpPr/>
          <p:nvPr/>
        </p:nvCxnSpPr>
        <p:spPr>
          <a:xfrm>
            <a:off x="1756611" y="5349922"/>
            <a:ext cx="517357" cy="0"/>
          </a:xfrm>
          <a:prstGeom prst="straightConnector1">
            <a:avLst/>
          </a:prstGeom>
          <a:ln w="25400" cap="sq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F7FE57A4-53C2-49A5-B726-D45FB2C58798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26" name="Shape 44">
              <a:extLst>
                <a:ext uri="{FF2B5EF4-FFF2-40B4-BE49-F238E27FC236}">
                  <a16:creationId xmlns:a16="http://schemas.microsoft.com/office/drawing/2014/main" xmlns="" id="{53BEFCF9-BE8A-41EC-8774-4FE96A5CB1F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Consultas booleanas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7CFBEAE2-1C05-42BC-A3C9-4671C749B82A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29" name="Shape 42">
                <a:extLst>
                  <a:ext uri="{FF2B5EF4-FFF2-40B4-BE49-F238E27FC236}">
                    <a16:creationId xmlns:a16="http://schemas.microsoft.com/office/drawing/2014/main" xmlns="" id="{71F4B499-37D4-4107-9459-627CCD04C498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30" name="Shape 41">
                <a:extLst>
                  <a:ext uri="{FF2B5EF4-FFF2-40B4-BE49-F238E27FC236}">
                    <a16:creationId xmlns:a16="http://schemas.microsoft.com/office/drawing/2014/main" xmlns="" id="{D20CF672-0678-4C71-AFE1-B8A917460937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9FCF5C46-FEF5-46A7-AD74-18DE705C0CD3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Tipos de consultas em sistemas 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7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45">
            <a:extLst>
              <a:ext uri="{FF2B5EF4-FFF2-40B4-BE49-F238E27FC236}">
                <a16:creationId xmlns:a16="http://schemas.microsoft.com/office/drawing/2014/main" xmlns="" id="{53018619-4672-43D4-B991-5B52B8830909}"/>
              </a:ext>
            </a:extLst>
          </p:cNvPr>
          <p:cNvSpPr txBox="1"/>
          <p:nvPr/>
        </p:nvSpPr>
        <p:spPr>
          <a:xfrm>
            <a:off x="0" y="1229340"/>
            <a:ext cx="9144000" cy="24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Frase é uma sequência de palavras cuja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ordem importa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 frases devem estar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codificadas no índice invertido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ou o índice deve conter as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posições relativas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de ocorrências de palavra nos documentos.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frase geralmente é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delimitada por aspas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São recuperados os documentos que possuem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pelo menos uma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ocorrência da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frase exata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B08D6963-F5C6-455E-AF59-FCDB2B3DA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" t="10643" r="41045" b="37591"/>
          <a:stretch/>
        </p:blipFill>
        <p:spPr>
          <a:xfrm>
            <a:off x="1650703" y="3788732"/>
            <a:ext cx="4873922" cy="24369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38518320-0B62-4DA3-A9B7-15CB71D67749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23" name="Shape 44">
              <a:extLst>
                <a:ext uri="{FF2B5EF4-FFF2-40B4-BE49-F238E27FC236}">
                  <a16:creationId xmlns:a16="http://schemas.microsoft.com/office/drawing/2014/main" xmlns="" id="{509A6098-4B05-4023-9922-464DD5BB1FD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Consultas por frase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xmlns="" id="{22BF9101-8BAC-4790-8048-1AC4B3ECD36B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26" name="Shape 42">
                <a:extLst>
                  <a:ext uri="{FF2B5EF4-FFF2-40B4-BE49-F238E27FC236}">
                    <a16:creationId xmlns:a16="http://schemas.microsoft.com/office/drawing/2014/main" xmlns="" id="{19A23C26-240D-436A-9956-A34634D6B84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27" name="Shape 41">
                <a:extLst>
                  <a:ext uri="{FF2B5EF4-FFF2-40B4-BE49-F238E27FC236}">
                    <a16:creationId xmlns:a16="http://schemas.microsoft.com/office/drawing/2014/main" xmlns="" id="{B91C0D9D-80D2-4C64-BDB7-A548E733CE86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xmlns="" id="{13FDB23F-57FE-4714-863F-C499DE386DAC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Tipos de consultas em sistemas 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28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01D1067-540A-4803-AFB1-CB01FA4EBFB9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6" name="Shape 44">
              <a:extLst>
                <a:ext uri="{FF2B5EF4-FFF2-40B4-BE49-F238E27FC236}">
                  <a16:creationId xmlns:a16="http://schemas.microsoft.com/office/drawing/2014/main" xmlns="" id="{257DD2D8-B709-442C-A30A-89334E850EB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Consultas por proximidade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xmlns="" id="{5D8FA4F4-2AB6-495F-81DD-4AD7C7A6023F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9" name="Shape 42">
                <a:extLst>
                  <a:ext uri="{FF2B5EF4-FFF2-40B4-BE49-F238E27FC236}">
                    <a16:creationId xmlns:a16="http://schemas.microsoft.com/office/drawing/2014/main" xmlns="" id="{1F83E809-B09F-43DA-92A0-6BFBAA0BDB6F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0" name="Shape 41">
                <a:extLst>
                  <a:ext uri="{FF2B5EF4-FFF2-40B4-BE49-F238E27FC236}">
                    <a16:creationId xmlns:a16="http://schemas.microsoft.com/office/drawing/2014/main" xmlns="" id="{F634D65A-25DC-4313-9B21-D9AFEB151540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xmlns="" id="{B7D37C8C-471C-45A2-9576-C064D924AA66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Tipos de consultas em sistemas RI</a:t>
              </a:r>
            </a:p>
          </p:txBody>
        </p:sp>
      </p:grpSp>
      <p:sp>
        <p:nvSpPr>
          <p:cNvPr id="11" name="Shape 45">
            <a:extLst>
              <a:ext uri="{FF2B5EF4-FFF2-40B4-BE49-F238E27FC236}">
                <a16:creationId xmlns:a16="http://schemas.microsoft.com/office/drawing/2014/main" xmlns="" id="{2C6C3EF5-C8A0-4A71-BFB1-A1725095C64E}"/>
              </a:ext>
            </a:extLst>
          </p:cNvPr>
          <p:cNvSpPr txBox="1"/>
          <p:nvPr/>
        </p:nvSpPr>
        <p:spPr>
          <a:xfrm>
            <a:off x="0" y="1746172"/>
            <a:ext cx="9144000" cy="470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Versão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menos rigorosa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da consulta por frase exata.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Usuário informa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sequência de palavras-chave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(em geral, juntamente com 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distância máxima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permitida entre elas).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Pode-se especificar 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ordem dos termos de pesquisa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utilizando operadores.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Mecanismos de pesquisa utilizam vários nomes de operador, como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NEAR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(próximo),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ADJ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(adjacente) ou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AFTER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(depois).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Oferecer suporte para operadores de proximidade complexos gera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grandes custos computacionais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2" name="Shape 45">
            <a:extLst>
              <a:ext uri="{FF2B5EF4-FFF2-40B4-BE49-F238E27FC236}">
                <a16:creationId xmlns:a16="http://schemas.microsoft.com/office/drawing/2014/main" xmlns="" id="{00122D7F-4A85-48EF-9E3C-15B7E9895870}"/>
              </a:ext>
            </a:extLst>
          </p:cNvPr>
          <p:cNvSpPr txBox="1"/>
          <p:nvPr/>
        </p:nvSpPr>
        <p:spPr>
          <a:xfrm>
            <a:off x="709684" y="4823197"/>
            <a:ext cx="7991816" cy="63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Portanto, esse tipo de consulta é mais adequado para coleções de documentos menores, e </a:t>
            </a:r>
            <a:r>
              <a:rPr lang="pt-B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não para a web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96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1FB496A4-6E6C-4E32-9C2A-0C83B7A2E0AD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7" name="Shape 44">
              <a:extLst>
                <a:ext uri="{FF2B5EF4-FFF2-40B4-BE49-F238E27FC236}">
                  <a16:creationId xmlns:a16="http://schemas.microsoft.com/office/drawing/2014/main" xmlns="" id="{9E68729D-59D4-420D-8EB0-EEADF59EEA37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Consultas por proximidade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7989FEF6-7073-4B24-A0CD-2547AACF42BB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10" name="Shape 42">
                <a:extLst>
                  <a:ext uri="{FF2B5EF4-FFF2-40B4-BE49-F238E27FC236}">
                    <a16:creationId xmlns:a16="http://schemas.microsoft.com/office/drawing/2014/main" xmlns="" id="{86C30944-A8DC-4E15-B508-61EA83A375D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1" name="Shape 41">
                <a:extLst>
                  <a:ext uri="{FF2B5EF4-FFF2-40B4-BE49-F238E27FC236}">
                    <a16:creationId xmlns:a16="http://schemas.microsoft.com/office/drawing/2014/main" xmlns="" id="{5F6E87CA-7205-4949-B986-3CFA03C9425C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xmlns="" id="{8AA6FBE9-D9F8-4EC0-B9A4-03B5B94495F1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Tipos de consultas em sistemas RI</a:t>
              </a: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8AF4B440-347D-42BF-A87D-EE47B987D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63" t="9382" r="11963" b="4195"/>
          <a:stretch/>
        </p:blipFill>
        <p:spPr>
          <a:xfrm>
            <a:off x="1093914" y="1700147"/>
            <a:ext cx="6956172" cy="44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hape 45">
            <a:extLst>
              <a:ext uri="{FF2B5EF4-FFF2-40B4-BE49-F238E27FC236}">
                <a16:creationId xmlns:a16="http://schemas.microsoft.com/office/drawing/2014/main" xmlns="" id="{F7970176-1C60-49B0-955D-488BDDA534A9}"/>
              </a:ext>
            </a:extLst>
          </p:cNvPr>
          <p:cNvSpPr txBox="1"/>
          <p:nvPr/>
        </p:nvSpPr>
        <p:spPr>
          <a:xfrm>
            <a:off x="1093914" y="1244347"/>
            <a:ext cx="6956172" cy="346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Exemplo de consulta: </a:t>
            </a:r>
            <a:r>
              <a:rPr lang="pt-BR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agropecuaria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proximo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brasileira</a:t>
            </a:r>
          </a:p>
        </p:txBody>
      </p:sp>
    </p:spTree>
    <p:extLst>
      <p:ext uri="{BB962C8B-B14F-4D97-AF65-F5344CB8AC3E}">
        <p14:creationId xmlns:p14="http://schemas.microsoft.com/office/powerpoint/2010/main" val="197239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9CB2E44A-A769-443A-8CA7-3D67B9F8C80C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5" name="Shape 44">
              <a:extLst>
                <a:ext uri="{FF2B5EF4-FFF2-40B4-BE49-F238E27FC236}">
                  <a16:creationId xmlns:a16="http://schemas.microsoft.com/office/drawing/2014/main" xmlns="" id="{ECECF4AD-A2DC-4045-B0E0-913056CA51C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Consultas por curinga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xmlns="" id="{779D0347-A46B-4F28-9537-E0193371FA3B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8" name="Shape 42">
                <a:extLst>
                  <a:ext uri="{FF2B5EF4-FFF2-40B4-BE49-F238E27FC236}">
                    <a16:creationId xmlns:a16="http://schemas.microsoft.com/office/drawing/2014/main" xmlns="" id="{EC3396F2-198A-476C-8850-3B8D54B8A1DC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Shape 41">
                <a:extLst>
                  <a:ext uri="{FF2B5EF4-FFF2-40B4-BE49-F238E27FC236}">
                    <a16:creationId xmlns:a16="http://schemas.microsoft.com/office/drawing/2014/main" xmlns="" id="{2947526A-E8AD-4F16-8739-40A28E45CCFE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01ABE7EE-8B8F-4F5C-844D-6A9B40EFC919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Tipos de consultas em sistemas RI</a:t>
              </a:r>
            </a:p>
          </p:txBody>
        </p:sp>
      </p:grpSp>
      <p:sp>
        <p:nvSpPr>
          <p:cNvPr id="10" name="Shape 45">
            <a:extLst>
              <a:ext uri="{FF2B5EF4-FFF2-40B4-BE49-F238E27FC236}">
                <a16:creationId xmlns:a16="http://schemas.microsoft.com/office/drawing/2014/main" xmlns="" id="{76D71BDC-BFB1-4801-9834-71C0D3B1A007}"/>
              </a:ext>
            </a:extLst>
          </p:cNvPr>
          <p:cNvSpPr txBox="1"/>
          <p:nvPr/>
        </p:nvSpPr>
        <p:spPr>
          <a:xfrm>
            <a:off x="0" y="2131151"/>
            <a:ext cx="9144000" cy="387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Consulta por curinga, em geral, significa dar suporte 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expressões regulares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 à pesquisa com base na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combinação de padrões no texto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Fornecer suporte para esse tipo de consulta envolve o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 adicional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do pré-processamento.</a:t>
            </a:r>
          </a:p>
          <a:p>
            <a:pPr lvl="0" algn="just">
              <a:spcAft>
                <a:spcPts val="1200"/>
              </a:spcAft>
            </a:pPr>
            <a:endParaRPr lang="pt-BR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endParaRPr lang="pt-BR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Exemplo no slide seguinte.</a:t>
            </a:r>
          </a:p>
        </p:txBody>
      </p:sp>
      <p:sp>
        <p:nvSpPr>
          <p:cNvPr id="11" name="Shape 45">
            <a:extLst>
              <a:ext uri="{FF2B5EF4-FFF2-40B4-BE49-F238E27FC236}">
                <a16:creationId xmlns:a16="http://schemas.microsoft.com/office/drawing/2014/main" xmlns="" id="{DF92066F-F106-4066-93D7-89462357A60F}"/>
              </a:ext>
            </a:extLst>
          </p:cNvPr>
          <p:cNvSpPr txBox="1"/>
          <p:nvPr/>
        </p:nvSpPr>
        <p:spPr>
          <a:xfrm>
            <a:off x="709684" y="3530816"/>
            <a:ext cx="7991816" cy="63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Por isso, geralmente não é implementado na maioria dos mecanismos atuais de busca na web.</a:t>
            </a:r>
          </a:p>
        </p:txBody>
      </p:sp>
    </p:spTree>
    <p:extLst>
      <p:ext uri="{BB962C8B-B14F-4D97-AF65-F5344CB8AC3E}">
        <p14:creationId xmlns:p14="http://schemas.microsoft.com/office/powerpoint/2010/main" val="12071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0267776B-0ADC-437E-8035-8BE8741F05B3}"/>
              </a:ext>
            </a:extLst>
          </p:cNvPr>
          <p:cNvGrpSpPr/>
          <p:nvPr/>
        </p:nvGrpSpPr>
        <p:grpSpPr>
          <a:xfrm>
            <a:off x="0" y="0"/>
            <a:ext cx="9143998" cy="6860056"/>
            <a:chOff x="0" y="0"/>
            <a:chExt cx="9143998" cy="6860056"/>
          </a:xfrm>
        </p:grpSpPr>
        <p:sp>
          <p:nvSpPr>
            <p:cNvPr id="9" name="Shape 44">
              <a:extLst>
                <a:ext uri="{FF2B5EF4-FFF2-40B4-BE49-F238E27FC236}">
                  <a16:creationId xmlns:a16="http://schemas.microsoft.com/office/drawing/2014/main" xmlns="" id="{4CD38815-DB42-495C-9EE6-4B015D20597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9143998" cy="10733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40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Introdução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3DF164CA-1362-4EAF-B97C-7D7E99641F2B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11" name="Shape 42">
                <a:extLst>
                  <a:ext uri="{FF2B5EF4-FFF2-40B4-BE49-F238E27FC236}">
                    <a16:creationId xmlns:a16="http://schemas.microsoft.com/office/drawing/2014/main" xmlns="" id="{A40EF080-130D-474A-BBCD-ABACA194D71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2" name="Shape 41">
                <a:extLst>
                  <a:ext uri="{FF2B5EF4-FFF2-40B4-BE49-F238E27FC236}">
                    <a16:creationId xmlns:a16="http://schemas.microsoft.com/office/drawing/2014/main" xmlns="" id="{EFD6ED21-0661-4997-996B-7C8F79E758EB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Shape 45">
            <a:extLst>
              <a:ext uri="{FF2B5EF4-FFF2-40B4-BE49-F238E27FC236}">
                <a16:creationId xmlns:a16="http://schemas.microsoft.com/office/drawing/2014/main" xmlns="" id="{827CAE6E-2B8D-4255-A563-90AD2DC52CD4}"/>
              </a:ext>
            </a:extLst>
          </p:cNvPr>
          <p:cNvSpPr txBox="1"/>
          <p:nvPr/>
        </p:nvSpPr>
        <p:spPr>
          <a:xfrm>
            <a:off x="0" y="1073316"/>
            <a:ext cx="9144000" cy="53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ctr" anchorCtr="0">
            <a:noAutofit/>
          </a:bodyPr>
          <a:lstStyle/>
          <a:p>
            <a:pPr lvl="0" algn="just">
              <a:spcAft>
                <a:spcPts val="2400"/>
              </a:spcAft>
            </a:pPr>
            <a:r>
              <a:rPr lang="pt-B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Recuperação de Informação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pode ser definido como “disciplina que trata a estrutura, análise, organização, pesquisa e recuperação de informação”.</a:t>
            </a:r>
          </a:p>
          <a:p>
            <a:pPr lvl="0" algn="just">
              <a:spcAft>
                <a:spcPts val="2400"/>
              </a:spcAft>
            </a:pP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Recuperação de informação é o processo de </a:t>
            </a:r>
            <a:r>
              <a:rPr lang="pt-B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recuperar documentos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de uma coleção em resposta a uma </a:t>
            </a:r>
            <a:r>
              <a:rPr lang="pt-B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19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1DFF1321-C806-469C-A55D-F441DDE7CB6B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5" name="Shape 44">
              <a:extLst>
                <a:ext uri="{FF2B5EF4-FFF2-40B4-BE49-F238E27FC236}">
                  <a16:creationId xmlns:a16="http://schemas.microsoft.com/office/drawing/2014/main" xmlns="" id="{CCAA2467-8D0F-48F6-96D3-E468BDDB0A5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Consultas por curinga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xmlns="" id="{45AFCFD4-9D4C-4D3F-B6A5-E7BD075F9E40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8" name="Shape 42">
                <a:extLst>
                  <a:ext uri="{FF2B5EF4-FFF2-40B4-BE49-F238E27FC236}">
                    <a16:creationId xmlns:a16="http://schemas.microsoft.com/office/drawing/2014/main" xmlns="" id="{89C469A9-964E-4010-A253-364CE59C5A3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Shape 41">
                <a:extLst>
                  <a:ext uri="{FF2B5EF4-FFF2-40B4-BE49-F238E27FC236}">
                    <a16:creationId xmlns:a16="http://schemas.microsoft.com/office/drawing/2014/main" xmlns="" id="{214E2E71-E923-454B-9977-8AA4587D1710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7CC1CEF0-40B9-4E19-87D6-1B6A7D64E516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Tipos de consultas em sistemas RI</a:t>
              </a:r>
            </a:p>
          </p:txBody>
        </p:sp>
      </p:grpSp>
      <p:sp>
        <p:nvSpPr>
          <p:cNvPr id="10" name="Shape 45">
            <a:extLst>
              <a:ext uri="{FF2B5EF4-FFF2-40B4-BE49-F238E27FC236}">
                <a16:creationId xmlns:a16="http://schemas.microsoft.com/office/drawing/2014/main" xmlns="" id="{4C9643E0-87C2-4784-8653-8FEED7A5D40A}"/>
              </a:ext>
            </a:extLst>
          </p:cNvPr>
          <p:cNvSpPr txBox="1"/>
          <p:nvPr/>
        </p:nvSpPr>
        <p:spPr>
          <a:xfrm>
            <a:off x="1112453" y="1073316"/>
            <a:ext cx="6919092" cy="104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Exemplo de consulta: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brasil*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Essa consulta recupera </a:t>
            </a:r>
            <a:r>
              <a:rPr lang="pt-BR" sz="20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brasil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brasileiro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brasileira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8F0AA0FF-06C1-4211-B53C-801130D64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6" t="13745" r="13436" b="4306"/>
          <a:stretch/>
        </p:blipFill>
        <p:spPr>
          <a:xfrm>
            <a:off x="1177720" y="2019870"/>
            <a:ext cx="6788557" cy="4199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53892765-EED7-4395-9969-7F0D334EBE6B}"/>
              </a:ext>
            </a:extLst>
          </p:cNvPr>
          <p:cNvSpPr/>
          <p:nvPr/>
        </p:nvSpPr>
        <p:spPr>
          <a:xfrm>
            <a:off x="5536888" y="4201752"/>
            <a:ext cx="403907" cy="10097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8ABC9FE8-9620-426F-A42A-6D87CDAAC9B4}"/>
              </a:ext>
            </a:extLst>
          </p:cNvPr>
          <p:cNvSpPr/>
          <p:nvPr/>
        </p:nvSpPr>
        <p:spPr>
          <a:xfrm>
            <a:off x="3728315" y="4670895"/>
            <a:ext cx="366851" cy="1030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9D60C53B-7802-453A-8FCD-64BB57900ECD}"/>
              </a:ext>
            </a:extLst>
          </p:cNvPr>
          <p:cNvSpPr/>
          <p:nvPr/>
        </p:nvSpPr>
        <p:spPr>
          <a:xfrm>
            <a:off x="5311219" y="5058907"/>
            <a:ext cx="231280" cy="9651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064A592F-FED8-4A82-B953-B1E019116C5D}"/>
              </a:ext>
            </a:extLst>
          </p:cNvPr>
          <p:cNvSpPr/>
          <p:nvPr/>
        </p:nvSpPr>
        <p:spPr>
          <a:xfrm>
            <a:off x="6826804" y="5452529"/>
            <a:ext cx="231280" cy="9651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1CBBCE73-8303-42C3-BD46-C418F919344D}"/>
              </a:ext>
            </a:extLst>
          </p:cNvPr>
          <p:cNvSpPr/>
          <p:nvPr/>
        </p:nvSpPr>
        <p:spPr>
          <a:xfrm>
            <a:off x="4027506" y="5923754"/>
            <a:ext cx="231280" cy="9651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03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FF83994-66CE-4870-8BB6-DEC884CD453F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5" name="Shape 44">
              <a:extLst>
                <a:ext uri="{FF2B5EF4-FFF2-40B4-BE49-F238E27FC236}">
                  <a16:creationId xmlns:a16="http://schemas.microsoft.com/office/drawing/2014/main" xmlns="" id="{32FF2650-C85F-4964-8B73-6D4287CC1DB5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Consultas em linguagem natural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xmlns="" id="{9C691D9E-3DF2-495A-89C6-7317523BFADF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8" name="Shape 42">
                <a:extLst>
                  <a:ext uri="{FF2B5EF4-FFF2-40B4-BE49-F238E27FC236}">
                    <a16:creationId xmlns:a16="http://schemas.microsoft.com/office/drawing/2014/main" xmlns="" id="{D0C0D45D-B51A-4377-A9F5-4B795A5FEC08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Shape 41">
                <a:extLst>
                  <a:ext uri="{FF2B5EF4-FFF2-40B4-BE49-F238E27FC236}">
                    <a16:creationId xmlns:a16="http://schemas.microsoft.com/office/drawing/2014/main" xmlns="" id="{913ABF25-7EA5-4AE7-B3B5-57CE6C2C13B7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27178A41-2A49-4FA3-8F7F-E69D5572E560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Tipos de consultas em sistemas RI</a:t>
              </a:r>
            </a:p>
          </p:txBody>
        </p:sp>
      </p:grpSp>
      <p:sp>
        <p:nvSpPr>
          <p:cNvPr id="10" name="Shape 45">
            <a:extLst>
              <a:ext uri="{FF2B5EF4-FFF2-40B4-BE49-F238E27FC236}">
                <a16:creationId xmlns:a16="http://schemas.microsoft.com/office/drawing/2014/main" xmlns="" id="{FB67D068-FDDD-4620-AD1A-027E33669EF6}"/>
              </a:ext>
            </a:extLst>
          </p:cNvPr>
          <p:cNvSpPr txBox="1"/>
          <p:nvPr/>
        </p:nvSpPr>
        <p:spPr>
          <a:xfrm>
            <a:off x="0" y="1075209"/>
            <a:ext cx="9144000" cy="537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ctr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Mecanismos de consulta que visam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entender a estrutura e o significado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das consultas escritas com texto em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linguagem natural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Geralmente a consulta é feita com uma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pergunta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narrativa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 sistema tenta formular respostas para tais consultas baseando-se nos resultados recuperados.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 perguntas costumam ser fáceis de responder porque existem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padrões linguísticos fortes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que oferecem dicas para tipos específicos de sentenças (por exemplo, “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definido como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 ou “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refere-se 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”). </a:t>
            </a: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modelos semânticos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podem oferecer suporte para esse tipo de consulta.</a:t>
            </a:r>
          </a:p>
        </p:txBody>
      </p:sp>
    </p:spTree>
    <p:extLst>
      <p:ext uri="{BB962C8B-B14F-4D97-AF65-F5344CB8AC3E}">
        <p14:creationId xmlns:p14="http://schemas.microsoft.com/office/powerpoint/2010/main" val="2569053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DA81C099-794B-4CAB-9FA9-52ACBC0AB83B}"/>
              </a:ext>
            </a:extLst>
          </p:cNvPr>
          <p:cNvGrpSpPr/>
          <p:nvPr/>
        </p:nvGrpSpPr>
        <p:grpSpPr>
          <a:xfrm>
            <a:off x="0" y="1"/>
            <a:ext cx="9143998" cy="6860055"/>
            <a:chOff x="0" y="1"/>
            <a:chExt cx="9143998" cy="6860055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306B6B8D-19EE-44AD-B200-4E91A4C5D47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"/>
              <a:ext cx="9143998" cy="64749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4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Técnicas de pré-processamento de textos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D84F9EDE-F8E1-4BAF-B44C-2B5712CBCCB8}"/>
                </a:ext>
              </a:extLst>
            </p:cNvPr>
            <p:cNvGrpSpPr/>
            <p:nvPr/>
          </p:nvGrpSpPr>
          <p:grpSpPr>
            <a:xfrm>
              <a:off x="0" y="6451697"/>
              <a:ext cx="9143998" cy="408359"/>
              <a:chOff x="0" y="6451697"/>
              <a:chExt cx="9143998" cy="408359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3E5E9A51-F4E7-4D8F-ACC8-0BB8998913B4}"/>
                  </a:ext>
                </a:extLst>
              </p:cNvPr>
              <p:cNvSpPr/>
              <p:nvPr/>
            </p:nvSpPr>
            <p:spPr>
              <a:xfrm>
                <a:off x="7838099" y="6451697"/>
                <a:ext cx="1305899" cy="406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xmlns="" id="{1F6DC105-5E07-4B3E-9B0E-892A35E019AD}"/>
                  </a:ext>
                </a:extLst>
              </p:cNvPr>
              <p:cNvGrpSpPr/>
              <p:nvPr/>
            </p:nvGrpSpPr>
            <p:grpSpPr>
              <a:xfrm>
                <a:off x="0" y="6453753"/>
                <a:ext cx="8917215" cy="406303"/>
                <a:chOff x="0" y="6453754"/>
                <a:chExt cx="8917215" cy="406303"/>
              </a:xfrm>
              <a:solidFill>
                <a:schemeClr val="tx1"/>
              </a:solidFill>
            </p:grpSpPr>
            <p:pic>
              <p:nvPicPr>
                <p:cNvPr id="7" name="Shape 42">
                  <a:extLst>
                    <a:ext uri="{FF2B5EF4-FFF2-40B4-BE49-F238E27FC236}">
                      <a16:creationId xmlns:a16="http://schemas.microsoft.com/office/drawing/2014/main" xmlns="" id="{9C85E1C8-0D6E-46A1-B1E8-EBD3AE8464FD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031545" y="6474970"/>
                  <a:ext cx="885670" cy="359402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8" name="Shape 41">
                  <a:extLst>
                    <a:ext uri="{FF2B5EF4-FFF2-40B4-BE49-F238E27FC236}">
                      <a16:creationId xmlns:a16="http://schemas.microsoft.com/office/drawing/2014/main" xmlns="" id="{79199FF6-B340-419A-91F6-EA60DF2D762A}"/>
                    </a:ext>
                  </a:extLst>
                </p:cNvPr>
                <p:cNvSpPr txBox="1"/>
                <p:nvPr/>
              </p:nvSpPr>
              <p:spPr>
                <a:xfrm>
                  <a:off x="0" y="6453754"/>
                  <a:ext cx="7838099" cy="40630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pt-BR" b="1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Introdução à recuperação de informações e busca na web</a:t>
                  </a:r>
                  <a:endParaRPr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354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C68BAA32-A834-4C39-8BBD-40F3C877AA80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F0D5D94E-A527-4C85-8B3B-B0F2C30B68D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Remoção de </a:t>
              </a:r>
              <a:r>
                <a:rPr lang="pt-BR" sz="3500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stopwords</a:t>
              </a:r>
              <a:endParaRPr lang="pt-BR" sz="3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27967526-1510-4278-B410-29D175941715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E4CA4EA2-B466-42F6-BF0B-3BF7BD384E49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0BCD7D7B-69E0-415D-B2C3-1A79D2D2DF8B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71F0F63A-8658-47CD-BA78-9BA1BBC72597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Técnicas de pré-processamento de textos</a:t>
              </a:r>
            </a:p>
          </p:txBody>
        </p:sp>
      </p:grpSp>
      <p:sp>
        <p:nvSpPr>
          <p:cNvPr id="8" name="Shape 45">
            <a:extLst>
              <a:ext uri="{FF2B5EF4-FFF2-40B4-BE49-F238E27FC236}">
                <a16:creationId xmlns:a16="http://schemas.microsoft.com/office/drawing/2014/main" xmlns="" id="{4A8E96DC-7B5C-472C-9EB8-583F8D01288F}"/>
              </a:ext>
            </a:extLst>
          </p:cNvPr>
          <p:cNvSpPr txBox="1"/>
          <p:nvPr/>
        </p:nvSpPr>
        <p:spPr>
          <a:xfrm>
            <a:off x="0" y="1576918"/>
            <a:ext cx="9144000" cy="314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São chamadas de </a:t>
            </a:r>
            <a:r>
              <a:rPr lang="pt-BR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stopwords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palavras que ocorram em </a:t>
            </a:r>
            <a:r>
              <a:rPr lang="pt-B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80% ou mais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dos documentos de uma coleção.</a:t>
            </a:r>
          </a:p>
          <a:p>
            <a:pPr lvl="0" algn="just">
              <a:spcAft>
                <a:spcPts val="1200"/>
              </a:spcAft>
            </a:pPr>
            <a:endParaRPr lang="pt-B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Vantagens e desvantagens:</a:t>
            </a:r>
          </a:p>
        </p:txBody>
      </p:sp>
      <p:sp>
        <p:nvSpPr>
          <p:cNvPr id="9" name="Shape 45">
            <a:extLst>
              <a:ext uri="{FF2B5EF4-FFF2-40B4-BE49-F238E27FC236}">
                <a16:creationId xmlns:a16="http://schemas.microsoft.com/office/drawing/2014/main" xmlns="" id="{C0244E92-3A2B-4410-A1AD-1CCD64C08BA4}"/>
              </a:ext>
            </a:extLst>
          </p:cNvPr>
          <p:cNvSpPr txBox="1"/>
          <p:nvPr/>
        </p:nvSpPr>
        <p:spPr>
          <a:xfrm>
            <a:off x="709684" y="2359993"/>
            <a:ext cx="7991816" cy="45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Artigos, preposições, conjunções, </a:t>
            </a:r>
            <a:r>
              <a:rPr lang="pt-BR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pronomes, 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etc.</a:t>
            </a:r>
          </a:p>
        </p:txBody>
      </p:sp>
      <p:sp>
        <p:nvSpPr>
          <p:cNvPr id="10" name="Shape 45">
            <a:extLst>
              <a:ext uri="{FF2B5EF4-FFF2-40B4-BE49-F238E27FC236}">
                <a16:creationId xmlns:a16="http://schemas.microsoft.com/office/drawing/2014/main" xmlns="" id="{F7879C9D-EC92-43B1-88CE-73422DDED1B2}"/>
              </a:ext>
            </a:extLst>
          </p:cNvPr>
          <p:cNvSpPr txBox="1"/>
          <p:nvPr/>
        </p:nvSpPr>
        <p:spPr>
          <a:xfrm>
            <a:off x="709684" y="3391832"/>
            <a:ext cx="7991816" cy="132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Eliminação de </a:t>
            </a:r>
            <a:r>
              <a:rPr lang="pt-BR" sz="2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índices </a:t>
            </a:r>
            <a:r>
              <a:rPr lang="pt-BR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falsos</a:t>
            </a:r>
            <a:r>
              <a:rPr lang="pt-BR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Diminuição das </a:t>
            </a:r>
            <a:r>
              <a:rPr lang="pt-BR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estruturas de </a:t>
            </a:r>
            <a:r>
              <a:rPr lang="pt-BR" sz="2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</a:t>
            </a:r>
            <a:r>
              <a:rPr lang="pt-BR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ndexação </a:t>
            </a:r>
            <a:r>
              <a:rPr lang="pt-BR" sz="2000" dirty="0" smtClean="0">
                <a:solidFill>
                  <a:srgbClr val="142C4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 até 40%</a:t>
            </a:r>
            <a:r>
              <a:rPr lang="pt-BR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lang="pt-BR" sz="2000" dirty="0" smtClean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 algn="just">
              <a:spcAft>
                <a:spcPts val="1200"/>
              </a:spcAft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Stopword</a:t>
            </a:r>
            <a:r>
              <a:rPr lang="pt-BR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faz parte integral da pesquisa (“Ser ou não ser”)</a:t>
            </a:r>
            <a:r>
              <a:rPr lang="pt-BR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lang="pt-BR" sz="20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07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34111BDA-1B77-4192-A9CC-E2E03E6C4297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1B8EBF88-5CC9-4452-BF50-39C5A844744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Raízes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9FCDC243-D417-47C0-A45B-A3F4407E7B55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9968D504-6819-4A7D-B405-0A33AB0DBD7C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75AD3672-CDCD-4E86-BE8F-F132B843D15B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78AC288B-BCC0-4323-8CD5-7CD36D7E06DA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Técnicas de pré-processamento de textos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xmlns="" id="{EAF946E6-9379-41D6-813D-256A7E5407E5}"/>
              </a:ext>
            </a:extLst>
          </p:cNvPr>
          <p:cNvGrpSpPr/>
          <p:nvPr/>
        </p:nvGrpSpPr>
        <p:grpSpPr>
          <a:xfrm>
            <a:off x="0" y="1787765"/>
            <a:ext cx="9144000" cy="1884441"/>
            <a:chOff x="0" y="1604214"/>
            <a:chExt cx="9144000" cy="1884441"/>
          </a:xfrm>
        </p:grpSpPr>
        <p:sp>
          <p:nvSpPr>
            <p:cNvPr id="8" name="Shape 45">
              <a:extLst>
                <a:ext uri="{FF2B5EF4-FFF2-40B4-BE49-F238E27FC236}">
                  <a16:creationId xmlns:a16="http://schemas.microsoft.com/office/drawing/2014/main" xmlns="" id="{3B2FD193-FBBA-48E3-9F37-2DF511EA897E}"/>
                </a:ext>
              </a:extLst>
            </p:cNvPr>
            <p:cNvSpPr txBox="1"/>
            <p:nvPr/>
          </p:nvSpPr>
          <p:spPr>
            <a:xfrm>
              <a:off x="0" y="1604214"/>
              <a:ext cx="9144000" cy="1884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0" tIns="91425" rIns="540000" bIns="91425" anchor="t" anchorCtr="0">
              <a:noAutofit/>
            </a:bodyPr>
            <a:lstStyle/>
            <a:p>
              <a:pPr lvl="0">
                <a:spcAft>
                  <a:spcPts val="1200"/>
                </a:spcAft>
              </a:pPr>
              <a:r>
                <a:rPr lang="pt-BR" sz="3200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• </a:t>
              </a:r>
              <a:r>
                <a:rPr lang="pt-BR" sz="30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PREFIXO + </a:t>
              </a:r>
              <a:r>
                <a:rPr lang="pt-BR" sz="30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RAIZ</a:t>
              </a:r>
              <a:r>
                <a:rPr lang="pt-BR" sz="30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+ </a:t>
              </a:r>
              <a:r>
                <a:rPr lang="pt-BR" sz="3000" dirty="0" smtClean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SUFIXO</a:t>
              </a:r>
            </a:p>
            <a:p>
              <a:pPr>
                <a:spcAft>
                  <a:spcPts val="1200"/>
                </a:spcAft>
              </a:pPr>
              <a:r>
                <a:rPr lang="pt-BR" sz="30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pt-BR" sz="2000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• </a:t>
              </a:r>
              <a:r>
                <a:rPr lang="pt-BR" sz="2000" dirty="0" smtClean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a   +   </a:t>
              </a:r>
              <a:r>
                <a:rPr lang="pt-BR" sz="2000" dirty="0" err="1" smtClean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joelh</a:t>
              </a:r>
              <a:r>
                <a:rPr lang="pt-BR" sz="2000" dirty="0" smtClean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  +   ar</a:t>
              </a:r>
              <a:endParaRPr lang="pt-BR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spcAft>
                  <a:spcPts val="1200"/>
                </a:spcAft>
              </a:pPr>
              <a:r>
                <a:rPr lang="pt-BR" sz="3000" dirty="0" smtClean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pt-BR" sz="2000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• </a:t>
              </a:r>
              <a:r>
                <a:rPr lang="pt-BR" sz="2000" dirty="0" err="1" smtClean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comput</a:t>
              </a:r>
              <a:r>
                <a:rPr lang="pt-BR" sz="2000" dirty="0" smtClean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pt-BR" sz="20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+ </a:t>
              </a:r>
              <a:r>
                <a:rPr lang="pt-BR" sz="2000" dirty="0" err="1" smtClean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ador</a:t>
              </a:r>
              <a:endParaRPr lang="pt-BR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xmlns="" id="{7CD94859-C8D1-4768-82BE-8A972486A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903" y="1796902"/>
              <a:ext cx="1435395" cy="255182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xmlns="" id="{A859BC9B-140F-4F08-8A01-20BAADF94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838" y="1795542"/>
              <a:ext cx="1297172" cy="255182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hape 45">
            <a:extLst>
              <a:ext uri="{FF2B5EF4-FFF2-40B4-BE49-F238E27FC236}">
                <a16:creationId xmlns:a16="http://schemas.microsoft.com/office/drawing/2014/main" xmlns="" id="{9532DC84-2DC9-4222-A86F-D28296D02190}"/>
              </a:ext>
            </a:extLst>
          </p:cNvPr>
          <p:cNvSpPr txBox="1"/>
          <p:nvPr/>
        </p:nvSpPr>
        <p:spPr>
          <a:xfrm>
            <a:off x="-63376" y="3806126"/>
            <a:ext cx="9144000" cy="139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Diminuição das </a:t>
            </a:r>
            <a:r>
              <a:rPr lang="pt-BR" sz="2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estruturas de </a:t>
            </a:r>
            <a:r>
              <a:rPr lang="pt-BR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indexação.</a:t>
            </a:r>
          </a:p>
          <a:p>
            <a:pPr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Aumento do </a:t>
            </a:r>
            <a:r>
              <a:rPr lang="pt-BR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conjunto de resultados.</a:t>
            </a:r>
            <a:endParaRPr lang="pt-BR" sz="20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Diminuição </a:t>
            </a:r>
            <a:r>
              <a:rPr lang="pt-BR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 </a:t>
            </a:r>
            <a:r>
              <a:rPr lang="pt-BR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precisão.</a:t>
            </a:r>
            <a:endParaRPr lang="pt-BR" sz="20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 algn="just">
              <a:spcAft>
                <a:spcPts val="1200"/>
              </a:spcAft>
            </a:pPr>
            <a:endParaRPr lang="pt-BR" sz="2000" dirty="0" smtClean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A859BC9B-140F-4F08-8A01-20BAADF945C8}"/>
              </a:ext>
            </a:extLst>
          </p:cNvPr>
          <p:cNvCxnSpPr>
            <a:cxnSpLocks/>
          </p:cNvCxnSpPr>
          <p:nvPr/>
        </p:nvCxnSpPr>
        <p:spPr>
          <a:xfrm flipV="1">
            <a:off x="1576942" y="2714017"/>
            <a:ext cx="269966" cy="218168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A859BC9B-140F-4F08-8A01-20BAADF945C8}"/>
              </a:ext>
            </a:extLst>
          </p:cNvPr>
          <p:cNvCxnSpPr>
            <a:cxnSpLocks/>
          </p:cNvCxnSpPr>
          <p:nvPr/>
        </p:nvCxnSpPr>
        <p:spPr>
          <a:xfrm flipV="1">
            <a:off x="3159142" y="2714017"/>
            <a:ext cx="264708" cy="218166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xmlns="" id="{A859BC9B-140F-4F08-8A01-20BAADF945C8}"/>
              </a:ext>
            </a:extLst>
          </p:cNvPr>
          <p:cNvCxnSpPr>
            <a:cxnSpLocks/>
          </p:cNvCxnSpPr>
          <p:nvPr/>
        </p:nvCxnSpPr>
        <p:spPr>
          <a:xfrm flipV="1">
            <a:off x="2636951" y="3305093"/>
            <a:ext cx="590868" cy="224825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6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B95E4DD8-3E33-4B71-8912-61C9853336ED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94866140-894B-4C10-A5BF-96DE63EDF9D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Tesauros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D898A0A4-83EA-45C3-9A2B-F373BF2BEB6D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B30DC8A0-037F-48E1-802E-A458E685112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B9D1D270-BAFC-4736-B530-FF25CFAFC250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6E6E5191-A233-4878-87CD-AA643DBCB527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Técnicas de pré-processamento de textos</a:t>
              </a:r>
            </a:p>
          </p:txBody>
        </p:sp>
      </p:grpSp>
      <p:sp>
        <p:nvSpPr>
          <p:cNvPr id="14" name="Shape 45">
            <a:extLst>
              <a:ext uri="{FF2B5EF4-FFF2-40B4-BE49-F238E27FC236}">
                <a16:creationId xmlns:a16="http://schemas.microsoft.com/office/drawing/2014/main" xmlns="" id="{C444251E-DECC-4DAC-AAE9-A9163501D419}"/>
              </a:ext>
            </a:extLst>
          </p:cNvPr>
          <p:cNvSpPr txBox="1"/>
          <p:nvPr/>
        </p:nvSpPr>
        <p:spPr>
          <a:xfrm>
            <a:off x="0" y="1073316"/>
            <a:ext cx="9144000" cy="199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Coleção de sinônimos.</a:t>
            </a:r>
          </a:p>
          <a:p>
            <a:pPr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Padronização</a:t>
            </a:r>
            <a:r>
              <a:rPr lang="pt-BR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de indexação e pesquisa.</a:t>
            </a:r>
            <a:endParaRPr lang="pt-BR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Dificuldade de implementação devido à </a:t>
            </a:r>
            <a:r>
              <a:rPr lang="pt-BR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  <a:r>
              <a:rPr lang="pt-BR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das palavras</a:t>
            </a:r>
            <a:r>
              <a:rPr lang="pt-BR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UMLS</a:t>
            </a:r>
            <a:endParaRPr lang="pt-BR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2376608C-C81A-4FEF-B98C-6C9F8048DC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4" y="2899051"/>
            <a:ext cx="6957570" cy="344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706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D99020B4-287F-48BD-8607-E6046AF3CEC9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E9EA8EF3-EB6F-4AD6-A744-DD8F12F1020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Outras etapas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F8A9E0A1-9BA2-4AE9-955D-C6ED3DFC9D2B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A795CD47-09CE-4292-BB8B-E7FCC61E6445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ADBF9F15-1013-4567-8BBD-9153AED26512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C792A2B8-CA38-40DF-8A54-F86CD8DAB7A5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Técnicas de pré-processamento de textos</a:t>
              </a:r>
            </a:p>
          </p:txBody>
        </p:sp>
      </p:grpSp>
      <p:sp>
        <p:nvSpPr>
          <p:cNvPr id="8" name="Shape 45">
            <a:extLst>
              <a:ext uri="{FF2B5EF4-FFF2-40B4-BE49-F238E27FC236}">
                <a16:creationId xmlns:a16="http://schemas.microsoft.com/office/drawing/2014/main" xmlns="" id="{1674AE7E-7AB1-45C3-9115-75BBDAED08AF}"/>
              </a:ext>
            </a:extLst>
          </p:cNvPr>
          <p:cNvSpPr txBox="1"/>
          <p:nvPr/>
        </p:nvSpPr>
        <p:spPr>
          <a:xfrm>
            <a:off x="0" y="2353902"/>
            <a:ext cx="9144000" cy="250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Dígitos, datas, telefone, e-mail, </a:t>
            </a:r>
            <a:r>
              <a:rPr lang="pt-BR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metadados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na web.</a:t>
            </a:r>
            <a:endParaRPr lang="pt-B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Hifens e pontuação.</a:t>
            </a:r>
          </a:p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Maiúsculo / minúsculo.</a:t>
            </a:r>
          </a:p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É importante observar que muitas dessas etapas de pré-processamento dependem de </a:t>
            </a:r>
            <a:r>
              <a:rPr lang="pt-BR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egras </a:t>
            </a:r>
            <a:r>
              <a:rPr lang="pt-B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96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43E2A5B6-8595-4059-A0A4-B4B9F3C6283B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3B3191C6-F350-4143-83F5-6434326CC1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Extração de informação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324C124B-ED4F-4664-807E-AD75FDD7CE3A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1CE933CC-B9FA-4389-9AA5-4C546C1EB91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3B06E402-F70C-481C-8E6D-9C46DE7AB342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36060FD9-97DB-4E59-B2F0-E5E9E7A31BAE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Técnicas de pré-processamento de textos</a:t>
              </a:r>
            </a:p>
          </p:txBody>
        </p:sp>
      </p:grpSp>
      <p:sp>
        <p:nvSpPr>
          <p:cNvPr id="8" name="Shape 45">
            <a:extLst>
              <a:ext uri="{FF2B5EF4-FFF2-40B4-BE49-F238E27FC236}">
                <a16:creationId xmlns:a16="http://schemas.microsoft.com/office/drawing/2014/main" xmlns="" id="{C82AD3AE-655A-4B74-858C-EBBABE3A6827}"/>
              </a:ext>
            </a:extLst>
          </p:cNvPr>
          <p:cNvSpPr txBox="1"/>
          <p:nvPr/>
        </p:nvSpPr>
        <p:spPr>
          <a:xfrm>
            <a:off x="0" y="2175914"/>
            <a:ext cx="9144000" cy="313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“Termo genérico usado para extrair </a:t>
            </a:r>
            <a:r>
              <a:rPr lang="pt-BR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conteúdo estruturado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do texto.”</a:t>
            </a:r>
          </a:p>
          <a:p>
            <a:pPr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Tarefas analíticas de 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texto como </a:t>
            </a:r>
            <a:r>
              <a:rPr lang="pt-BR" sz="2400" dirty="0" smtClean="0"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frases substantivas, fatos, eventos, pessoas, lugares e relacionamentos são exemplos de IE.</a:t>
            </a:r>
            <a:endParaRPr lang="pt-BR" sz="24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Aft>
                <a:spcPts val="1200"/>
              </a:spcAft>
            </a:pP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Aumentar a </a:t>
            </a:r>
            <a:r>
              <a:rPr lang="pt-BR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relevância</a:t>
            </a:r>
            <a:r>
              <a:rPr lang="pt-BR" sz="2400" dirty="0" smtClean="0">
                <a:solidFill>
                  <a:srgbClr val="142C40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pt-BR" sz="2400" dirty="0" smtClean="0">
                <a:latin typeface="Calibri"/>
                <a:ea typeface="Calibri"/>
                <a:cs typeface="Calibri"/>
                <a:sym typeface="Calibri"/>
              </a:rPr>
              <a:t>pesquisa</a:t>
            </a:r>
            <a:r>
              <a:rPr lang="pt-BR" sz="2400" dirty="0" smtClean="0">
                <a:solidFill>
                  <a:srgbClr val="142C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85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FADAF9B3-5472-48B6-8BAC-A8EE0E3E1936}"/>
              </a:ext>
            </a:extLst>
          </p:cNvPr>
          <p:cNvGrpSpPr/>
          <p:nvPr/>
        </p:nvGrpSpPr>
        <p:grpSpPr>
          <a:xfrm>
            <a:off x="0" y="0"/>
            <a:ext cx="9143998" cy="6860056"/>
            <a:chOff x="0" y="0"/>
            <a:chExt cx="9143998" cy="6860056"/>
          </a:xfrm>
        </p:grpSpPr>
        <p:sp>
          <p:nvSpPr>
            <p:cNvPr id="5" name="Shape 44">
              <a:extLst>
                <a:ext uri="{FF2B5EF4-FFF2-40B4-BE49-F238E27FC236}">
                  <a16:creationId xmlns:a16="http://schemas.microsoft.com/office/drawing/2014/main" xmlns="" id="{0F2EFB1A-433D-4835-BE7A-39783580C84B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9143998" cy="10733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40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Bibliografia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xmlns="" id="{EBE439DE-ED74-4010-81CC-25AC4414CA71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7" name="Shape 42">
                <a:extLst>
                  <a:ext uri="{FF2B5EF4-FFF2-40B4-BE49-F238E27FC236}">
                    <a16:creationId xmlns:a16="http://schemas.microsoft.com/office/drawing/2014/main" xmlns="" id="{1C929DB1-B6A7-4FD7-A6C8-6C269B74E764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8" name="Shape 41">
                <a:extLst>
                  <a:ext uri="{FF2B5EF4-FFF2-40B4-BE49-F238E27FC236}">
                    <a16:creationId xmlns:a16="http://schemas.microsoft.com/office/drawing/2014/main" xmlns="" id="{2E7E1AA0-704E-49E7-B768-149D744B0350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Shape 45">
            <a:extLst>
              <a:ext uri="{FF2B5EF4-FFF2-40B4-BE49-F238E27FC236}">
                <a16:creationId xmlns:a16="http://schemas.microsoft.com/office/drawing/2014/main" xmlns="" id="{D5B76913-2839-4D66-AC5F-5AF0551C2175}"/>
              </a:ext>
            </a:extLst>
          </p:cNvPr>
          <p:cNvSpPr txBox="1"/>
          <p:nvPr/>
        </p:nvSpPr>
        <p:spPr>
          <a:xfrm>
            <a:off x="0" y="1569492"/>
            <a:ext cx="9144000" cy="324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ELMASRI, Ramez; NAVATHE, </a:t>
            </a:r>
            <a:r>
              <a:rPr lang="pt-BR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Shamkant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B. Sistemas de Bancos de Dados. Pearson </a:t>
            </a:r>
            <a:r>
              <a:rPr lang="pt-BR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7a edição, 2018. ISBN: 978-85-430-2500-1.</a:t>
            </a:r>
          </a:p>
        </p:txBody>
      </p:sp>
    </p:spTree>
    <p:extLst>
      <p:ext uri="{BB962C8B-B14F-4D97-AF65-F5344CB8AC3E}">
        <p14:creationId xmlns:p14="http://schemas.microsoft.com/office/powerpoint/2010/main" val="4280803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5AC2AB72-D108-491A-BFC7-6949877C505B}"/>
              </a:ext>
            </a:extLst>
          </p:cNvPr>
          <p:cNvGrpSpPr/>
          <p:nvPr/>
        </p:nvGrpSpPr>
        <p:grpSpPr>
          <a:xfrm>
            <a:off x="0" y="1"/>
            <a:ext cx="9143998" cy="6860055"/>
            <a:chOff x="0" y="1"/>
            <a:chExt cx="9143998" cy="6860055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F8FA3C92-49A9-4519-A78F-3958CCBF8EDB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"/>
              <a:ext cx="9143998" cy="64749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4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Dúvidas e comentários</a:t>
              </a:r>
              <a:endParaRPr lang="pt-BR" sz="4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1AE6C9EF-DCDF-434E-A546-610522A43199}"/>
                </a:ext>
              </a:extLst>
            </p:cNvPr>
            <p:cNvGrpSpPr/>
            <p:nvPr/>
          </p:nvGrpSpPr>
          <p:grpSpPr>
            <a:xfrm>
              <a:off x="0" y="6451697"/>
              <a:ext cx="9143998" cy="408359"/>
              <a:chOff x="0" y="6451697"/>
              <a:chExt cx="9143998" cy="408359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B4D645A1-E6C6-48F3-96D6-862BB43FA112}"/>
                  </a:ext>
                </a:extLst>
              </p:cNvPr>
              <p:cNvSpPr/>
              <p:nvPr/>
            </p:nvSpPr>
            <p:spPr>
              <a:xfrm>
                <a:off x="7838099" y="6451697"/>
                <a:ext cx="1305899" cy="406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xmlns="" id="{27F4BEB6-FF35-4DCB-B15E-97EFB0F2B4E3}"/>
                  </a:ext>
                </a:extLst>
              </p:cNvPr>
              <p:cNvGrpSpPr/>
              <p:nvPr/>
            </p:nvGrpSpPr>
            <p:grpSpPr>
              <a:xfrm>
                <a:off x="0" y="6453753"/>
                <a:ext cx="8917215" cy="406303"/>
                <a:chOff x="0" y="6453754"/>
                <a:chExt cx="8917215" cy="406303"/>
              </a:xfrm>
              <a:solidFill>
                <a:schemeClr val="tx1"/>
              </a:solidFill>
            </p:grpSpPr>
            <p:pic>
              <p:nvPicPr>
                <p:cNvPr id="7" name="Shape 42">
                  <a:extLst>
                    <a:ext uri="{FF2B5EF4-FFF2-40B4-BE49-F238E27FC236}">
                      <a16:creationId xmlns:a16="http://schemas.microsoft.com/office/drawing/2014/main" xmlns="" id="{74C64A99-936A-48A3-85E6-12786803C204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031545" y="6474970"/>
                  <a:ext cx="885670" cy="359402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8" name="Shape 41">
                  <a:extLst>
                    <a:ext uri="{FF2B5EF4-FFF2-40B4-BE49-F238E27FC236}">
                      <a16:creationId xmlns:a16="http://schemas.microsoft.com/office/drawing/2014/main" xmlns="" id="{D02D1625-552E-4581-9C70-3CB367B0398F}"/>
                    </a:ext>
                  </a:extLst>
                </p:cNvPr>
                <p:cNvSpPr txBox="1"/>
                <p:nvPr/>
              </p:nvSpPr>
              <p:spPr>
                <a:xfrm>
                  <a:off x="0" y="6453754"/>
                  <a:ext cx="7838099" cy="40630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pt-BR" b="1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Introdução à recuperação de informações e busca na web</a:t>
                  </a:r>
                  <a:endParaRPr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301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16CB66B9-8C74-4FA1-BCA2-0F3522FED568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5" name="Shape 44">
              <a:extLst>
                <a:ext uri="{FF2B5EF4-FFF2-40B4-BE49-F238E27FC236}">
                  <a16:creationId xmlns:a16="http://schemas.microsoft.com/office/drawing/2014/main" xmlns="" id="{CBD066D8-EBD8-41AB-9B56-DEB9DED03AD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Assuntos abordados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xmlns="" id="{C95D168C-ADAB-4107-83F3-141DC5BAF16D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8" name="Shape 42">
                <a:extLst>
                  <a:ext uri="{FF2B5EF4-FFF2-40B4-BE49-F238E27FC236}">
                    <a16:creationId xmlns:a16="http://schemas.microsoft.com/office/drawing/2014/main" xmlns="" id="{950A340E-E585-4463-97DB-D4ADA2B8B46B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Shape 41">
                <a:extLst>
                  <a:ext uri="{FF2B5EF4-FFF2-40B4-BE49-F238E27FC236}">
                    <a16:creationId xmlns:a16="http://schemas.microsoft.com/office/drawing/2014/main" xmlns="" id="{51D68DCE-0814-408D-93E4-F5A74D69BB2E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8C66E968-5F33-43C9-B477-5533AEE2F500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Introdução</a:t>
              </a:r>
            </a:p>
          </p:txBody>
        </p:sp>
      </p:grpSp>
      <p:sp>
        <p:nvSpPr>
          <p:cNvPr id="10" name="Shape 45">
            <a:extLst>
              <a:ext uri="{FF2B5EF4-FFF2-40B4-BE49-F238E27FC236}">
                <a16:creationId xmlns:a16="http://schemas.microsoft.com/office/drawing/2014/main" xmlns="" id="{85E51B9C-8D4A-4786-A612-E2DC5DB85350}"/>
              </a:ext>
            </a:extLst>
          </p:cNvPr>
          <p:cNvSpPr txBox="1"/>
          <p:nvPr/>
        </p:nvSpPr>
        <p:spPr>
          <a:xfrm>
            <a:off x="437750" y="1479947"/>
            <a:ext cx="8263750" cy="304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Dados estruturados x dados desestruturados;</a:t>
            </a:r>
          </a:p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Diferentes níveis de RI;</a:t>
            </a:r>
          </a:p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Pipeline RI Genérico;</a:t>
            </a:r>
          </a:p>
          <a:p>
            <a:pPr lvl="0"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Tipos de consultas;</a:t>
            </a:r>
          </a:p>
          <a:p>
            <a:pPr algn="just">
              <a:spcAft>
                <a:spcPts val="12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Técnicas de pré-processamento de textos.</a:t>
            </a:r>
          </a:p>
          <a:p>
            <a:pPr algn="just">
              <a:spcAft>
                <a:spcPts val="1200"/>
              </a:spcAft>
            </a:pPr>
            <a:endParaRPr lang="pt-B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350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08" y="228600"/>
            <a:ext cx="1895801" cy="7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>
            <a:spLocks noGrp="1"/>
          </p:cNvSpPr>
          <p:nvPr>
            <p:ph type="title" idx="4294967295"/>
          </p:nvPr>
        </p:nvSpPr>
        <p:spPr>
          <a:xfrm>
            <a:off x="50" y="1267550"/>
            <a:ext cx="9144000" cy="55904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6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2187050" y="30950"/>
            <a:ext cx="47700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Universidade Federal de Lavras</a:t>
            </a:r>
            <a:endParaRPr sz="1800" b="1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Departamento de Ciência da Computação</a:t>
            </a:r>
            <a:endParaRPr sz="1800" b="1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Shape 4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513" y="129821"/>
            <a:ext cx="1895800" cy="96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3DCCB524-588C-482E-AEE4-A655B35AC8CB}"/>
              </a:ext>
            </a:extLst>
          </p:cNvPr>
          <p:cNvGrpSpPr/>
          <p:nvPr/>
        </p:nvGrpSpPr>
        <p:grpSpPr>
          <a:xfrm>
            <a:off x="0" y="-1"/>
            <a:ext cx="9143998" cy="6860057"/>
            <a:chOff x="0" y="-1"/>
            <a:chExt cx="9143998" cy="6860057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B8E4D59D-509C-4A09-B4B0-72B93140D827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1"/>
              <a:ext cx="9143998" cy="64729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5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Conceitos de recuperação de informação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xmlns="" id="{1763CCFF-52C0-49A1-9209-57368C9A3EE0}"/>
                </a:ext>
              </a:extLst>
            </p:cNvPr>
            <p:cNvGrpSpPr/>
            <p:nvPr/>
          </p:nvGrpSpPr>
          <p:grpSpPr>
            <a:xfrm>
              <a:off x="0" y="6451697"/>
              <a:ext cx="9143998" cy="408359"/>
              <a:chOff x="0" y="6451697"/>
              <a:chExt cx="9143998" cy="408359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xmlns="" id="{B9285288-09AF-4B28-B867-EC0EE60E2D0F}"/>
                  </a:ext>
                </a:extLst>
              </p:cNvPr>
              <p:cNvSpPr/>
              <p:nvPr/>
            </p:nvSpPr>
            <p:spPr>
              <a:xfrm>
                <a:off x="7838099" y="6451697"/>
                <a:ext cx="1305899" cy="406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xmlns="" id="{3FDB2C88-CA9B-49D4-A033-C1646F74EA18}"/>
                  </a:ext>
                </a:extLst>
              </p:cNvPr>
              <p:cNvGrpSpPr/>
              <p:nvPr/>
            </p:nvGrpSpPr>
            <p:grpSpPr>
              <a:xfrm>
                <a:off x="0" y="6453753"/>
                <a:ext cx="8917215" cy="406303"/>
                <a:chOff x="0" y="6453754"/>
                <a:chExt cx="8917215" cy="406303"/>
              </a:xfrm>
              <a:solidFill>
                <a:schemeClr val="tx1"/>
              </a:solidFill>
            </p:grpSpPr>
            <p:pic>
              <p:nvPicPr>
                <p:cNvPr id="8" name="Shape 42">
                  <a:extLst>
                    <a:ext uri="{FF2B5EF4-FFF2-40B4-BE49-F238E27FC236}">
                      <a16:creationId xmlns:a16="http://schemas.microsoft.com/office/drawing/2014/main" xmlns="" id="{ECF52EA7-B984-4B5D-B140-CEA01B81A20A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031545" y="6474970"/>
                  <a:ext cx="885670" cy="359402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9" name="Shape 41">
                  <a:extLst>
                    <a:ext uri="{FF2B5EF4-FFF2-40B4-BE49-F238E27FC236}">
                      <a16:creationId xmlns:a16="http://schemas.microsoft.com/office/drawing/2014/main" xmlns="" id="{65F2DE16-0358-447C-A22E-2BB7A33D3213}"/>
                    </a:ext>
                  </a:extLst>
                </p:cNvPr>
                <p:cNvSpPr txBox="1"/>
                <p:nvPr/>
              </p:nvSpPr>
              <p:spPr>
                <a:xfrm>
                  <a:off x="0" y="6453754"/>
                  <a:ext cx="7838099" cy="40630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pt-BR" b="1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Introdução à recuperação de informações e busca na web</a:t>
                  </a:r>
                  <a:endParaRPr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6762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D108B725-C86D-4008-B7A6-5E93AC1FB2BA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FBE365D5-6EAD-4B31-B017-99515EFFD15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4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Dados estruturados × dados desestruturados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202848A1-CB8D-4473-A161-3E71EEA2050B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1A587F30-C690-4F35-A887-224AAEE7A9FB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2A89AE8A-9037-4454-A7FE-7B4002A38E41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C60D41BD-1BAF-4E27-8866-B47CD8CD9C4F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Conceitos de recuperação de informação</a:t>
              </a:r>
            </a:p>
          </p:txBody>
        </p:sp>
      </p:grpSp>
      <p:sp>
        <p:nvSpPr>
          <p:cNvPr id="14" name="Shape 45">
            <a:extLst>
              <a:ext uri="{FF2B5EF4-FFF2-40B4-BE49-F238E27FC236}">
                <a16:creationId xmlns:a16="http://schemas.microsoft.com/office/drawing/2014/main" xmlns="" id="{51314EB0-ECE3-44BA-9AF6-ADF639A89262}"/>
              </a:ext>
            </a:extLst>
          </p:cNvPr>
          <p:cNvSpPr txBox="1"/>
          <p:nvPr/>
        </p:nvSpPr>
        <p:spPr>
          <a:xfrm>
            <a:off x="0" y="1073316"/>
            <a:ext cx="9144000" cy="53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ctr" anchorCtr="0">
            <a:noAutofit/>
          </a:bodyPr>
          <a:lstStyle/>
          <a:p>
            <a:pPr lvl="0" algn="just">
              <a:spcAft>
                <a:spcPts val="2400"/>
              </a:spcAft>
            </a:pP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recuperação de informação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lida com os problemas de </a:t>
            </a:r>
            <a:r>
              <a:rPr lang="pt-B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indexação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recuperação</a:t>
            </a:r>
            <a:r>
              <a:rPr lang="pt-B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de tais informações para satisfazer as necessidades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19342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4950E280-871E-4A2F-8192-7E92C5CAC56A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4" name="Shape 44">
              <a:extLst>
                <a:ext uri="{FF2B5EF4-FFF2-40B4-BE49-F238E27FC236}">
                  <a16:creationId xmlns:a16="http://schemas.microsoft.com/office/drawing/2014/main" xmlns="" id="{4E69B97A-8227-45F3-8DBB-3FEE59C3F68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Diferentes níveis de RI</a:t>
              </a: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2A6381EA-72F1-4B2B-89E0-926BB7198CC5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7" name="Shape 42">
                <a:extLst>
                  <a:ext uri="{FF2B5EF4-FFF2-40B4-BE49-F238E27FC236}">
                    <a16:creationId xmlns:a16="http://schemas.microsoft.com/office/drawing/2014/main" xmlns="" id="{D1FEF632-B37A-4084-AC2D-E58C23DC6241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8" name="Shape 41">
                <a:extLst>
                  <a:ext uri="{FF2B5EF4-FFF2-40B4-BE49-F238E27FC236}">
                    <a16:creationId xmlns:a16="http://schemas.microsoft.com/office/drawing/2014/main" xmlns="" id="{0A8962C9-D9BE-49C1-848C-B8673426E04F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0E4EF986-00F1-417B-941E-578077D97EB9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Conceitos de recuperação de informação</a:t>
              </a:r>
            </a:p>
          </p:txBody>
        </p:sp>
      </p:grpSp>
      <p:sp>
        <p:nvSpPr>
          <p:cNvPr id="9" name="Shape 45">
            <a:extLst>
              <a:ext uri="{FF2B5EF4-FFF2-40B4-BE49-F238E27FC236}">
                <a16:creationId xmlns:a16="http://schemas.microsoft.com/office/drawing/2014/main" xmlns="" id="{2261CFB8-6210-45F1-BCC1-76B36C79B9BC}"/>
              </a:ext>
            </a:extLst>
          </p:cNvPr>
          <p:cNvSpPr txBox="1"/>
          <p:nvPr/>
        </p:nvSpPr>
        <p:spPr>
          <a:xfrm>
            <a:off x="0" y="1073316"/>
            <a:ext cx="9144000" cy="53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ctr" anchorCtr="0">
            <a:noAutofit/>
          </a:bodyPr>
          <a:lstStyle/>
          <a:p>
            <a:pPr lvl="0" algn="just">
              <a:spcAft>
                <a:spcPts val="24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Sistemas RI utilizam a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necessidade de informação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de um usuário como uma solicitação de pesquisa de forma livre – às vezes chamadas de consulta por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pesquisa de palavra-chave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spcAft>
                <a:spcPts val="24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Diferentes níveis: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tipos de usuário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 de dados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 de necessidade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spcAft>
                <a:spcPts val="24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Sistemas RI diferentes lidam com problemas específicos que combinam diversas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388271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069C3168-4642-4D22-8646-99B51009EC40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BC0675E6-E4C5-4B1C-9363-E973CFC2D7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Pipeline RI Genérica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5164DE99-F48D-422F-B49A-7750A497714E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2745373D-C044-41C2-960B-2B81E2C0883C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9F6F48EF-4E7E-4DC2-B9F8-B8AFEDE111E4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B8BA7EF9-FC19-450B-9F0C-1B6093D4BCA3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Conceitos de recuperação de informação</a:t>
              </a:r>
            </a:p>
          </p:txBody>
        </p:sp>
      </p:grpSp>
      <p:sp>
        <p:nvSpPr>
          <p:cNvPr id="8" name="Shape 45">
            <a:extLst>
              <a:ext uri="{FF2B5EF4-FFF2-40B4-BE49-F238E27FC236}">
                <a16:creationId xmlns:a16="http://schemas.microsoft.com/office/drawing/2014/main" xmlns="" id="{34D8E6D2-9D07-4D71-AA2C-B438EAB032F6}"/>
              </a:ext>
            </a:extLst>
          </p:cNvPr>
          <p:cNvSpPr txBox="1"/>
          <p:nvPr/>
        </p:nvSpPr>
        <p:spPr>
          <a:xfrm>
            <a:off x="0" y="1073316"/>
            <a:ext cx="9144000" cy="53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ctr" anchorCtr="0">
            <a:noAutofit/>
          </a:bodyPr>
          <a:lstStyle/>
          <a:p>
            <a:pPr lvl="0" algn="just">
              <a:spcAft>
                <a:spcPts val="24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Documentos são feitos de texto em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linguagem natural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(dados desestruturados).</a:t>
            </a:r>
          </a:p>
          <a:p>
            <a:pPr algn="just">
              <a:spcAft>
                <a:spcPts val="24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Composto de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cadeias de caracteres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do português e em outras linguagens.</a:t>
            </a:r>
          </a:p>
          <a:p>
            <a:pPr algn="just">
              <a:spcAft>
                <a:spcPts val="24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Exemplos: serviços de notícias, manuais, tweets, livros, artigos etc.</a:t>
            </a:r>
          </a:p>
          <a:p>
            <a:pPr lvl="0" algn="just">
              <a:spcAft>
                <a:spcPts val="2400"/>
              </a:spcAft>
            </a:pPr>
            <a:endParaRPr lang="pt-BR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97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12A9A3EA-9324-4A9B-8BBD-019C31A42000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C51FF655-DCCF-4434-8819-EFCC4AC71B15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Pipeline RI Genérica: Estilística e Semântica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C9C74018-8414-4517-86AD-07C7ED2007EC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EE3573F2-24A7-4229-87A7-63491E83971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9CF61D87-D176-4EF2-9ABC-D7DB86C3D44B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0E7314F4-CE42-45D4-ADA0-2B5DE06C3861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Conceitos de recuperação de informação</a:t>
              </a:r>
            </a:p>
          </p:txBody>
        </p:sp>
      </p:grpSp>
      <p:sp>
        <p:nvSpPr>
          <p:cNvPr id="8" name="Shape 45">
            <a:extLst>
              <a:ext uri="{FF2B5EF4-FFF2-40B4-BE49-F238E27FC236}">
                <a16:creationId xmlns:a16="http://schemas.microsoft.com/office/drawing/2014/main" xmlns="" id="{EF57A3ED-FCE0-4B0C-8377-0984E7822CDB}"/>
              </a:ext>
            </a:extLst>
          </p:cNvPr>
          <p:cNvSpPr txBox="1"/>
          <p:nvPr/>
        </p:nvSpPr>
        <p:spPr>
          <a:xfrm>
            <a:off x="0" y="1073316"/>
            <a:ext cx="9144000" cy="53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91425" rIns="540000" bIns="91425" anchor="ctr" anchorCtr="0">
            <a:noAutofit/>
          </a:bodyPr>
          <a:lstStyle/>
          <a:p>
            <a:pPr lvl="0" algn="just">
              <a:spcAft>
                <a:spcPts val="24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Estatística dos documentos são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analisados e desmembrados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em trechos de texto.</a:t>
            </a:r>
          </a:p>
          <a:p>
            <a:pPr algn="just">
              <a:spcAft>
                <a:spcPts val="24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Cada palavra ou frase é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contada, pesada e medida sua relevância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Essas palavras são, então, comparadas com termos de consulta em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grau de combinação potencial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Aft>
                <a:spcPts val="2400"/>
              </a:spcAft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 técnicas de estatísticas são classificadas com base no método empregado: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booleana, espaço vetor e probabilística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Aft>
                <a:spcPts val="2400"/>
              </a:spcAft>
            </a:pP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Abordagens semânticas para RI usam técnicas de recuperação baseadas em conhecimento, que contam bastante com os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níveis sintáticos, léxico, sentencial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baseado em discurso e pragmático do entendimento do conhecimento. Na prática, técnicas semânticas também aplicam alguma forma de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análise estática </a:t>
            </a:r>
            <a:r>
              <a:rPr lang="pt-BR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para melhorar o processo de recuperação.</a:t>
            </a:r>
          </a:p>
        </p:txBody>
      </p:sp>
    </p:spTree>
    <p:extLst>
      <p:ext uri="{BB962C8B-B14F-4D97-AF65-F5344CB8AC3E}">
        <p14:creationId xmlns:p14="http://schemas.microsoft.com/office/powerpoint/2010/main" val="246042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13B0B4BD-CA44-4145-A810-75A3D0035482}"/>
              </a:ext>
            </a:extLst>
          </p:cNvPr>
          <p:cNvGrpSpPr/>
          <p:nvPr/>
        </p:nvGrpSpPr>
        <p:grpSpPr>
          <a:xfrm>
            <a:off x="0" y="0"/>
            <a:ext cx="9143999" cy="6860056"/>
            <a:chOff x="0" y="0"/>
            <a:chExt cx="9143999" cy="6860056"/>
          </a:xfrm>
        </p:grpSpPr>
        <p:sp>
          <p:nvSpPr>
            <p:cNvPr id="3" name="Shape 44">
              <a:extLst>
                <a:ext uri="{FF2B5EF4-FFF2-40B4-BE49-F238E27FC236}">
                  <a16:creationId xmlns:a16="http://schemas.microsoft.com/office/drawing/2014/main" xmlns="" id="{1B0FC640-BDA4-4385-AC85-882A144594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3474"/>
              <a:ext cx="9143998" cy="7898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540000" tIns="91425" rIns="54000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35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Pipeline RI Genérica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8A1152EE-8EE9-45AF-A922-2E3C827917BD}"/>
                </a:ext>
              </a:extLst>
            </p:cNvPr>
            <p:cNvGrpSpPr/>
            <p:nvPr/>
          </p:nvGrpSpPr>
          <p:grpSpPr>
            <a:xfrm>
              <a:off x="0" y="6453753"/>
              <a:ext cx="8917215" cy="406303"/>
              <a:chOff x="0" y="6453754"/>
              <a:chExt cx="8917215" cy="406303"/>
            </a:xfrm>
            <a:solidFill>
              <a:schemeClr val="tx1"/>
            </a:solidFill>
          </p:grpSpPr>
          <p:pic>
            <p:nvPicPr>
              <p:cNvPr id="6" name="Shape 42">
                <a:extLst>
                  <a:ext uri="{FF2B5EF4-FFF2-40B4-BE49-F238E27FC236}">
                    <a16:creationId xmlns:a16="http://schemas.microsoft.com/office/drawing/2014/main" xmlns="" id="{EDAD132B-D229-411A-9F2D-BFA79FD6D184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31545" y="6457552"/>
                <a:ext cx="885670" cy="359402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" name="Shape 41">
                <a:extLst>
                  <a:ext uri="{FF2B5EF4-FFF2-40B4-BE49-F238E27FC236}">
                    <a16:creationId xmlns:a16="http://schemas.microsoft.com/office/drawing/2014/main" xmlns="" id="{59D13956-FB7E-4F31-A786-D3165D0467F4}"/>
                  </a:ext>
                </a:extLst>
              </p:cNvPr>
              <p:cNvSpPr txBox="1"/>
              <p:nvPr/>
            </p:nvSpPr>
            <p:spPr>
              <a:xfrm>
                <a:off x="0" y="6453754"/>
                <a:ext cx="7838099" cy="406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BR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Introdução à recuperação de informações e busca na web</a:t>
                </a:r>
                <a:endParaRPr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7184C439-EC0E-4EAA-A8F7-93DFDAA95B5B}"/>
                </a:ext>
              </a:extLst>
            </p:cNvPr>
            <p:cNvSpPr txBox="1"/>
            <p:nvPr/>
          </p:nvSpPr>
          <p:spPr>
            <a:xfrm>
              <a:off x="0" y="0"/>
              <a:ext cx="9143999" cy="2844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40000" rIns="540000" rtlCol="0" anchor="ctr" anchorCtr="0">
              <a:no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Conceitos de recuperação de informação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8A9590A-7F1E-4C25-94C9-FA0810A6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10" y="1483544"/>
            <a:ext cx="5269580" cy="44981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9553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1749</Words>
  <Application>Microsoft Office PowerPoint</Application>
  <PresentationFormat>Apresentação na tela (4:3)</PresentationFormat>
  <Paragraphs>190</Paragraphs>
  <Slides>30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Simple Light</vt:lpstr>
      <vt:lpstr>RECUPERAÇÃO 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Tipos de consultas em sistemas RI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RECUPERAÇÃO DE</dc:title>
  <dc:creator>Pedro Antônio de Souza</dc:creator>
  <cp:lastModifiedBy>Mateus Carvalho</cp:lastModifiedBy>
  <cp:revision>39</cp:revision>
  <dcterms:modified xsi:type="dcterms:W3CDTF">2019-12-03T21:25:20Z</dcterms:modified>
</cp:coreProperties>
</file>