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6"/>
  </p:notesMasterIdLst>
  <p:handoutMasterIdLst>
    <p:handoutMasterId r:id="rId57"/>
  </p:handoutMasterIdLst>
  <p:sldIdLst>
    <p:sldId id="372" r:id="rId2"/>
    <p:sldId id="472" r:id="rId3"/>
    <p:sldId id="391" r:id="rId4"/>
    <p:sldId id="405" r:id="rId5"/>
    <p:sldId id="392" r:id="rId6"/>
    <p:sldId id="474" r:id="rId7"/>
    <p:sldId id="399" r:id="rId8"/>
    <p:sldId id="400" r:id="rId9"/>
    <p:sldId id="446" r:id="rId10"/>
    <p:sldId id="492" r:id="rId11"/>
    <p:sldId id="493" r:id="rId12"/>
    <p:sldId id="489" r:id="rId13"/>
    <p:sldId id="490" r:id="rId14"/>
    <p:sldId id="491" r:id="rId15"/>
    <p:sldId id="494" r:id="rId16"/>
    <p:sldId id="495" r:id="rId17"/>
    <p:sldId id="402" r:id="rId18"/>
    <p:sldId id="401" r:id="rId19"/>
    <p:sldId id="412" r:id="rId20"/>
    <p:sldId id="413" r:id="rId21"/>
    <p:sldId id="414" r:id="rId22"/>
    <p:sldId id="503" r:id="rId23"/>
    <p:sldId id="504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2" r:id="rId32"/>
    <p:sldId id="513" r:id="rId33"/>
    <p:sldId id="519" r:id="rId34"/>
    <p:sldId id="496" r:id="rId35"/>
    <p:sldId id="476" r:id="rId36"/>
    <p:sldId id="514" r:id="rId37"/>
    <p:sldId id="515" r:id="rId38"/>
    <p:sldId id="516" r:id="rId39"/>
    <p:sldId id="517" r:id="rId40"/>
    <p:sldId id="518" r:id="rId41"/>
    <p:sldId id="502" r:id="rId42"/>
    <p:sldId id="499" r:id="rId43"/>
    <p:sldId id="500" r:id="rId44"/>
    <p:sldId id="501" r:id="rId45"/>
    <p:sldId id="477" r:id="rId46"/>
    <p:sldId id="478" r:id="rId47"/>
    <p:sldId id="479" r:id="rId48"/>
    <p:sldId id="480" r:id="rId49"/>
    <p:sldId id="481" r:id="rId50"/>
    <p:sldId id="520" r:id="rId51"/>
    <p:sldId id="433" r:id="rId52"/>
    <p:sldId id="484" r:id="rId53"/>
    <p:sldId id="485" r:id="rId54"/>
    <p:sldId id="486" r:id="rId5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99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0929"/>
  </p:normalViewPr>
  <p:slideViewPr>
    <p:cSldViewPr>
      <p:cViewPr varScale="1">
        <p:scale>
          <a:sx n="102" d="100"/>
          <a:sy n="102" d="100"/>
        </p:scale>
        <p:origin x="142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8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782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/>
            </a:lvl1pPr>
          </a:lstStyle>
          <a:p>
            <a:pPr>
              <a:defRPr/>
            </a:pPr>
            <a:fld id="{F25BE8C3-B96C-4449-8432-001E61E406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8411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EE6E1F1-3CF9-438E-9793-A2369A471A51}" type="slidenum">
              <a:rPr lang="pt-BR" altLang="pt-BR" sz="1000" smtClean="0"/>
              <a:pPr>
                <a:spcBef>
                  <a:spcPct val="0"/>
                </a:spcBef>
              </a:pPr>
              <a:t>1</a:t>
            </a:fld>
            <a:endParaRPr lang="pt-BR" altLang="pt-BR" sz="1000" smtClean="0"/>
          </a:p>
        </p:txBody>
      </p:sp>
      <p:sp>
        <p:nvSpPr>
          <p:cNvPr id="51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pt-BR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9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3E9670-ADB1-4496-B5C7-3DFBCFEC2F57}" type="slidenum">
              <a:rPr lang="pt-BR" altLang="pt-BR" sz="1000" smtClean="0"/>
              <a:pPr>
                <a:spcBef>
                  <a:spcPct val="0"/>
                </a:spcBef>
              </a:pPr>
              <a:t>44</a:t>
            </a:fld>
            <a:endParaRPr lang="pt-BR" altLang="pt-BR" sz="1000" smtClean="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385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B6757D-CEA3-42CA-8D50-4E19B810AC3B}" type="slidenum">
              <a:rPr lang="pt-BR" altLang="pt-BR" sz="1000" smtClean="0"/>
              <a:pPr>
                <a:spcBef>
                  <a:spcPct val="0"/>
                </a:spcBef>
              </a:pPr>
              <a:t>45</a:t>
            </a:fld>
            <a:endParaRPr lang="pt-BR" altLang="pt-BR" sz="1000" smtClean="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18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89D37CC-FB8C-4161-B9A9-E642802F6F08}" type="slidenum">
              <a:rPr lang="pt-BR" altLang="pt-BR" sz="1000" smtClean="0"/>
              <a:pPr>
                <a:spcBef>
                  <a:spcPct val="0"/>
                </a:spcBef>
              </a:pPr>
              <a:t>46</a:t>
            </a:fld>
            <a:endParaRPr lang="pt-BR" altLang="pt-BR" sz="1000" smtClean="0"/>
          </a:p>
        </p:txBody>
      </p:sp>
      <p:sp>
        <p:nvSpPr>
          <p:cNvPr id="62467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2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E05949-8140-4B4E-B625-72E457FF18AA}" type="slidenum">
              <a:rPr lang="pt-BR" altLang="pt-BR" sz="1000" smtClean="0"/>
              <a:pPr>
                <a:spcBef>
                  <a:spcPct val="0"/>
                </a:spcBef>
              </a:pPr>
              <a:t>9</a:t>
            </a:fld>
            <a:endParaRPr lang="pt-BR" altLang="pt-BR" sz="10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6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6F127F-F13D-488B-8A90-53715B08150C}" type="slidenum">
              <a:rPr lang="pt-BR" altLang="pt-BR" sz="1000" smtClean="0"/>
              <a:pPr>
                <a:spcBef>
                  <a:spcPct val="0"/>
                </a:spcBef>
              </a:pPr>
              <a:t>12</a:t>
            </a:fld>
            <a:endParaRPr lang="pt-BR" altLang="pt-BR" sz="1000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75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1B56B58-2FF5-4402-8499-51877A2422D9}" type="slidenum">
              <a:rPr lang="pt-BR" altLang="pt-BR" sz="1000" smtClean="0"/>
              <a:pPr>
                <a:spcBef>
                  <a:spcPct val="0"/>
                </a:spcBef>
              </a:pPr>
              <a:t>13</a:t>
            </a:fld>
            <a:endParaRPr lang="pt-BR" altLang="pt-BR" sz="10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86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8EA13F-EC03-47B6-A5EA-BC3191403A09}" type="slidenum">
              <a:rPr lang="pt-BR" altLang="pt-BR" sz="1000" smtClean="0"/>
              <a:pPr>
                <a:spcBef>
                  <a:spcPct val="0"/>
                </a:spcBef>
              </a:pPr>
              <a:t>14</a:t>
            </a:fld>
            <a:endParaRPr lang="pt-BR" altLang="pt-BR" sz="100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43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BC9A5E-B029-466A-A712-E63827D772CE}" type="slidenum">
              <a:rPr lang="pt-BR" altLang="pt-BR" sz="1000" smtClean="0"/>
              <a:pPr>
                <a:spcBef>
                  <a:spcPct val="0"/>
                </a:spcBef>
              </a:pPr>
              <a:t>34</a:t>
            </a:fld>
            <a:endParaRPr lang="pt-BR" altLang="pt-BR" sz="1000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3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51B513-F650-4DEF-A742-E04F5EE9DB4E}" type="slidenum">
              <a:rPr lang="pt-BR" altLang="pt-BR" sz="1000" smtClean="0"/>
              <a:pPr>
                <a:spcBef>
                  <a:spcPct val="0"/>
                </a:spcBef>
              </a:pPr>
              <a:t>35</a:t>
            </a:fld>
            <a:endParaRPr lang="pt-BR" altLang="pt-BR" sz="1000" smtClean="0"/>
          </a:p>
        </p:txBody>
      </p:sp>
      <p:sp>
        <p:nvSpPr>
          <p:cNvPr id="4608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00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8CACBD-A0F3-40DB-9F7A-FA51445C98AA}" type="slidenum">
              <a:rPr lang="pt-BR" altLang="pt-BR" sz="1000" smtClean="0"/>
              <a:pPr>
                <a:spcBef>
                  <a:spcPct val="0"/>
                </a:spcBef>
              </a:pPr>
              <a:t>42</a:t>
            </a:fld>
            <a:endParaRPr lang="pt-BR" altLang="pt-BR" sz="1000" smtClean="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2587FF-09AD-4ACB-9B3C-F6379B2AF0A7}" type="slidenum">
              <a:rPr lang="pt-BR" altLang="pt-BR" sz="1000" smtClean="0"/>
              <a:pPr>
                <a:spcBef>
                  <a:spcPct val="0"/>
                </a:spcBef>
              </a:pPr>
              <a:t>43</a:t>
            </a:fld>
            <a:endParaRPr lang="pt-BR" altLang="pt-BR" sz="1000" smtClean="0"/>
          </a:p>
        </p:txBody>
      </p:sp>
      <p:sp>
        <p:nvSpPr>
          <p:cNvPr id="56323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pt-B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59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430947550 w 3625"/>
              <a:gd name="T5" fmla="*/ 7561263 h 1492"/>
              <a:gd name="T6" fmla="*/ 894656340 w 3625"/>
              <a:gd name="T7" fmla="*/ 22682200 h 1492"/>
              <a:gd name="T8" fmla="*/ 1257558872 w 3625"/>
              <a:gd name="T9" fmla="*/ 52924075 h 1492"/>
              <a:gd name="T10" fmla="*/ 1638101705 w 3625"/>
              <a:gd name="T11" fmla="*/ 90725625 h 1492"/>
              <a:gd name="T12" fmla="*/ 2038807377 w 3625"/>
              <a:gd name="T13" fmla="*/ 136088438 h 1492"/>
              <a:gd name="T14" fmla="*/ 2147483646 w 3625"/>
              <a:gd name="T15" fmla="*/ 196572188 h 1492"/>
              <a:gd name="T16" fmla="*/ 2147483646 w 3625"/>
              <a:gd name="T17" fmla="*/ 264617200 h 1492"/>
              <a:gd name="T18" fmla="*/ 2147483646 w 3625"/>
              <a:gd name="T19" fmla="*/ 335181575 h 1492"/>
              <a:gd name="T20" fmla="*/ 2147483646 w 3625"/>
              <a:gd name="T21" fmla="*/ 441028138 h 1492"/>
              <a:gd name="T22" fmla="*/ 2147483646 w 3625"/>
              <a:gd name="T23" fmla="*/ 546874700 h 1492"/>
              <a:gd name="T24" fmla="*/ 2147483646 w 3625"/>
              <a:gd name="T25" fmla="*/ 677922825 h 1492"/>
              <a:gd name="T26" fmla="*/ 2147483646 w 3625"/>
              <a:gd name="T27" fmla="*/ 776208125 h 1492"/>
              <a:gd name="T28" fmla="*/ 2147483646 w 3625"/>
              <a:gd name="T29" fmla="*/ 967740000 h 1492"/>
              <a:gd name="T30" fmla="*/ 2147483646 w 3625"/>
              <a:gd name="T31" fmla="*/ 1118949375 h 1492"/>
              <a:gd name="T32" fmla="*/ 2147483646 w 3625"/>
              <a:gd name="T33" fmla="*/ 1378526263 h 1492"/>
              <a:gd name="T34" fmla="*/ 2147483646 w 3625"/>
              <a:gd name="T35" fmla="*/ 1668343438 h 1492"/>
              <a:gd name="T36" fmla="*/ 2147483646 w 3625"/>
              <a:gd name="T37" fmla="*/ 1980842813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1020664075 h 1902"/>
              <a:gd name="T2" fmla="*/ 2147483646 w 5143"/>
              <a:gd name="T3" fmla="*/ 839212825 h 1902"/>
              <a:gd name="T4" fmla="*/ 2147483646 w 5143"/>
              <a:gd name="T5" fmla="*/ 657761575 h 1902"/>
              <a:gd name="T6" fmla="*/ 2147483646 w 5143"/>
              <a:gd name="T7" fmla="*/ 498990938 h 1902"/>
              <a:gd name="T8" fmla="*/ 2147483646 w 5143"/>
              <a:gd name="T9" fmla="*/ 385584700 h 1902"/>
              <a:gd name="T10" fmla="*/ 2147483646 w 5143"/>
              <a:gd name="T11" fmla="*/ 279738138 h 1902"/>
              <a:gd name="T12" fmla="*/ 2147483646 w 5143"/>
              <a:gd name="T13" fmla="*/ 189012513 h 1902"/>
              <a:gd name="T14" fmla="*/ 2147483646 w 5143"/>
              <a:gd name="T15" fmla="*/ 120967500 h 1902"/>
              <a:gd name="T16" fmla="*/ 1882557628 w 5143"/>
              <a:gd name="T17" fmla="*/ 75604688 h 1902"/>
              <a:gd name="T18" fmla="*/ 1262599152 w 5143"/>
              <a:gd name="T19" fmla="*/ 37803138 h 1902"/>
              <a:gd name="T20" fmla="*/ 619958475 w 5143"/>
              <a:gd name="T21" fmla="*/ 7561263 h 1902"/>
              <a:gd name="T22" fmla="*/ 0 w 5143"/>
              <a:gd name="T23" fmla="*/ 0 h 1902"/>
              <a:gd name="T24" fmla="*/ 0 w 5143"/>
              <a:gd name="T25" fmla="*/ 693043763 h 1902"/>
              <a:gd name="T26" fmla="*/ 0 w 5143"/>
              <a:gd name="T27" fmla="*/ 869454700 h 1902"/>
              <a:gd name="T28" fmla="*/ 0 w 5143"/>
              <a:gd name="T29" fmla="*/ 693043763 h 1902"/>
              <a:gd name="T30" fmla="*/ 0 w 5143"/>
              <a:gd name="T31" fmla="*/ 861893438 h 1902"/>
              <a:gd name="T32" fmla="*/ 854333815 w 5143"/>
              <a:gd name="T33" fmla="*/ 884575638 h 1902"/>
              <a:gd name="T34" fmla="*/ 1527214781 w 5143"/>
              <a:gd name="T35" fmla="*/ 937498125 h 1902"/>
              <a:gd name="T36" fmla="*/ 2147173256 w 5143"/>
              <a:gd name="T37" fmla="*/ 1005543138 h 1902"/>
              <a:gd name="T38" fmla="*/ 2147483646 w 5143"/>
              <a:gd name="T39" fmla="*/ 1096268763 h 1902"/>
              <a:gd name="T40" fmla="*/ 2147483646 w 5143"/>
              <a:gd name="T41" fmla="*/ 1194554063 h 1902"/>
              <a:gd name="T42" fmla="*/ 2147483646 w 5143"/>
              <a:gd name="T43" fmla="*/ 1360884375 h 1902"/>
              <a:gd name="T44" fmla="*/ 2147483646 w 5143"/>
              <a:gd name="T45" fmla="*/ 1519655013 h 1902"/>
              <a:gd name="T46" fmla="*/ 2147483646 w 5143"/>
              <a:gd name="T47" fmla="*/ 1708665938 h 1902"/>
              <a:gd name="T48" fmla="*/ 2147483646 w 5143"/>
              <a:gd name="T49" fmla="*/ 1882557513 h 1902"/>
              <a:gd name="T50" fmla="*/ 2147483646 w 5143"/>
              <a:gd name="T51" fmla="*/ 2147173125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018645950 h 1902"/>
              <a:gd name="T86" fmla="*/ 2147483646 w 5143"/>
              <a:gd name="T87" fmla="*/ 1769149688 h 1902"/>
              <a:gd name="T88" fmla="*/ 2147483646 w 5143"/>
              <a:gd name="T89" fmla="*/ 1481851875 h 1902"/>
              <a:gd name="T90" fmla="*/ 2147483646 w 5143"/>
              <a:gd name="T91" fmla="*/ 1232357200 h 1902"/>
              <a:gd name="T92" fmla="*/ 2147483646 w 5143"/>
              <a:gd name="T93" fmla="*/ 1020664075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854333878 h 2325"/>
              <a:gd name="T4" fmla="*/ 1406247188 w 5760"/>
              <a:gd name="T5" fmla="*/ 899696697 h 2325"/>
              <a:gd name="T6" fmla="*/ 2033766888 w 5760"/>
              <a:gd name="T7" fmla="*/ 945059516 h 2325"/>
              <a:gd name="T8" fmla="*/ 2147483646 w 5760"/>
              <a:gd name="T9" fmla="*/ 1005543274 h 2325"/>
              <a:gd name="T10" fmla="*/ 2147483646 w 5760"/>
              <a:gd name="T11" fmla="*/ 1073586708 h 2325"/>
              <a:gd name="T12" fmla="*/ 2147483646 w 5760"/>
              <a:gd name="T13" fmla="*/ 1171873609 h 2325"/>
              <a:gd name="T14" fmla="*/ 2147483646 w 5760"/>
              <a:gd name="T15" fmla="*/ 1285279862 h 2325"/>
              <a:gd name="T16" fmla="*/ 2147483646 w 5760"/>
              <a:gd name="T17" fmla="*/ 1436489257 h 2325"/>
              <a:gd name="T18" fmla="*/ 2147483646 w 5760"/>
              <a:gd name="T19" fmla="*/ 1587698653 h 2325"/>
              <a:gd name="T20" fmla="*/ 2147483646 w 5760"/>
              <a:gd name="T21" fmla="*/ 1731348372 h 2325"/>
              <a:gd name="T22" fmla="*/ 2147483646 w 5760"/>
              <a:gd name="T23" fmla="*/ 1912799647 h 2325"/>
              <a:gd name="T24" fmla="*/ 2147483646 w 5760"/>
              <a:gd name="T25" fmla="*/ 2109371861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09371861 h 2325"/>
              <a:gd name="T62" fmla="*/ 2147483646 w 5760"/>
              <a:gd name="T63" fmla="*/ 1943041526 h 2325"/>
              <a:gd name="T64" fmla="*/ 2147483646 w 5760"/>
              <a:gd name="T65" fmla="*/ 1791832130 h 2325"/>
              <a:gd name="T66" fmla="*/ 2147483646 w 5760"/>
              <a:gd name="T67" fmla="*/ 1640622735 h 2325"/>
              <a:gd name="T68" fmla="*/ 2147483646 w 5760"/>
              <a:gd name="T69" fmla="*/ 1512093955 h 2325"/>
              <a:gd name="T70" fmla="*/ 2147483646 w 5760"/>
              <a:gd name="T71" fmla="*/ 1391126438 h 2325"/>
              <a:gd name="T72" fmla="*/ 2147483646 w 5760"/>
              <a:gd name="T73" fmla="*/ 1217236427 h 2325"/>
              <a:gd name="T74" fmla="*/ 2147483646 w 5760"/>
              <a:gd name="T75" fmla="*/ 1066027032 h 2325"/>
              <a:gd name="T76" fmla="*/ 2147483646 w 5760"/>
              <a:gd name="T77" fmla="*/ 945059516 h 2325"/>
              <a:gd name="T78" fmla="*/ 2147483646 w 5760"/>
              <a:gd name="T79" fmla="*/ 786288857 h 2325"/>
              <a:gd name="T80" fmla="*/ 2147483646 w 5760"/>
              <a:gd name="T81" fmla="*/ 657761664 h 2325"/>
              <a:gd name="T82" fmla="*/ 2147483646 w 5760"/>
              <a:gd name="T83" fmla="*/ 536794148 h 2325"/>
              <a:gd name="T84" fmla="*/ 2147483646 w 5760"/>
              <a:gd name="T85" fmla="*/ 430947571 h 2325"/>
              <a:gd name="T86" fmla="*/ 2147483646 w 5760"/>
              <a:gd name="T87" fmla="*/ 347781610 h 2325"/>
              <a:gd name="T88" fmla="*/ 2147483646 w 5760"/>
              <a:gd name="T89" fmla="*/ 272176912 h 2325"/>
              <a:gd name="T90" fmla="*/ 2147483646 w 5760"/>
              <a:gd name="T91" fmla="*/ 204133478 h 2325"/>
              <a:gd name="T92" fmla="*/ 2147483646 w 5760"/>
              <a:gd name="T93" fmla="*/ 151209395 h 2325"/>
              <a:gd name="T94" fmla="*/ 2147483646 w 5760"/>
              <a:gd name="T95" fmla="*/ 90725637 h 2325"/>
              <a:gd name="T96" fmla="*/ 2086689375 w 5760"/>
              <a:gd name="T97" fmla="*/ 52924082 h 2325"/>
              <a:gd name="T98" fmla="*/ 1406247188 w 5760"/>
              <a:gd name="T99" fmla="*/ 30241879 h 2325"/>
              <a:gd name="T100" fmla="*/ 710684063 w 5760"/>
              <a:gd name="T101" fmla="*/ 7561264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884575815 h 1573"/>
              <a:gd name="T4" fmla="*/ 710684063 w 5760"/>
              <a:gd name="T5" fmla="*/ 899696755 h 1573"/>
              <a:gd name="T6" fmla="*/ 1580138763 w 5760"/>
              <a:gd name="T7" fmla="*/ 914817696 h 1573"/>
              <a:gd name="T8" fmla="*/ 2147483646 w 5760"/>
              <a:gd name="T9" fmla="*/ 945059577 h 1573"/>
              <a:gd name="T10" fmla="*/ 2147483646 w 5760"/>
              <a:gd name="T11" fmla="*/ 990422398 h 1573"/>
              <a:gd name="T12" fmla="*/ 2147483646 w 5760"/>
              <a:gd name="T13" fmla="*/ 1035785220 h 1573"/>
              <a:gd name="T14" fmla="*/ 2147483646 w 5760"/>
              <a:gd name="T15" fmla="*/ 1096268982 h 1573"/>
              <a:gd name="T16" fmla="*/ 2147483646 w 5760"/>
              <a:gd name="T17" fmla="*/ 1164312421 h 1573"/>
              <a:gd name="T18" fmla="*/ 2147483646 w 5760"/>
              <a:gd name="T19" fmla="*/ 1270159004 h 1573"/>
              <a:gd name="T20" fmla="*/ 2147483646 w 5760"/>
              <a:gd name="T21" fmla="*/ 1383566852 h 1573"/>
              <a:gd name="T22" fmla="*/ 2147483646 w 5760"/>
              <a:gd name="T23" fmla="*/ 1504534376 h 1573"/>
              <a:gd name="T24" fmla="*/ 2147483646 w 5760"/>
              <a:gd name="T25" fmla="*/ 1633061577 h 1573"/>
              <a:gd name="T26" fmla="*/ 2147483646 w 5760"/>
              <a:gd name="T27" fmla="*/ 1784270982 h 1573"/>
              <a:gd name="T28" fmla="*/ 2147483646 w 5760"/>
              <a:gd name="T29" fmla="*/ 1890117566 h 1573"/>
              <a:gd name="T30" fmla="*/ 2147483646 w 5760"/>
              <a:gd name="T31" fmla="*/ 2041326971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1595260019 h 1573"/>
              <a:gd name="T54" fmla="*/ 2147483646 w 5760"/>
              <a:gd name="T55" fmla="*/ 1436489350 h 1573"/>
              <a:gd name="T56" fmla="*/ 2147483646 w 5760"/>
              <a:gd name="T57" fmla="*/ 1262599328 h 1573"/>
              <a:gd name="T58" fmla="*/ 2147483646 w 5760"/>
              <a:gd name="T59" fmla="*/ 1118949599 h 1573"/>
              <a:gd name="T60" fmla="*/ 2147483646 w 5760"/>
              <a:gd name="T61" fmla="*/ 997982075 h 1573"/>
              <a:gd name="T62" fmla="*/ 2147483646 w 5760"/>
              <a:gd name="T63" fmla="*/ 877014551 h 1573"/>
              <a:gd name="T64" fmla="*/ 2147483646 w 5760"/>
              <a:gd name="T65" fmla="*/ 740926086 h 1573"/>
              <a:gd name="T66" fmla="*/ 2147483646 w 5760"/>
              <a:gd name="T67" fmla="*/ 635079502 h 1573"/>
              <a:gd name="T68" fmla="*/ 2147483646 w 5760"/>
              <a:gd name="T69" fmla="*/ 536794182 h 1573"/>
              <a:gd name="T70" fmla="*/ 2147483646 w 5760"/>
              <a:gd name="T71" fmla="*/ 461189480 h 1573"/>
              <a:gd name="T72" fmla="*/ 2147483646 w 5760"/>
              <a:gd name="T73" fmla="*/ 385584777 h 1573"/>
              <a:gd name="T74" fmla="*/ 2147483646 w 5760"/>
              <a:gd name="T75" fmla="*/ 325101015 h 1573"/>
              <a:gd name="T76" fmla="*/ 2147483646 w 5760"/>
              <a:gd name="T77" fmla="*/ 264617253 h 1573"/>
              <a:gd name="T78" fmla="*/ 2147483646 w 5760"/>
              <a:gd name="T79" fmla="*/ 219254431 h 1573"/>
              <a:gd name="T80" fmla="*/ 2147483646 w 5760"/>
              <a:gd name="T81" fmla="*/ 166330346 h 1573"/>
              <a:gd name="T82" fmla="*/ 2147483646 w 5760"/>
              <a:gd name="T83" fmla="*/ 120967524 h 1573"/>
              <a:gd name="T84" fmla="*/ 2147483646 w 5760"/>
              <a:gd name="T85" fmla="*/ 98286907 h 1573"/>
              <a:gd name="T86" fmla="*/ 2147483646 w 5760"/>
              <a:gd name="T87" fmla="*/ 68045026 h 1573"/>
              <a:gd name="T88" fmla="*/ 2147483646 w 5760"/>
              <a:gd name="T89" fmla="*/ 37803145 h 1573"/>
              <a:gd name="T90" fmla="*/ 1799391563 w 5760"/>
              <a:gd name="T91" fmla="*/ 30241881 h 1573"/>
              <a:gd name="T92" fmla="*/ 1285279688 w 5760"/>
              <a:gd name="T93" fmla="*/ 15120941 h 1573"/>
              <a:gd name="T94" fmla="*/ 612398763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854333763 h 970"/>
              <a:gd name="T4" fmla="*/ 801409688 w 5760"/>
              <a:gd name="T5" fmla="*/ 861893438 h 970"/>
              <a:gd name="T6" fmla="*/ 1489413138 w 5760"/>
              <a:gd name="T7" fmla="*/ 877014375 h 970"/>
              <a:gd name="T8" fmla="*/ 2132052188 w 5760"/>
              <a:gd name="T9" fmla="*/ 892135313 h 970"/>
              <a:gd name="T10" fmla="*/ 2147483646 w 5760"/>
              <a:gd name="T11" fmla="*/ 907256250 h 970"/>
              <a:gd name="T12" fmla="*/ 2147483646 w 5760"/>
              <a:gd name="T13" fmla="*/ 922377188 h 970"/>
              <a:gd name="T14" fmla="*/ 2147483646 w 5760"/>
              <a:gd name="T15" fmla="*/ 960180325 h 970"/>
              <a:gd name="T16" fmla="*/ 2147483646 w 5760"/>
              <a:gd name="T17" fmla="*/ 1005543138 h 970"/>
              <a:gd name="T18" fmla="*/ 2147483646 w 5760"/>
              <a:gd name="T19" fmla="*/ 1058465625 h 970"/>
              <a:gd name="T20" fmla="*/ 2147483646 w 5760"/>
              <a:gd name="T21" fmla="*/ 1141631575 h 970"/>
              <a:gd name="T22" fmla="*/ 2147483646 w 5760"/>
              <a:gd name="T23" fmla="*/ 1202115325 h 970"/>
              <a:gd name="T24" fmla="*/ 2147483646 w 5760"/>
              <a:gd name="T25" fmla="*/ 1277720013 h 970"/>
              <a:gd name="T26" fmla="*/ 2147483646 w 5760"/>
              <a:gd name="T27" fmla="*/ 1368445638 h 970"/>
              <a:gd name="T28" fmla="*/ 2147483646 w 5760"/>
              <a:gd name="T29" fmla="*/ 1474292200 h 970"/>
              <a:gd name="T30" fmla="*/ 2147483646 w 5760"/>
              <a:gd name="T31" fmla="*/ 1557456563 h 970"/>
              <a:gd name="T32" fmla="*/ 2147483646 w 5760"/>
              <a:gd name="T33" fmla="*/ 1685985325 h 970"/>
              <a:gd name="T34" fmla="*/ 2147483646 w 5760"/>
              <a:gd name="T35" fmla="*/ 1829633438 h 970"/>
              <a:gd name="T36" fmla="*/ 2147483646 w 5760"/>
              <a:gd name="T37" fmla="*/ 1980842813 h 970"/>
              <a:gd name="T38" fmla="*/ 2147483646 w 5760"/>
              <a:gd name="T39" fmla="*/ 2132052188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1897679578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1693251 h 1060"/>
              <a:gd name="T12" fmla="*/ 2147483646 w 5760"/>
              <a:gd name="T13" fmla="*/ 400705876 h 1060"/>
              <a:gd name="T14" fmla="*/ 2147483646 w 5760"/>
              <a:gd name="T15" fmla="*/ 559475020 h 1060"/>
              <a:gd name="T16" fmla="*/ 2147483646 w 5760"/>
              <a:gd name="T17" fmla="*/ 672882912 h 1060"/>
              <a:gd name="T18" fmla="*/ 2147483646 w 5760"/>
              <a:gd name="T19" fmla="*/ 816531110 h 1060"/>
              <a:gd name="T20" fmla="*/ 2147483646 w 5760"/>
              <a:gd name="T21" fmla="*/ 922377736 h 1060"/>
              <a:gd name="T22" fmla="*/ 2147483646 w 5760"/>
              <a:gd name="T23" fmla="*/ 1043345308 h 1060"/>
              <a:gd name="T24" fmla="*/ 2147483646 w 5760"/>
              <a:gd name="T25" fmla="*/ 1179433826 h 1060"/>
              <a:gd name="T26" fmla="*/ 2147483646 w 5760"/>
              <a:gd name="T27" fmla="*/ 1270159505 h 1060"/>
              <a:gd name="T28" fmla="*/ 2147483646 w 5760"/>
              <a:gd name="T29" fmla="*/ 1368446451 h 1060"/>
              <a:gd name="T30" fmla="*/ 2147483646 w 5760"/>
              <a:gd name="T31" fmla="*/ 1459172130 h 1060"/>
              <a:gd name="T32" fmla="*/ 2147483646 w 5760"/>
              <a:gd name="T33" fmla="*/ 1527217183 h 1060"/>
              <a:gd name="T34" fmla="*/ 2147483646 w 5760"/>
              <a:gd name="T35" fmla="*/ 1595260648 h 1060"/>
              <a:gd name="T36" fmla="*/ 2147483646 w 5760"/>
              <a:gd name="T37" fmla="*/ 1648184754 h 1060"/>
              <a:gd name="T38" fmla="*/ 2147483646 w 5760"/>
              <a:gd name="T39" fmla="*/ 1701107273 h 1060"/>
              <a:gd name="T40" fmla="*/ 2147483646 w 5760"/>
              <a:gd name="T41" fmla="*/ 1746470113 h 1060"/>
              <a:gd name="T42" fmla="*/ 2147483646 w 5760"/>
              <a:gd name="T43" fmla="*/ 1784273273 h 1060"/>
              <a:gd name="T44" fmla="*/ 2147483646 w 5760"/>
              <a:gd name="T45" fmla="*/ 1814515166 h 1060"/>
              <a:gd name="T46" fmla="*/ 2147483646 w 5760"/>
              <a:gd name="T47" fmla="*/ 1844757059 h 1060"/>
              <a:gd name="T48" fmla="*/ 2147483646 w 5760"/>
              <a:gd name="T49" fmla="*/ 1859878005 h 1060"/>
              <a:gd name="T50" fmla="*/ 1345763438 w 5760"/>
              <a:gd name="T51" fmla="*/ 1882558631 h 1060"/>
              <a:gd name="T52" fmla="*/ 506552200 w 5760"/>
              <a:gd name="T53" fmla="*/ 1897679578 h 1060"/>
              <a:gd name="T54" fmla="*/ 0 w 5760"/>
              <a:gd name="T55" fmla="*/ 1897679578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922377619 h 673"/>
              <a:gd name="T2" fmla="*/ 0 w 5284"/>
              <a:gd name="T3" fmla="*/ 1693545793 h 673"/>
              <a:gd name="T4" fmla="*/ 763608138 w 5284"/>
              <a:gd name="T5" fmla="*/ 1693545793 h 673"/>
              <a:gd name="T6" fmla="*/ 1822073763 w 5284"/>
              <a:gd name="T7" fmla="*/ 1670865169 h 673"/>
              <a:gd name="T8" fmla="*/ 2147483646 w 5284"/>
              <a:gd name="T9" fmla="*/ 1648182959 h 673"/>
              <a:gd name="T10" fmla="*/ 2147483646 w 5284"/>
              <a:gd name="T11" fmla="*/ 1617941070 h 673"/>
              <a:gd name="T12" fmla="*/ 2147483646 w 5284"/>
              <a:gd name="T13" fmla="*/ 1587699181 h 673"/>
              <a:gd name="T14" fmla="*/ 2147483646 w 5284"/>
              <a:gd name="T15" fmla="*/ 1549897613 h 673"/>
              <a:gd name="T16" fmla="*/ 2147483646 w 5284"/>
              <a:gd name="T17" fmla="*/ 1527215402 h 673"/>
              <a:gd name="T18" fmla="*/ 2147483646 w 5284"/>
              <a:gd name="T19" fmla="*/ 1481852568 h 673"/>
              <a:gd name="T20" fmla="*/ 2147483646 w 5284"/>
              <a:gd name="T21" fmla="*/ 1436489735 h 673"/>
              <a:gd name="T22" fmla="*/ 2147483646 w 5284"/>
              <a:gd name="T23" fmla="*/ 1376005956 h 673"/>
              <a:gd name="T24" fmla="*/ 2147483646 w 5284"/>
              <a:gd name="T25" fmla="*/ 1330643123 h 673"/>
              <a:gd name="T26" fmla="*/ 2147483646 w 5284"/>
              <a:gd name="T27" fmla="*/ 1255038400 h 673"/>
              <a:gd name="T28" fmla="*/ 2147483646 w 5284"/>
              <a:gd name="T29" fmla="*/ 1194554622 h 673"/>
              <a:gd name="T30" fmla="*/ 2147483646 w 5284"/>
              <a:gd name="T31" fmla="*/ 1126511165 h 673"/>
              <a:gd name="T32" fmla="*/ 2147483646 w 5284"/>
              <a:gd name="T33" fmla="*/ 1058466120 h 673"/>
              <a:gd name="T34" fmla="*/ 2147483646 w 5284"/>
              <a:gd name="T35" fmla="*/ 967740453 h 673"/>
              <a:gd name="T36" fmla="*/ 2147483646 w 5284"/>
              <a:gd name="T37" fmla="*/ 884576051 h 673"/>
              <a:gd name="T38" fmla="*/ 2147483646 w 5284"/>
              <a:gd name="T39" fmla="*/ 801410063 h 673"/>
              <a:gd name="T40" fmla="*/ 2147483646 w 5284"/>
              <a:gd name="T41" fmla="*/ 703124717 h 673"/>
              <a:gd name="T42" fmla="*/ 2147483646 w 5284"/>
              <a:gd name="T43" fmla="*/ 597278105 h 673"/>
              <a:gd name="T44" fmla="*/ 2147483646 w 5284"/>
              <a:gd name="T45" fmla="*/ 483870226 h 673"/>
              <a:gd name="T46" fmla="*/ 2147483646 w 5284"/>
              <a:gd name="T47" fmla="*/ 370463936 h 673"/>
              <a:gd name="T48" fmla="*/ 2147483646 w 5284"/>
              <a:gd name="T49" fmla="*/ 226814169 h 673"/>
              <a:gd name="T50" fmla="*/ 2147483646 w 5284"/>
              <a:gd name="T51" fmla="*/ 105846612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143649767 h 673"/>
              <a:gd name="T58" fmla="*/ 2147483646 w 5284"/>
              <a:gd name="T59" fmla="*/ 272177002 h 673"/>
              <a:gd name="T60" fmla="*/ 2147483646 w 5284"/>
              <a:gd name="T61" fmla="*/ 378023614 h 673"/>
              <a:gd name="T62" fmla="*/ 2147483646 w 5284"/>
              <a:gd name="T63" fmla="*/ 461189603 h 673"/>
              <a:gd name="T64" fmla="*/ 2147483646 w 5284"/>
              <a:gd name="T65" fmla="*/ 536794326 h 673"/>
              <a:gd name="T66" fmla="*/ 2147483646 w 5284"/>
              <a:gd name="T67" fmla="*/ 612399049 h 673"/>
              <a:gd name="T68" fmla="*/ 2147483646 w 5284"/>
              <a:gd name="T69" fmla="*/ 688003772 h 673"/>
              <a:gd name="T70" fmla="*/ 2147483646 w 5284"/>
              <a:gd name="T71" fmla="*/ 748487550 h 673"/>
              <a:gd name="T72" fmla="*/ 2147483646 w 5284"/>
              <a:gd name="T73" fmla="*/ 786289118 h 673"/>
              <a:gd name="T74" fmla="*/ 2147483646 w 5284"/>
              <a:gd name="T75" fmla="*/ 831651952 h 673"/>
              <a:gd name="T76" fmla="*/ 2147483646 w 5284"/>
              <a:gd name="T77" fmla="*/ 861893841 h 673"/>
              <a:gd name="T78" fmla="*/ 1754028750 w 5284"/>
              <a:gd name="T79" fmla="*/ 892135730 h 673"/>
              <a:gd name="T80" fmla="*/ 1262599075 w 5284"/>
              <a:gd name="T81" fmla="*/ 907256675 h 673"/>
              <a:gd name="T82" fmla="*/ 703124388 w 5284"/>
              <a:gd name="T83" fmla="*/ 922377619 h 673"/>
              <a:gd name="T84" fmla="*/ 249496263 w 5284"/>
              <a:gd name="T85" fmla="*/ 929938885 h 673"/>
              <a:gd name="T86" fmla="*/ 0 w 5284"/>
              <a:gd name="T87" fmla="*/ 922377619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718246907 h 286"/>
              <a:gd name="T4" fmla="*/ 483870000 w 2884"/>
              <a:gd name="T5" fmla="*/ 718246907 h 286"/>
              <a:gd name="T6" fmla="*/ 967740000 w 2884"/>
              <a:gd name="T7" fmla="*/ 710687215 h 286"/>
              <a:gd name="T8" fmla="*/ 1459171263 w 2884"/>
              <a:gd name="T9" fmla="*/ 695566244 h 286"/>
              <a:gd name="T10" fmla="*/ 1988404075 w 2884"/>
              <a:gd name="T11" fmla="*/ 672883995 h 286"/>
              <a:gd name="T12" fmla="*/ 2147483646 w 2884"/>
              <a:gd name="T13" fmla="*/ 650203332 h 286"/>
              <a:gd name="T14" fmla="*/ 2147483646 w 2884"/>
              <a:gd name="T15" fmla="*/ 619961390 h 286"/>
              <a:gd name="T16" fmla="*/ 2147483646 w 2884"/>
              <a:gd name="T17" fmla="*/ 589719449 h 286"/>
              <a:gd name="T18" fmla="*/ 2147483646 w 2884"/>
              <a:gd name="T19" fmla="*/ 559477507 h 286"/>
              <a:gd name="T20" fmla="*/ 2147483646 w 2884"/>
              <a:gd name="T21" fmla="*/ 506553316 h 286"/>
              <a:gd name="T22" fmla="*/ 2147483646 w 2884"/>
              <a:gd name="T23" fmla="*/ 400706520 h 286"/>
              <a:gd name="T24" fmla="*/ 2147483646 w 2884"/>
              <a:gd name="T25" fmla="*/ 294859724 h 286"/>
              <a:gd name="T26" fmla="*/ 2147483646 w 2884"/>
              <a:gd name="T27" fmla="*/ 151209708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78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 para editar o estilo do título mestre</a:t>
            </a:r>
          </a:p>
        </p:txBody>
      </p:sp>
      <p:sp>
        <p:nvSpPr>
          <p:cNvPr id="7578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Clique para editar o estilo do subtítulo mestre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B9052-19B3-48DC-80E5-5950EDED57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114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DBA84-ACB4-4157-8604-C05FA3FEF15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9509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03FE5-9EB8-40E8-A444-4DF7E525345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407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80708-A97E-4C68-BDF1-A3804853F72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909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51AB3-2905-402F-B225-F709B4D013A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8267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2DE0C-A9CF-424C-8818-99B66161AA2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425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B99FD-252E-4ED0-9C76-A03D150A00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037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60A42-7646-4A99-B61D-9D25B50CE98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243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80DC-4753-4DA8-BC1F-B2D20AE4CEB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4571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9968C-E490-4857-BCF1-FDC760D4224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7749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1B1AB-333E-4CBD-AF94-F6AA92F4B85F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1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sp>
        <p:nvSpPr>
          <p:cNvPr id="1027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430947550 w 3625"/>
              <a:gd name="T5" fmla="*/ 7561263 h 1492"/>
              <a:gd name="T6" fmla="*/ 894656340 w 3625"/>
              <a:gd name="T7" fmla="*/ 22682200 h 1492"/>
              <a:gd name="T8" fmla="*/ 1257558872 w 3625"/>
              <a:gd name="T9" fmla="*/ 52924075 h 1492"/>
              <a:gd name="T10" fmla="*/ 1638101705 w 3625"/>
              <a:gd name="T11" fmla="*/ 90725625 h 1492"/>
              <a:gd name="T12" fmla="*/ 2038807377 w 3625"/>
              <a:gd name="T13" fmla="*/ 136088438 h 1492"/>
              <a:gd name="T14" fmla="*/ 2147483646 w 3625"/>
              <a:gd name="T15" fmla="*/ 196572188 h 1492"/>
              <a:gd name="T16" fmla="*/ 2147483646 w 3625"/>
              <a:gd name="T17" fmla="*/ 264617200 h 1492"/>
              <a:gd name="T18" fmla="*/ 2147483646 w 3625"/>
              <a:gd name="T19" fmla="*/ 335181575 h 1492"/>
              <a:gd name="T20" fmla="*/ 2147483646 w 3625"/>
              <a:gd name="T21" fmla="*/ 441028138 h 1492"/>
              <a:gd name="T22" fmla="*/ 2147483646 w 3625"/>
              <a:gd name="T23" fmla="*/ 546874700 h 1492"/>
              <a:gd name="T24" fmla="*/ 2147483646 w 3625"/>
              <a:gd name="T25" fmla="*/ 677922825 h 1492"/>
              <a:gd name="T26" fmla="*/ 2147483646 w 3625"/>
              <a:gd name="T27" fmla="*/ 776208125 h 1492"/>
              <a:gd name="T28" fmla="*/ 2147483646 w 3625"/>
              <a:gd name="T29" fmla="*/ 967740000 h 1492"/>
              <a:gd name="T30" fmla="*/ 2147483646 w 3625"/>
              <a:gd name="T31" fmla="*/ 1118949375 h 1492"/>
              <a:gd name="T32" fmla="*/ 2147483646 w 3625"/>
              <a:gd name="T33" fmla="*/ 1378526263 h 1492"/>
              <a:gd name="T34" fmla="*/ 2147483646 w 3625"/>
              <a:gd name="T35" fmla="*/ 1668343438 h 1492"/>
              <a:gd name="T36" fmla="*/ 2147483646 w 3625"/>
              <a:gd name="T37" fmla="*/ 1980842813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8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1020664075 h 1902"/>
              <a:gd name="T2" fmla="*/ 2147483646 w 5143"/>
              <a:gd name="T3" fmla="*/ 839212825 h 1902"/>
              <a:gd name="T4" fmla="*/ 2147483646 w 5143"/>
              <a:gd name="T5" fmla="*/ 657761575 h 1902"/>
              <a:gd name="T6" fmla="*/ 2147483646 w 5143"/>
              <a:gd name="T7" fmla="*/ 498990938 h 1902"/>
              <a:gd name="T8" fmla="*/ 2147483646 w 5143"/>
              <a:gd name="T9" fmla="*/ 385584700 h 1902"/>
              <a:gd name="T10" fmla="*/ 2147483646 w 5143"/>
              <a:gd name="T11" fmla="*/ 279738138 h 1902"/>
              <a:gd name="T12" fmla="*/ 2147483646 w 5143"/>
              <a:gd name="T13" fmla="*/ 189012513 h 1902"/>
              <a:gd name="T14" fmla="*/ 2147483646 w 5143"/>
              <a:gd name="T15" fmla="*/ 120967500 h 1902"/>
              <a:gd name="T16" fmla="*/ 1882557628 w 5143"/>
              <a:gd name="T17" fmla="*/ 75604688 h 1902"/>
              <a:gd name="T18" fmla="*/ 1262599152 w 5143"/>
              <a:gd name="T19" fmla="*/ 37803138 h 1902"/>
              <a:gd name="T20" fmla="*/ 619958475 w 5143"/>
              <a:gd name="T21" fmla="*/ 7561263 h 1902"/>
              <a:gd name="T22" fmla="*/ 0 w 5143"/>
              <a:gd name="T23" fmla="*/ 0 h 1902"/>
              <a:gd name="T24" fmla="*/ 0 w 5143"/>
              <a:gd name="T25" fmla="*/ 693043763 h 1902"/>
              <a:gd name="T26" fmla="*/ 0 w 5143"/>
              <a:gd name="T27" fmla="*/ 869454700 h 1902"/>
              <a:gd name="T28" fmla="*/ 0 w 5143"/>
              <a:gd name="T29" fmla="*/ 693043763 h 1902"/>
              <a:gd name="T30" fmla="*/ 0 w 5143"/>
              <a:gd name="T31" fmla="*/ 861893438 h 1902"/>
              <a:gd name="T32" fmla="*/ 854333815 w 5143"/>
              <a:gd name="T33" fmla="*/ 884575638 h 1902"/>
              <a:gd name="T34" fmla="*/ 1527214781 w 5143"/>
              <a:gd name="T35" fmla="*/ 937498125 h 1902"/>
              <a:gd name="T36" fmla="*/ 2147173256 w 5143"/>
              <a:gd name="T37" fmla="*/ 1005543138 h 1902"/>
              <a:gd name="T38" fmla="*/ 2147483646 w 5143"/>
              <a:gd name="T39" fmla="*/ 1096268763 h 1902"/>
              <a:gd name="T40" fmla="*/ 2147483646 w 5143"/>
              <a:gd name="T41" fmla="*/ 1194554063 h 1902"/>
              <a:gd name="T42" fmla="*/ 2147483646 w 5143"/>
              <a:gd name="T43" fmla="*/ 1360884375 h 1902"/>
              <a:gd name="T44" fmla="*/ 2147483646 w 5143"/>
              <a:gd name="T45" fmla="*/ 1519655013 h 1902"/>
              <a:gd name="T46" fmla="*/ 2147483646 w 5143"/>
              <a:gd name="T47" fmla="*/ 1708665938 h 1902"/>
              <a:gd name="T48" fmla="*/ 2147483646 w 5143"/>
              <a:gd name="T49" fmla="*/ 1882557513 h 1902"/>
              <a:gd name="T50" fmla="*/ 2147483646 w 5143"/>
              <a:gd name="T51" fmla="*/ 2147173125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018645950 h 1902"/>
              <a:gd name="T86" fmla="*/ 2147483646 w 5143"/>
              <a:gd name="T87" fmla="*/ 1769149688 h 1902"/>
              <a:gd name="T88" fmla="*/ 2147483646 w 5143"/>
              <a:gd name="T89" fmla="*/ 1481851875 h 1902"/>
              <a:gd name="T90" fmla="*/ 2147483646 w 5143"/>
              <a:gd name="T91" fmla="*/ 1232357200 h 1902"/>
              <a:gd name="T92" fmla="*/ 2147483646 w 5143"/>
              <a:gd name="T93" fmla="*/ 1020664075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9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854333878 h 2325"/>
              <a:gd name="T4" fmla="*/ 1406247188 w 5760"/>
              <a:gd name="T5" fmla="*/ 899696697 h 2325"/>
              <a:gd name="T6" fmla="*/ 2033766888 w 5760"/>
              <a:gd name="T7" fmla="*/ 945059516 h 2325"/>
              <a:gd name="T8" fmla="*/ 2147483646 w 5760"/>
              <a:gd name="T9" fmla="*/ 1005543274 h 2325"/>
              <a:gd name="T10" fmla="*/ 2147483646 w 5760"/>
              <a:gd name="T11" fmla="*/ 1073586708 h 2325"/>
              <a:gd name="T12" fmla="*/ 2147483646 w 5760"/>
              <a:gd name="T13" fmla="*/ 1171873609 h 2325"/>
              <a:gd name="T14" fmla="*/ 2147483646 w 5760"/>
              <a:gd name="T15" fmla="*/ 1285279862 h 2325"/>
              <a:gd name="T16" fmla="*/ 2147483646 w 5760"/>
              <a:gd name="T17" fmla="*/ 1436489257 h 2325"/>
              <a:gd name="T18" fmla="*/ 2147483646 w 5760"/>
              <a:gd name="T19" fmla="*/ 1587698653 h 2325"/>
              <a:gd name="T20" fmla="*/ 2147483646 w 5760"/>
              <a:gd name="T21" fmla="*/ 1731348372 h 2325"/>
              <a:gd name="T22" fmla="*/ 2147483646 w 5760"/>
              <a:gd name="T23" fmla="*/ 1912799647 h 2325"/>
              <a:gd name="T24" fmla="*/ 2147483646 w 5760"/>
              <a:gd name="T25" fmla="*/ 2109371861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09371861 h 2325"/>
              <a:gd name="T62" fmla="*/ 2147483646 w 5760"/>
              <a:gd name="T63" fmla="*/ 1943041526 h 2325"/>
              <a:gd name="T64" fmla="*/ 2147483646 w 5760"/>
              <a:gd name="T65" fmla="*/ 1791832130 h 2325"/>
              <a:gd name="T66" fmla="*/ 2147483646 w 5760"/>
              <a:gd name="T67" fmla="*/ 1640622735 h 2325"/>
              <a:gd name="T68" fmla="*/ 2147483646 w 5760"/>
              <a:gd name="T69" fmla="*/ 1512093955 h 2325"/>
              <a:gd name="T70" fmla="*/ 2147483646 w 5760"/>
              <a:gd name="T71" fmla="*/ 1391126438 h 2325"/>
              <a:gd name="T72" fmla="*/ 2147483646 w 5760"/>
              <a:gd name="T73" fmla="*/ 1217236427 h 2325"/>
              <a:gd name="T74" fmla="*/ 2147483646 w 5760"/>
              <a:gd name="T75" fmla="*/ 1066027032 h 2325"/>
              <a:gd name="T76" fmla="*/ 2147483646 w 5760"/>
              <a:gd name="T77" fmla="*/ 945059516 h 2325"/>
              <a:gd name="T78" fmla="*/ 2147483646 w 5760"/>
              <a:gd name="T79" fmla="*/ 786288857 h 2325"/>
              <a:gd name="T80" fmla="*/ 2147483646 w 5760"/>
              <a:gd name="T81" fmla="*/ 657761664 h 2325"/>
              <a:gd name="T82" fmla="*/ 2147483646 w 5760"/>
              <a:gd name="T83" fmla="*/ 536794148 h 2325"/>
              <a:gd name="T84" fmla="*/ 2147483646 w 5760"/>
              <a:gd name="T85" fmla="*/ 430947571 h 2325"/>
              <a:gd name="T86" fmla="*/ 2147483646 w 5760"/>
              <a:gd name="T87" fmla="*/ 347781610 h 2325"/>
              <a:gd name="T88" fmla="*/ 2147483646 w 5760"/>
              <a:gd name="T89" fmla="*/ 272176912 h 2325"/>
              <a:gd name="T90" fmla="*/ 2147483646 w 5760"/>
              <a:gd name="T91" fmla="*/ 204133478 h 2325"/>
              <a:gd name="T92" fmla="*/ 2147483646 w 5760"/>
              <a:gd name="T93" fmla="*/ 151209395 h 2325"/>
              <a:gd name="T94" fmla="*/ 2147483646 w 5760"/>
              <a:gd name="T95" fmla="*/ 90725637 h 2325"/>
              <a:gd name="T96" fmla="*/ 2086689375 w 5760"/>
              <a:gd name="T97" fmla="*/ 52924082 h 2325"/>
              <a:gd name="T98" fmla="*/ 1406247188 w 5760"/>
              <a:gd name="T99" fmla="*/ 30241879 h 2325"/>
              <a:gd name="T100" fmla="*/ 710684063 w 5760"/>
              <a:gd name="T101" fmla="*/ 7561264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884575815 h 1573"/>
              <a:gd name="T4" fmla="*/ 710684063 w 5760"/>
              <a:gd name="T5" fmla="*/ 899696755 h 1573"/>
              <a:gd name="T6" fmla="*/ 1580138763 w 5760"/>
              <a:gd name="T7" fmla="*/ 914817696 h 1573"/>
              <a:gd name="T8" fmla="*/ 2147483646 w 5760"/>
              <a:gd name="T9" fmla="*/ 945059577 h 1573"/>
              <a:gd name="T10" fmla="*/ 2147483646 w 5760"/>
              <a:gd name="T11" fmla="*/ 990422398 h 1573"/>
              <a:gd name="T12" fmla="*/ 2147483646 w 5760"/>
              <a:gd name="T13" fmla="*/ 1035785220 h 1573"/>
              <a:gd name="T14" fmla="*/ 2147483646 w 5760"/>
              <a:gd name="T15" fmla="*/ 1096268982 h 1573"/>
              <a:gd name="T16" fmla="*/ 2147483646 w 5760"/>
              <a:gd name="T17" fmla="*/ 1164312421 h 1573"/>
              <a:gd name="T18" fmla="*/ 2147483646 w 5760"/>
              <a:gd name="T19" fmla="*/ 1270159004 h 1573"/>
              <a:gd name="T20" fmla="*/ 2147483646 w 5760"/>
              <a:gd name="T21" fmla="*/ 1383566852 h 1573"/>
              <a:gd name="T22" fmla="*/ 2147483646 w 5760"/>
              <a:gd name="T23" fmla="*/ 1504534376 h 1573"/>
              <a:gd name="T24" fmla="*/ 2147483646 w 5760"/>
              <a:gd name="T25" fmla="*/ 1633061577 h 1573"/>
              <a:gd name="T26" fmla="*/ 2147483646 w 5760"/>
              <a:gd name="T27" fmla="*/ 1784270982 h 1573"/>
              <a:gd name="T28" fmla="*/ 2147483646 w 5760"/>
              <a:gd name="T29" fmla="*/ 1890117566 h 1573"/>
              <a:gd name="T30" fmla="*/ 2147483646 w 5760"/>
              <a:gd name="T31" fmla="*/ 2041326971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1595260019 h 1573"/>
              <a:gd name="T54" fmla="*/ 2147483646 w 5760"/>
              <a:gd name="T55" fmla="*/ 1436489350 h 1573"/>
              <a:gd name="T56" fmla="*/ 2147483646 w 5760"/>
              <a:gd name="T57" fmla="*/ 1262599328 h 1573"/>
              <a:gd name="T58" fmla="*/ 2147483646 w 5760"/>
              <a:gd name="T59" fmla="*/ 1118949599 h 1573"/>
              <a:gd name="T60" fmla="*/ 2147483646 w 5760"/>
              <a:gd name="T61" fmla="*/ 997982075 h 1573"/>
              <a:gd name="T62" fmla="*/ 2147483646 w 5760"/>
              <a:gd name="T63" fmla="*/ 877014551 h 1573"/>
              <a:gd name="T64" fmla="*/ 2147483646 w 5760"/>
              <a:gd name="T65" fmla="*/ 740926086 h 1573"/>
              <a:gd name="T66" fmla="*/ 2147483646 w 5760"/>
              <a:gd name="T67" fmla="*/ 635079502 h 1573"/>
              <a:gd name="T68" fmla="*/ 2147483646 w 5760"/>
              <a:gd name="T69" fmla="*/ 536794182 h 1573"/>
              <a:gd name="T70" fmla="*/ 2147483646 w 5760"/>
              <a:gd name="T71" fmla="*/ 461189480 h 1573"/>
              <a:gd name="T72" fmla="*/ 2147483646 w 5760"/>
              <a:gd name="T73" fmla="*/ 385584777 h 1573"/>
              <a:gd name="T74" fmla="*/ 2147483646 w 5760"/>
              <a:gd name="T75" fmla="*/ 325101015 h 1573"/>
              <a:gd name="T76" fmla="*/ 2147483646 w 5760"/>
              <a:gd name="T77" fmla="*/ 264617253 h 1573"/>
              <a:gd name="T78" fmla="*/ 2147483646 w 5760"/>
              <a:gd name="T79" fmla="*/ 219254431 h 1573"/>
              <a:gd name="T80" fmla="*/ 2147483646 w 5760"/>
              <a:gd name="T81" fmla="*/ 166330346 h 1573"/>
              <a:gd name="T82" fmla="*/ 2147483646 w 5760"/>
              <a:gd name="T83" fmla="*/ 120967524 h 1573"/>
              <a:gd name="T84" fmla="*/ 2147483646 w 5760"/>
              <a:gd name="T85" fmla="*/ 98286907 h 1573"/>
              <a:gd name="T86" fmla="*/ 2147483646 w 5760"/>
              <a:gd name="T87" fmla="*/ 68045026 h 1573"/>
              <a:gd name="T88" fmla="*/ 2147483646 w 5760"/>
              <a:gd name="T89" fmla="*/ 37803145 h 1573"/>
              <a:gd name="T90" fmla="*/ 1799391563 w 5760"/>
              <a:gd name="T91" fmla="*/ 30241881 h 1573"/>
              <a:gd name="T92" fmla="*/ 1285279688 w 5760"/>
              <a:gd name="T93" fmla="*/ 15120941 h 1573"/>
              <a:gd name="T94" fmla="*/ 612398763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1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854333763 h 970"/>
              <a:gd name="T4" fmla="*/ 801409688 w 5760"/>
              <a:gd name="T5" fmla="*/ 861893438 h 970"/>
              <a:gd name="T6" fmla="*/ 1489413138 w 5760"/>
              <a:gd name="T7" fmla="*/ 877014375 h 970"/>
              <a:gd name="T8" fmla="*/ 2132052188 w 5760"/>
              <a:gd name="T9" fmla="*/ 892135313 h 970"/>
              <a:gd name="T10" fmla="*/ 2147483646 w 5760"/>
              <a:gd name="T11" fmla="*/ 907256250 h 970"/>
              <a:gd name="T12" fmla="*/ 2147483646 w 5760"/>
              <a:gd name="T13" fmla="*/ 922377188 h 970"/>
              <a:gd name="T14" fmla="*/ 2147483646 w 5760"/>
              <a:gd name="T15" fmla="*/ 960180325 h 970"/>
              <a:gd name="T16" fmla="*/ 2147483646 w 5760"/>
              <a:gd name="T17" fmla="*/ 1005543138 h 970"/>
              <a:gd name="T18" fmla="*/ 2147483646 w 5760"/>
              <a:gd name="T19" fmla="*/ 1058465625 h 970"/>
              <a:gd name="T20" fmla="*/ 2147483646 w 5760"/>
              <a:gd name="T21" fmla="*/ 1141631575 h 970"/>
              <a:gd name="T22" fmla="*/ 2147483646 w 5760"/>
              <a:gd name="T23" fmla="*/ 1202115325 h 970"/>
              <a:gd name="T24" fmla="*/ 2147483646 w 5760"/>
              <a:gd name="T25" fmla="*/ 1277720013 h 970"/>
              <a:gd name="T26" fmla="*/ 2147483646 w 5760"/>
              <a:gd name="T27" fmla="*/ 1368445638 h 970"/>
              <a:gd name="T28" fmla="*/ 2147483646 w 5760"/>
              <a:gd name="T29" fmla="*/ 1474292200 h 970"/>
              <a:gd name="T30" fmla="*/ 2147483646 w 5760"/>
              <a:gd name="T31" fmla="*/ 1557456563 h 970"/>
              <a:gd name="T32" fmla="*/ 2147483646 w 5760"/>
              <a:gd name="T33" fmla="*/ 1685985325 h 970"/>
              <a:gd name="T34" fmla="*/ 2147483646 w 5760"/>
              <a:gd name="T35" fmla="*/ 1829633438 h 970"/>
              <a:gd name="T36" fmla="*/ 2147483646 w 5760"/>
              <a:gd name="T37" fmla="*/ 1980842813 h 970"/>
              <a:gd name="T38" fmla="*/ 2147483646 w 5760"/>
              <a:gd name="T39" fmla="*/ 2132052188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2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1897679578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1693251 h 1060"/>
              <a:gd name="T12" fmla="*/ 2147483646 w 5760"/>
              <a:gd name="T13" fmla="*/ 400705876 h 1060"/>
              <a:gd name="T14" fmla="*/ 2147483646 w 5760"/>
              <a:gd name="T15" fmla="*/ 559475020 h 1060"/>
              <a:gd name="T16" fmla="*/ 2147483646 w 5760"/>
              <a:gd name="T17" fmla="*/ 672882912 h 1060"/>
              <a:gd name="T18" fmla="*/ 2147483646 w 5760"/>
              <a:gd name="T19" fmla="*/ 816531110 h 1060"/>
              <a:gd name="T20" fmla="*/ 2147483646 w 5760"/>
              <a:gd name="T21" fmla="*/ 922377736 h 1060"/>
              <a:gd name="T22" fmla="*/ 2147483646 w 5760"/>
              <a:gd name="T23" fmla="*/ 1043345308 h 1060"/>
              <a:gd name="T24" fmla="*/ 2147483646 w 5760"/>
              <a:gd name="T25" fmla="*/ 1179433826 h 1060"/>
              <a:gd name="T26" fmla="*/ 2147483646 w 5760"/>
              <a:gd name="T27" fmla="*/ 1270159505 h 1060"/>
              <a:gd name="T28" fmla="*/ 2147483646 w 5760"/>
              <a:gd name="T29" fmla="*/ 1368446451 h 1060"/>
              <a:gd name="T30" fmla="*/ 2147483646 w 5760"/>
              <a:gd name="T31" fmla="*/ 1459172130 h 1060"/>
              <a:gd name="T32" fmla="*/ 2147483646 w 5760"/>
              <a:gd name="T33" fmla="*/ 1527217183 h 1060"/>
              <a:gd name="T34" fmla="*/ 2147483646 w 5760"/>
              <a:gd name="T35" fmla="*/ 1595260648 h 1060"/>
              <a:gd name="T36" fmla="*/ 2147483646 w 5760"/>
              <a:gd name="T37" fmla="*/ 1648184754 h 1060"/>
              <a:gd name="T38" fmla="*/ 2147483646 w 5760"/>
              <a:gd name="T39" fmla="*/ 1701107273 h 1060"/>
              <a:gd name="T40" fmla="*/ 2147483646 w 5760"/>
              <a:gd name="T41" fmla="*/ 1746470113 h 1060"/>
              <a:gd name="T42" fmla="*/ 2147483646 w 5760"/>
              <a:gd name="T43" fmla="*/ 1784273273 h 1060"/>
              <a:gd name="T44" fmla="*/ 2147483646 w 5760"/>
              <a:gd name="T45" fmla="*/ 1814515166 h 1060"/>
              <a:gd name="T46" fmla="*/ 2147483646 w 5760"/>
              <a:gd name="T47" fmla="*/ 1844757059 h 1060"/>
              <a:gd name="T48" fmla="*/ 2147483646 w 5760"/>
              <a:gd name="T49" fmla="*/ 1859878005 h 1060"/>
              <a:gd name="T50" fmla="*/ 1345763438 w 5760"/>
              <a:gd name="T51" fmla="*/ 1882558631 h 1060"/>
              <a:gd name="T52" fmla="*/ 506552200 w 5760"/>
              <a:gd name="T53" fmla="*/ 1897679578 h 1060"/>
              <a:gd name="T54" fmla="*/ 0 w 5760"/>
              <a:gd name="T55" fmla="*/ 1897679578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3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922377619 h 673"/>
              <a:gd name="T2" fmla="*/ 0 w 5284"/>
              <a:gd name="T3" fmla="*/ 1693545793 h 673"/>
              <a:gd name="T4" fmla="*/ 763608138 w 5284"/>
              <a:gd name="T5" fmla="*/ 1693545793 h 673"/>
              <a:gd name="T6" fmla="*/ 1822073763 w 5284"/>
              <a:gd name="T7" fmla="*/ 1670865169 h 673"/>
              <a:gd name="T8" fmla="*/ 2147483646 w 5284"/>
              <a:gd name="T9" fmla="*/ 1648182959 h 673"/>
              <a:gd name="T10" fmla="*/ 2147483646 w 5284"/>
              <a:gd name="T11" fmla="*/ 1617941070 h 673"/>
              <a:gd name="T12" fmla="*/ 2147483646 w 5284"/>
              <a:gd name="T13" fmla="*/ 1587699181 h 673"/>
              <a:gd name="T14" fmla="*/ 2147483646 w 5284"/>
              <a:gd name="T15" fmla="*/ 1549897613 h 673"/>
              <a:gd name="T16" fmla="*/ 2147483646 w 5284"/>
              <a:gd name="T17" fmla="*/ 1527215402 h 673"/>
              <a:gd name="T18" fmla="*/ 2147483646 w 5284"/>
              <a:gd name="T19" fmla="*/ 1481852568 h 673"/>
              <a:gd name="T20" fmla="*/ 2147483646 w 5284"/>
              <a:gd name="T21" fmla="*/ 1436489735 h 673"/>
              <a:gd name="T22" fmla="*/ 2147483646 w 5284"/>
              <a:gd name="T23" fmla="*/ 1376005956 h 673"/>
              <a:gd name="T24" fmla="*/ 2147483646 w 5284"/>
              <a:gd name="T25" fmla="*/ 1330643123 h 673"/>
              <a:gd name="T26" fmla="*/ 2147483646 w 5284"/>
              <a:gd name="T27" fmla="*/ 1255038400 h 673"/>
              <a:gd name="T28" fmla="*/ 2147483646 w 5284"/>
              <a:gd name="T29" fmla="*/ 1194554622 h 673"/>
              <a:gd name="T30" fmla="*/ 2147483646 w 5284"/>
              <a:gd name="T31" fmla="*/ 1126511165 h 673"/>
              <a:gd name="T32" fmla="*/ 2147483646 w 5284"/>
              <a:gd name="T33" fmla="*/ 1058466120 h 673"/>
              <a:gd name="T34" fmla="*/ 2147483646 w 5284"/>
              <a:gd name="T35" fmla="*/ 967740453 h 673"/>
              <a:gd name="T36" fmla="*/ 2147483646 w 5284"/>
              <a:gd name="T37" fmla="*/ 884576051 h 673"/>
              <a:gd name="T38" fmla="*/ 2147483646 w 5284"/>
              <a:gd name="T39" fmla="*/ 801410063 h 673"/>
              <a:gd name="T40" fmla="*/ 2147483646 w 5284"/>
              <a:gd name="T41" fmla="*/ 703124717 h 673"/>
              <a:gd name="T42" fmla="*/ 2147483646 w 5284"/>
              <a:gd name="T43" fmla="*/ 597278105 h 673"/>
              <a:gd name="T44" fmla="*/ 2147483646 w 5284"/>
              <a:gd name="T45" fmla="*/ 483870226 h 673"/>
              <a:gd name="T46" fmla="*/ 2147483646 w 5284"/>
              <a:gd name="T47" fmla="*/ 370463936 h 673"/>
              <a:gd name="T48" fmla="*/ 2147483646 w 5284"/>
              <a:gd name="T49" fmla="*/ 226814169 h 673"/>
              <a:gd name="T50" fmla="*/ 2147483646 w 5284"/>
              <a:gd name="T51" fmla="*/ 105846612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143649767 h 673"/>
              <a:gd name="T58" fmla="*/ 2147483646 w 5284"/>
              <a:gd name="T59" fmla="*/ 272177002 h 673"/>
              <a:gd name="T60" fmla="*/ 2147483646 w 5284"/>
              <a:gd name="T61" fmla="*/ 378023614 h 673"/>
              <a:gd name="T62" fmla="*/ 2147483646 w 5284"/>
              <a:gd name="T63" fmla="*/ 461189603 h 673"/>
              <a:gd name="T64" fmla="*/ 2147483646 w 5284"/>
              <a:gd name="T65" fmla="*/ 536794326 h 673"/>
              <a:gd name="T66" fmla="*/ 2147483646 w 5284"/>
              <a:gd name="T67" fmla="*/ 612399049 h 673"/>
              <a:gd name="T68" fmla="*/ 2147483646 w 5284"/>
              <a:gd name="T69" fmla="*/ 688003772 h 673"/>
              <a:gd name="T70" fmla="*/ 2147483646 w 5284"/>
              <a:gd name="T71" fmla="*/ 748487550 h 673"/>
              <a:gd name="T72" fmla="*/ 2147483646 w 5284"/>
              <a:gd name="T73" fmla="*/ 786289118 h 673"/>
              <a:gd name="T74" fmla="*/ 2147483646 w 5284"/>
              <a:gd name="T75" fmla="*/ 831651952 h 673"/>
              <a:gd name="T76" fmla="*/ 2147483646 w 5284"/>
              <a:gd name="T77" fmla="*/ 861893841 h 673"/>
              <a:gd name="T78" fmla="*/ 1754028750 w 5284"/>
              <a:gd name="T79" fmla="*/ 892135730 h 673"/>
              <a:gd name="T80" fmla="*/ 1262599075 w 5284"/>
              <a:gd name="T81" fmla="*/ 907256675 h 673"/>
              <a:gd name="T82" fmla="*/ 703124388 w 5284"/>
              <a:gd name="T83" fmla="*/ 922377619 h 673"/>
              <a:gd name="T84" fmla="*/ 249496263 w 5284"/>
              <a:gd name="T85" fmla="*/ 929938885 h 673"/>
              <a:gd name="T86" fmla="*/ 0 w 5284"/>
              <a:gd name="T87" fmla="*/ 922377619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4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718246907 h 286"/>
              <a:gd name="T4" fmla="*/ 483870000 w 2884"/>
              <a:gd name="T5" fmla="*/ 718246907 h 286"/>
              <a:gd name="T6" fmla="*/ 967740000 w 2884"/>
              <a:gd name="T7" fmla="*/ 710687215 h 286"/>
              <a:gd name="T8" fmla="*/ 1459171263 w 2884"/>
              <a:gd name="T9" fmla="*/ 695566244 h 286"/>
              <a:gd name="T10" fmla="*/ 1988404075 w 2884"/>
              <a:gd name="T11" fmla="*/ 672883995 h 286"/>
              <a:gd name="T12" fmla="*/ 2147483646 w 2884"/>
              <a:gd name="T13" fmla="*/ 650203332 h 286"/>
              <a:gd name="T14" fmla="*/ 2147483646 w 2884"/>
              <a:gd name="T15" fmla="*/ 619961390 h 286"/>
              <a:gd name="T16" fmla="*/ 2147483646 w 2884"/>
              <a:gd name="T17" fmla="*/ 589719449 h 286"/>
              <a:gd name="T18" fmla="*/ 2147483646 w 2884"/>
              <a:gd name="T19" fmla="*/ 559477507 h 286"/>
              <a:gd name="T20" fmla="*/ 2147483646 w 2884"/>
              <a:gd name="T21" fmla="*/ 506553316 h 286"/>
              <a:gd name="T22" fmla="*/ 2147483646 w 2884"/>
              <a:gd name="T23" fmla="*/ 400706520 h 286"/>
              <a:gd name="T24" fmla="*/ 2147483646 w 2884"/>
              <a:gd name="T25" fmla="*/ 294859724 h 286"/>
              <a:gd name="T26" fmla="*/ 2147483646 w 2884"/>
              <a:gd name="T27" fmla="*/ 151209708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 estilo do título mestre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smtClean="0"/>
              <a:t>Clique para editar os estilos do texto mestre</a:t>
            </a:r>
          </a:p>
          <a:p>
            <a:pPr lvl="1"/>
            <a:r>
              <a:rPr lang="en-US" altLang="pt-BR" smtClean="0"/>
              <a:t>Segundo nível</a:t>
            </a:r>
          </a:p>
          <a:p>
            <a:pPr lvl="2"/>
            <a:r>
              <a:rPr lang="en-US" altLang="pt-BR" smtClean="0"/>
              <a:t>Terceiro nível</a:t>
            </a:r>
          </a:p>
          <a:p>
            <a:pPr lvl="3"/>
            <a:r>
              <a:rPr lang="en-US" altLang="pt-BR" smtClean="0"/>
              <a:t>Quarto nível</a:t>
            </a:r>
          </a:p>
          <a:p>
            <a:pPr lvl="4"/>
            <a:r>
              <a:rPr lang="en-US" altLang="pt-BR" smtClean="0"/>
              <a:t>Quinto nível</a:t>
            </a:r>
          </a:p>
        </p:txBody>
      </p:sp>
      <p:sp>
        <p:nvSpPr>
          <p:cNvPr id="747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6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464A819-D3F0-46B3-AD02-2CD190DABC0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1.xml"/><Relationship Id="rId3" Type="http://schemas.openxmlformats.org/officeDocument/2006/relationships/slide" Target="slide5.xml"/><Relationship Id="rId7" Type="http://schemas.openxmlformats.org/officeDocument/2006/relationships/slide" Target="slide34.xml"/><Relationship Id="rId12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3.xml"/><Relationship Id="rId11" Type="http://schemas.openxmlformats.org/officeDocument/2006/relationships/slide" Target="slide50.xml"/><Relationship Id="rId5" Type="http://schemas.openxmlformats.org/officeDocument/2006/relationships/slide" Target="slide22.xml"/><Relationship Id="rId10" Type="http://schemas.openxmlformats.org/officeDocument/2006/relationships/slide" Target="slide47.xml"/><Relationship Id="rId4" Type="http://schemas.openxmlformats.org/officeDocument/2006/relationships/slide" Target="slide8.xml"/><Relationship Id="rId9" Type="http://schemas.openxmlformats.org/officeDocument/2006/relationships/slide" Target="slide4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.org/web/education/code-of-ethics" TargetMode="External"/><Relationship Id="rId2" Type="http://schemas.openxmlformats.org/officeDocument/2006/relationships/hyperlink" Target="http://www.sbc.org.br/jdownloads/02.codigo_de_etica_da_sbc.pdf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05800" cy="3733800"/>
          </a:xfrm>
        </p:spPr>
        <p:txBody>
          <a:bodyPr/>
          <a:lstStyle/>
          <a:p>
            <a:r>
              <a:rPr lang="pt-BR" altLang="pt-BR" sz="4800" b="1" i="1" smtClean="0"/>
              <a:t>ENGENHARIA DE SOFTWARE I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5334000"/>
            <a:ext cx="7924800" cy="1295400"/>
          </a:xfrm>
        </p:spPr>
        <p:txBody>
          <a:bodyPr/>
          <a:lstStyle/>
          <a:p>
            <a:r>
              <a:rPr lang="pt-BR" altLang="pt-BR" smtClean="0"/>
              <a:t>Prof. Antônio Maria P. de Resende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38200" y="152400"/>
            <a:ext cx="7543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pt-BR" altLang="pt-BR"/>
              <a:t>Universidade Federal de Lavras</a:t>
            </a:r>
          </a:p>
          <a:p>
            <a:pPr algn="ctr">
              <a:buFontTx/>
              <a:buNone/>
            </a:pPr>
            <a:r>
              <a:rPr lang="pt-BR" altLang="pt-BR"/>
              <a:t>Departamento de Ciência da Computação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98563-4666-4558-AA8B-B4B6A00C033E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1536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30F90-7C03-4FC1-AEBB-7FB7764FECF0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pt-BR" sz="1400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Prototipação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114800"/>
          </a:xfrm>
          <a:noFill/>
        </p:spPr>
        <p:txBody>
          <a:bodyPr lIns="92075" tIns="46038" rIns="92075" bIns="46038"/>
          <a:lstStyle/>
          <a:p>
            <a:endParaRPr lang="pt-BR" altLang="pt-BR" sz="2800" smtClean="0"/>
          </a:p>
          <a:p>
            <a:r>
              <a:rPr lang="pt-BR" altLang="pt-BR" sz="2800" smtClean="0"/>
              <a:t>O objetivo é entender os objetivos do sistema. Começa com requisitos vagamente entendidos.</a:t>
            </a:r>
          </a:p>
          <a:p>
            <a:r>
              <a:rPr lang="en-US" altLang="pt-BR" sz="2800" smtClean="0"/>
              <a:t>A</a:t>
            </a:r>
            <a:r>
              <a:rPr lang="pt-BR" altLang="pt-BR" sz="2800" smtClean="0"/>
              <a:t> primeira fase prevê o desenvolvimento de um </a:t>
            </a:r>
            <a:r>
              <a:rPr lang="pt-BR" altLang="pt-BR" sz="2800" i="1" smtClean="0"/>
              <a:t>programa</a:t>
            </a:r>
            <a:r>
              <a:rPr lang="pt-BR" altLang="pt-BR" sz="2800" smtClean="0"/>
              <a:t> para o usuário experimentar. </a:t>
            </a:r>
          </a:p>
          <a:p>
            <a:pPr lvl="1"/>
            <a:r>
              <a:rPr lang="pt-BR" altLang="pt-BR" sz="2400" smtClean="0"/>
              <a:t>No entanto, o objetivo aqui é estabelecer os requisitos do sistema. </a:t>
            </a:r>
          </a:p>
          <a:p>
            <a:pPr lvl="1"/>
            <a:r>
              <a:rPr lang="pt-BR" altLang="pt-BR" sz="2400" smtClean="0"/>
              <a:t>O software </a:t>
            </a:r>
            <a:r>
              <a:rPr lang="pt-BR" altLang="pt-BR" sz="2400" i="1" smtClean="0"/>
              <a:t>deve</a:t>
            </a:r>
            <a:r>
              <a:rPr lang="pt-BR" altLang="pt-BR" sz="2400" smtClean="0"/>
              <a:t> ser reimplementado na fase seguinte.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617C3-A3C8-4BE1-97E0-03A1F0507C0E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1638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CF887A-730F-4466-BB27-6AC1F2CD2360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pt-BR" sz="140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Prototipação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800" smtClean="0"/>
              <a:t>A construção de protótipos com os quais os usuários possam </a:t>
            </a:r>
            <a:r>
              <a:rPr lang="pt-BR" altLang="pt-BR" sz="2800" i="1" smtClean="0"/>
              <a:t>brincar</a:t>
            </a:r>
            <a:r>
              <a:rPr lang="pt-BR" altLang="pt-BR" sz="2800" smtClean="0"/>
              <a:t> é uma idéia bastante atrativa: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Para sistemas grandes e complicados.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Quando não existe um sistema anterior ou um sistema manual que ajude a especificar os requisitos.</a:t>
            </a:r>
          </a:p>
          <a:p>
            <a:pPr>
              <a:lnSpc>
                <a:spcPct val="90000"/>
              </a:lnSpc>
            </a:pPr>
            <a:r>
              <a:rPr lang="pt-BR" altLang="pt-BR" sz="2800" smtClean="0"/>
              <a:t>Os objetivos do protótipo devem estar bem claros </a:t>
            </a:r>
            <a:r>
              <a:rPr lang="pt-BR" altLang="pt-BR" sz="2800" i="1" smtClean="0"/>
              <a:t>antes</a:t>
            </a:r>
            <a:r>
              <a:rPr lang="pt-BR" altLang="pt-BR" sz="2800" smtClean="0"/>
              <a:t> do início da codificação.  Possíveis objetivos: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Entender os requisitos dos usuários.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Definir a interface com os usuários.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Demonstrar a viabilidade do sistemas para os gerentes.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1026"/>
          <p:cNvSpPr txBox="1">
            <a:spLocks noChangeArrowheads="1"/>
          </p:cNvSpPr>
          <p:nvPr/>
        </p:nvSpPr>
        <p:spPr bwMode="auto">
          <a:xfrm>
            <a:off x="681038" y="1352550"/>
            <a:ext cx="7923212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525" indent="-263525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pt-BR" sz="2800" dirty="0">
                <a:cs typeface="Times New Roman" panose="02020603050405020304" pitchFamily="18" charset="0"/>
              </a:rPr>
              <a:t>Á prototipação pode ser descartável ou reaproveitável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pt-BR" sz="2800" b="1" dirty="0">
                <a:cs typeface="Times New Roman" panose="02020603050405020304" pitchFamily="18" charset="0"/>
              </a:rPr>
              <a:t> Descartável</a:t>
            </a:r>
            <a:r>
              <a:rPr lang="pt-BR" sz="2800" b="1" dirty="0">
                <a:cs typeface="Times New Roman" panose="02020603050405020304" pitchFamily="18" charset="0"/>
              </a:rPr>
              <a:t> </a:t>
            </a:r>
            <a:r>
              <a:rPr lang="pt-BR" sz="2800" dirty="0">
                <a:cs typeface="Times New Roman" panose="02020603050405020304" pitchFamily="18" charset="0"/>
              </a:rPr>
              <a:t>- </a:t>
            </a:r>
            <a:r>
              <a:rPr lang="pt-BR" sz="2800" dirty="0">
                <a:cs typeface="Times New Roman" panose="02020603050405020304" pitchFamily="18" charset="0"/>
              </a:rPr>
              <a:t>todo o projeto é descartado após compreender os requisitos do usuário e um sistema é construído a partir do início.</a:t>
            </a:r>
            <a:endParaRPr lang="pt-BR" sz="28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pt-BR" sz="2800" b="1" dirty="0"/>
              <a:t> Reaproveitável</a:t>
            </a:r>
            <a:r>
              <a:rPr lang="pt-BR" sz="2800" b="1" dirty="0"/>
              <a:t> </a:t>
            </a:r>
            <a:r>
              <a:rPr lang="pt-BR" sz="2800" dirty="0"/>
              <a:t>- </a:t>
            </a:r>
            <a:r>
              <a:rPr lang="pt-BR" sz="2800" dirty="0"/>
              <a:t>parte do protótipo é aproveitado na construção do projeto final. Por exemplo, o código das interfaces podem ser reaproveitado.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1038" y="188913"/>
            <a:ext cx="7772400" cy="1143000"/>
          </a:xfrm>
        </p:spPr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1026"/>
          <p:cNvSpPr txBox="1">
            <a:spLocks noChangeArrowheads="1"/>
          </p:cNvSpPr>
          <p:nvPr/>
        </p:nvSpPr>
        <p:spPr bwMode="auto">
          <a:xfrm>
            <a:off x="681038" y="1352550"/>
            <a:ext cx="7923212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sz="2600" dirty="0">
                <a:cs typeface="Times New Roman" panose="02020603050405020304" pitchFamily="18" charset="0"/>
              </a:rPr>
              <a:t>Tipos de Protótipos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600" b="1" dirty="0"/>
              <a:t>Protótipo de Apresentação </a:t>
            </a:r>
            <a:r>
              <a:rPr lang="pt-BR" sz="2600" dirty="0"/>
              <a:t>- oferece suporte ao início do projeto e é usado para convencer o cliente de que o futuro sistema é viável e que a interface do usuário se adequa aos requisitos. Na maioria dos casos é usado para mostrar visão que o usuário têm do sistema e revelar aspectos importantes da interface.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600" b="1" dirty="0"/>
              <a:t>Protótipo Autêntico </a:t>
            </a:r>
            <a:r>
              <a:rPr lang="pt-BR" sz="2600" dirty="0"/>
              <a:t>- é um sistema de software provisório e funcional, geralmente projetado para ilustrar aspectos específicos da interface de usuários ou parte da funcionalidade, ajudando na compreensão dos problemas envolvidos.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1038" y="188913"/>
            <a:ext cx="7772400" cy="1143000"/>
          </a:xfrm>
        </p:spPr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1026"/>
          <p:cNvSpPr txBox="1">
            <a:spLocks noChangeArrowheads="1"/>
          </p:cNvSpPr>
          <p:nvPr/>
        </p:nvSpPr>
        <p:spPr bwMode="auto">
          <a:xfrm>
            <a:off x="681038" y="1352550"/>
            <a:ext cx="7923212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sz="2600" dirty="0">
                <a:cs typeface="Times New Roman" panose="02020603050405020304" pitchFamily="18" charset="0"/>
              </a:rPr>
              <a:t>Tipos de Protótipos: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600" b="1" dirty="0"/>
              <a:t>Protótipo Funcional </a:t>
            </a:r>
            <a:r>
              <a:rPr lang="pt-BR" sz="2600" dirty="0"/>
              <a:t>-- é derivado do modelo do domínio do problema ou da especificação do software e serve para ajudar à equipe de desenvolvimento compreender questões relacionadas com a construção do sistema. Esse protótipo não interessa aos usuários.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pt-BR" sz="2600" b="1" dirty="0"/>
              <a:t>Sistema Piloto </a:t>
            </a:r>
            <a:r>
              <a:rPr lang="pt-BR" sz="2600" dirty="0"/>
              <a:t>- é usado não apenas com propósitos ilustrativos, mas como um núcleo básico operacional do sistema. Esse sistema deve ser instalado no ambiente de aplicação e experimentado com os usuários.</a:t>
            </a:r>
          </a:p>
          <a:p>
            <a:pPr marL="263525" indent="-263525" algn="just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pt-BR" sz="2600" dirty="0"/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title"/>
          </p:nvPr>
        </p:nvSpPr>
        <p:spPr>
          <a:xfrm>
            <a:off x="681038" y="188913"/>
            <a:ext cx="7772400" cy="1143000"/>
          </a:xfrm>
        </p:spPr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068984-70AF-48A8-9D23-2E42B0A3BB92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2355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B0DA8F-B166-482C-AB2C-EBDE0D026948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pt-BR" sz="1400" smtClean="0"/>
          </a:p>
        </p:txBody>
      </p:sp>
      <p:sp>
        <p:nvSpPr>
          <p:cNvPr id="23556" name="Rectangle 102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pt-BR" altLang="pt-BR" smtClean="0"/>
              <a:t>Uma decisão importante a ser tomada é escolher o que será e o que não será parte do protótipo. </a:t>
            </a:r>
          </a:p>
          <a:p>
            <a:pPr lvl="1"/>
            <a:r>
              <a:rPr lang="pt-BR" altLang="pt-BR" smtClean="0"/>
              <a:t>Não é economicamente viável implementar todo o sistema! </a:t>
            </a:r>
          </a:p>
          <a:p>
            <a:pPr lvl="1"/>
            <a:r>
              <a:rPr lang="pt-BR" altLang="pt-BR" smtClean="0"/>
              <a:t>Os objetivos do protótipo são o ponto de partida.</a:t>
            </a:r>
          </a:p>
        </p:txBody>
      </p:sp>
      <p:sp>
        <p:nvSpPr>
          <p:cNvPr id="23557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6E1D33-1E4E-4142-8588-7841EA3E2947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2457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D1D27E-D417-4A56-9867-653923B148BC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pt-BR" sz="1400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49275"/>
            <a:ext cx="7772400" cy="114300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Prototipação:</a:t>
            </a:r>
            <a:br>
              <a:rPr lang="pt-BR" altLang="pt-BR" smtClean="0"/>
            </a:br>
            <a:r>
              <a:rPr lang="pt-BR" altLang="pt-BR" smtClean="0"/>
              <a:t>o que incluir no protótipo?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pt-BR" altLang="pt-BR" sz="2800" smtClean="0"/>
              <a:t>Algumas possibilidades:</a:t>
            </a:r>
          </a:p>
          <a:p>
            <a:pPr lvl="1"/>
            <a:r>
              <a:rPr lang="pt-BR" altLang="pt-BR" sz="2400" smtClean="0"/>
              <a:t>Implementar todas as funções do sistema mas com um número reduzido de detalhes.</a:t>
            </a:r>
          </a:p>
          <a:p>
            <a:pPr lvl="1"/>
            <a:r>
              <a:rPr lang="pt-BR" altLang="pt-BR" sz="2400" smtClean="0"/>
              <a:t>Implementar um subconjunto das funções, possivelmente com um número maior de detalhes.</a:t>
            </a:r>
          </a:p>
          <a:p>
            <a:pPr lvl="1"/>
            <a:r>
              <a:rPr lang="pt-BR" altLang="pt-BR" sz="2400" smtClean="0"/>
              <a:t>Desconsiderar requisitos associados a velocidade, espaço, confiabilidade, etc.</a:t>
            </a:r>
          </a:p>
          <a:p>
            <a:pPr lvl="1"/>
            <a:r>
              <a:rPr lang="pt-BR" altLang="pt-BR" sz="2400" smtClean="0"/>
              <a:t>A menos que o objetivo do protótipo seja definir a interface com o usuário, desconsiderar a parte de manipulação de erros.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715000"/>
          </a:xfrm>
        </p:spPr>
        <p:txBody>
          <a:bodyPr/>
          <a:lstStyle/>
          <a:p>
            <a:pPr marL="388938" indent="-388938">
              <a:lnSpc>
                <a:spcPct val="90000"/>
              </a:lnSpc>
            </a:pPr>
            <a:r>
              <a:rPr lang="pt-BR" altLang="pt-BR" sz="2800" smtClean="0"/>
              <a:t>A prototipação é um processo que capacita o desenvolvedor a criar um modelo do software que será implementado. O modelo pode assumir uma das três formas.</a:t>
            </a:r>
          </a:p>
          <a:p>
            <a:pPr marL="388938" indent="-388938">
              <a:lnSpc>
                <a:spcPct val="90000"/>
              </a:lnSpc>
              <a:buFontTx/>
              <a:buAutoNum type="arabicPeriod"/>
            </a:pPr>
            <a:r>
              <a:rPr lang="pt-BR" altLang="pt-BR" sz="2800" smtClean="0"/>
              <a:t>Um protótipo em papel ou modelo baseado em PC que retrata a interação homem-máquina de uma forma que capacita o usuário a entender quanta interação ocorrerá</a:t>
            </a:r>
          </a:p>
          <a:p>
            <a:pPr marL="388938" indent="-388938">
              <a:lnSpc>
                <a:spcPct val="90000"/>
              </a:lnSpc>
              <a:buFontTx/>
              <a:buAutoNum type="arabicPeriod"/>
            </a:pPr>
            <a:r>
              <a:rPr lang="pt-BR" altLang="pt-BR" sz="2800" smtClean="0"/>
              <a:t>Um protótipo de trabalho que implementa algum subconjunto da função exigida do software desejado;</a:t>
            </a:r>
          </a:p>
          <a:p>
            <a:pPr marL="388938" indent="-388938">
              <a:lnSpc>
                <a:spcPct val="90000"/>
              </a:lnSpc>
              <a:buFontTx/>
              <a:buAutoNum type="arabicPeriod"/>
            </a:pPr>
            <a:r>
              <a:rPr lang="pt-BR" altLang="pt-BR" sz="2800" smtClean="0"/>
              <a:t>Um programa existente que executa parte ou toda a função desejada, mas que tem outras características que serão melhoradas em um novo esforço e desenvolvimento.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pt-BR" altLang="pt-BR" smtClean="0"/>
              <a:t>Quando usar a Prototipação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pt-BR" altLang="pt-BR" smtClean="0"/>
              <a:t>Quando o cliente definiu um conjunto de objetivos gerais para o software mas não identificou requisitos de entrada, processamento e saída detalhados.</a:t>
            </a:r>
          </a:p>
          <a:p>
            <a:r>
              <a:rPr lang="pt-BR" altLang="pt-BR" smtClean="0"/>
              <a:t>Quando o desenvolvedor pode não ter certeza da eficiência de um algoritmo, da adaptabilidade de um sistema operacional ou da forma que a interação homem-máquina deve assumir.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0BF0D-C021-4481-A533-C5665DA431E9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2765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9CE30-646C-4E83-9A5A-426D95B25D42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pt-BR" sz="1400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Prototipagem:</a:t>
            </a:r>
            <a:br>
              <a:rPr lang="pt-BR" altLang="pt-BR" smtClean="0"/>
            </a:br>
            <a:r>
              <a:rPr lang="pt-BR" altLang="pt-BR" smtClean="0"/>
              <a:t>possíveis vantagens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600" smtClean="0"/>
              <a:t>Melhoram a qualidade da especificação de requisitos, reduzindo o custo com manutenção.</a:t>
            </a:r>
          </a:p>
          <a:p>
            <a:pPr>
              <a:lnSpc>
                <a:spcPct val="90000"/>
              </a:lnSpc>
            </a:pPr>
            <a:r>
              <a:rPr lang="pt-BR" altLang="pt-BR" sz="2600" smtClean="0"/>
              <a:t>O treinamento dos usuários pode ser feito </a:t>
            </a:r>
            <a:r>
              <a:rPr lang="pt-BR" altLang="pt-BR" sz="2600" i="1" smtClean="0"/>
              <a:t>antes</a:t>
            </a:r>
            <a:r>
              <a:rPr lang="pt-BR" altLang="pt-BR" sz="2600" smtClean="0"/>
              <a:t> do </a:t>
            </a:r>
            <a:r>
              <a:rPr lang="pt-BR" altLang="pt-BR" sz="2600" i="1" smtClean="0"/>
              <a:t>produto</a:t>
            </a:r>
            <a:r>
              <a:rPr lang="pt-BR" altLang="pt-BR" sz="2600" smtClean="0"/>
              <a:t> ficar pronto. </a:t>
            </a:r>
          </a:p>
          <a:p>
            <a:pPr>
              <a:lnSpc>
                <a:spcPct val="90000"/>
              </a:lnSpc>
            </a:pPr>
            <a:r>
              <a:rPr lang="pt-BR" altLang="pt-BR" sz="2600" smtClean="0"/>
              <a:t>Partes do protótipo podem ser usadas no desenvolvimento do sistema final. </a:t>
            </a:r>
          </a:p>
          <a:p>
            <a:pPr>
              <a:lnSpc>
                <a:spcPct val="90000"/>
              </a:lnSpc>
            </a:pPr>
            <a:r>
              <a:rPr lang="pt-BR" altLang="pt-BR" sz="2600" smtClean="0"/>
              <a:t>A interface e as funcionalidades são muito bem definidos junto ao usuário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611188" y="2997200"/>
            <a:ext cx="7772400" cy="1143000"/>
          </a:xfrm>
        </p:spPr>
        <p:txBody>
          <a:bodyPr/>
          <a:lstStyle/>
          <a:p>
            <a:r>
              <a:rPr lang="pt-BR" altLang="pt-BR" smtClean="0"/>
              <a:t>MODELOS DE PROCESSO DE DESENVOLVIMENTO DE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6C9D07-B1D9-493E-8C89-401E8779FF62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2867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9BADF-B527-4C33-AC2E-8EE7EC93B10F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pt-BR" sz="1400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Prototipagem:</a:t>
            </a:r>
            <a:br>
              <a:rPr lang="pt-BR" altLang="pt-BR" smtClean="0"/>
            </a:br>
            <a:r>
              <a:rPr lang="pt-BR" altLang="pt-BR" smtClean="0"/>
              <a:t>possíveis desvantagens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mtClean="0"/>
              <a:t>Em geral o grande argumento contra a construção de protótipos é o custo.</a:t>
            </a:r>
          </a:p>
          <a:p>
            <a:pPr lvl="1">
              <a:lnSpc>
                <a:spcPct val="90000"/>
              </a:lnSpc>
            </a:pPr>
            <a:r>
              <a:rPr lang="pt-BR" altLang="pt-BR" smtClean="0"/>
              <a:t>A construção do protótipo atrasa o início da implementação do sistema final.</a:t>
            </a:r>
          </a:p>
          <a:p>
            <a:pPr lvl="2">
              <a:lnSpc>
                <a:spcPct val="90000"/>
              </a:lnSpc>
            </a:pPr>
            <a:r>
              <a:rPr lang="pt-BR" altLang="pt-BR" smtClean="0"/>
              <a:t>Atrasos são um dos maiores problemas dos projetos de software. </a:t>
            </a:r>
          </a:p>
          <a:p>
            <a:pPr lvl="2">
              <a:lnSpc>
                <a:spcPct val="90000"/>
              </a:lnSpc>
            </a:pPr>
            <a:r>
              <a:rPr lang="pt-BR" altLang="pt-BR" smtClean="0"/>
              <a:t>Construir um protótipo pode não ser tão mais rápido assim do que construir o sistema final. </a:t>
            </a:r>
          </a:p>
          <a:p>
            <a:pPr lvl="2">
              <a:lnSpc>
                <a:spcPct val="90000"/>
              </a:lnSpc>
            </a:pPr>
            <a:r>
              <a:rPr lang="pt-BR" altLang="pt-BR" smtClean="0"/>
              <a:t>Se os ambientes utilizados forem diferentes este custo será um custo extra.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21EF7D-E081-4DB8-BC05-E11624BF39B8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2969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FB4D24-8717-4CE6-AC76-CC249ACC230D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pt-BR" sz="1400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Prototipagem:</a:t>
            </a:r>
            <a:br>
              <a:rPr lang="pt-BR" altLang="pt-BR" smtClean="0"/>
            </a:br>
            <a:r>
              <a:rPr lang="pt-BR" altLang="pt-BR" smtClean="0"/>
              <a:t>possíveis desvantagens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800" smtClean="0"/>
              <a:t>O cliente vê algo que parece ser uma versão do software desejado e não entende porque o produto precisa ser reconstruído.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A tendência é o cliente </a:t>
            </a:r>
            <a:r>
              <a:rPr lang="pt-BR" altLang="pt-BR" sz="2400" i="1" smtClean="0"/>
              <a:t>exigir</a:t>
            </a:r>
            <a:r>
              <a:rPr lang="pt-BR" altLang="pt-BR" sz="2400" smtClean="0"/>
              <a:t> que </a:t>
            </a:r>
            <a:r>
              <a:rPr lang="pt-BR" altLang="pt-BR" sz="2400" i="1" smtClean="0"/>
              <a:t>pequenos acertos</a:t>
            </a:r>
            <a:r>
              <a:rPr lang="pt-BR" altLang="pt-BR" sz="2400" smtClean="0"/>
              <a:t> sejam feitos para que o protótipo se transforme no sistema final.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Freqüentemente a gerência cede ... </a:t>
            </a:r>
          </a:p>
          <a:p>
            <a:pPr>
              <a:lnSpc>
                <a:spcPct val="90000"/>
              </a:lnSpc>
            </a:pPr>
            <a:r>
              <a:rPr lang="pt-BR" altLang="pt-BR" sz="2800" smtClean="0"/>
              <a:t>Muitas das </a:t>
            </a:r>
            <a:r>
              <a:rPr lang="pt-BR" altLang="pt-BR" sz="2800" i="1" smtClean="0"/>
              <a:t>concessões</a:t>
            </a:r>
            <a:r>
              <a:rPr lang="pt-BR" altLang="pt-BR" sz="2800" smtClean="0"/>
              <a:t> feitas na implementação do protótipo visando a construção rápida podem vir a fazer parte do sistema final.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Utilização de linguagens, ferramentas, algoritmos, etc. que sejam inadequados e/ou ineficientes.</a:t>
            </a:r>
          </a:p>
        </p:txBody>
      </p:sp>
      <p:sp>
        <p:nvSpPr>
          <p:cNvPr id="29702" name="Botão de ação: Voltar ou Anterior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FBC431-4DC8-4757-9A6A-B7ED8733880C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072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A9B5B7-3BB1-4DF2-ABC4-F3256A02FAEC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pt-BR" sz="1400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O Modelo Espiral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800" smtClean="0"/>
              <a:t>Foi criado visando abranger as melhores características do modelo clássico e da prototipagem. </a:t>
            </a:r>
          </a:p>
          <a:p>
            <a:pPr>
              <a:lnSpc>
                <a:spcPct val="90000"/>
              </a:lnSpc>
            </a:pPr>
            <a:r>
              <a:rPr lang="pt-BR" altLang="pt-BR" sz="2800" smtClean="0"/>
              <a:t>Acrescenta aspectos gerenciais ao processo de desenvolvimento de software.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análise de riscos em intervalos regulares do processo de desenvolvimento de software;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planejamento;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controle; 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tomada de decisão.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108E6C-2187-4A2F-A3D2-8DF775F9C58B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174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24C478-07B9-429F-AD19-44B9CB11C2E3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pt-BR" sz="1400" smtClean="0"/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92150"/>
            <a:ext cx="7772400" cy="700088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Fases do modelo espiral</a:t>
            </a:r>
          </a:p>
        </p:txBody>
      </p:sp>
      <p:sp>
        <p:nvSpPr>
          <p:cNvPr id="317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114800"/>
          </a:xfrm>
          <a:noFill/>
        </p:spPr>
        <p:txBody>
          <a:bodyPr lIns="92075" tIns="46038" rIns="92075" bIns="46038"/>
          <a:lstStyle/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Definição dos objetivos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Objetivos específicos para a fase do projeto são identificadas 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Avaliação e  redução do  risco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Os riscos principais são identificados, analisados e  busca-se informações para reduzir estes riscos  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Desenvolvimento e validação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Escolha de um modelo apropriado para a fase do desenvolvimento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Planejamento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O projeto é revisto e planos são feitos para o próximo passo da espiral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30D71-3F83-4DC9-B816-EC7BCD10479B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277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631EE6-98A4-453C-AEA4-68F8B8B3CAAF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pt-BR" sz="1400" smtClean="0"/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2776" name="Rectangle 6"/>
          <p:cNvSpPr>
            <a:spLocks noGrp="1" noChangeArrowheads="1"/>
          </p:cNvSpPr>
          <p:nvPr>
            <p:ph type="title"/>
          </p:nvPr>
        </p:nvSpPr>
        <p:spPr>
          <a:xfrm>
            <a:off x="703263" y="188913"/>
            <a:ext cx="8440737" cy="822325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O Modelo Espiral</a:t>
            </a:r>
          </a:p>
        </p:txBody>
      </p:sp>
      <p:pic>
        <p:nvPicPr>
          <p:cNvPr id="32777" name="Picture 9" descr="https://felipelirarocha.files.wordpress.com/2012/03/modelo_espi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804025" cy="561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109CDF-F412-4A01-9C85-5F007E24CCB8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379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354DF8-C431-4CFC-9F31-229BFE2A58D3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pt-BR" sz="1400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O Modelo Espiral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pt-BR" altLang="pt-BR" sz="2800" smtClean="0"/>
              <a:t>Observações:</a:t>
            </a:r>
          </a:p>
          <a:p>
            <a:pPr lvl="1"/>
            <a:r>
              <a:rPr lang="pt-BR" altLang="pt-BR" sz="2400" smtClean="0"/>
              <a:t>De um certo modo este modelo é semelhante à programação exploratória.</a:t>
            </a:r>
          </a:p>
          <a:p>
            <a:pPr lvl="1"/>
            <a:r>
              <a:rPr lang="pt-BR" altLang="pt-BR" sz="2400" smtClean="0"/>
              <a:t>A cada ciclo da espiral, versões progressivamente mais completas do software são construídas;</a:t>
            </a:r>
          </a:p>
          <a:p>
            <a:pPr lvl="1"/>
            <a:r>
              <a:rPr lang="pt-BR" altLang="pt-BR" sz="2400" smtClean="0"/>
              <a:t>Antes de cada ciclo, uma análise de riscos é feita;</a:t>
            </a:r>
          </a:p>
          <a:p>
            <a:pPr lvl="1"/>
            <a:r>
              <a:rPr lang="pt-BR" altLang="pt-BR" sz="2400" smtClean="0"/>
              <a:t>Ao fim de cada ciclo é feita uma avaliação se deve-se prosseguir para o próximo ciclo.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6A7301-DD9D-4B1A-8226-86DC3934DBED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481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8CEC6-000C-4B4E-AFD6-6AB5C88AD90C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pt-BR" sz="1400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O Modelo Espiral:</a:t>
            </a:r>
            <a:br>
              <a:rPr lang="pt-BR" altLang="pt-BR" smtClean="0"/>
            </a:br>
            <a:r>
              <a:rPr lang="pt-BR" altLang="pt-BR" smtClean="0"/>
              <a:t>risco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752600"/>
            <a:ext cx="7924800" cy="4191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</a:pPr>
            <a:r>
              <a:rPr lang="pt-BR" altLang="pt-BR" sz="2800" smtClean="0"/>
              <a:t>O que é risco?  Difícil de se definir precisamente!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Qualquer coisa que possa sair errado.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Conseqüência de informação inadequada.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O risco de uma atividade é a medida de incerteza do resultado desta atividade.</a:t>
            </a:r>
          </a:p>
          <a:p>
            <a:pPr lvl="1">
              <a:lnSpc>
                <a:spcPct val="90000"/>
              </a:lnSpc>
            </a:pPr>
            <a:r>
              <a:rPr lang="pt-BR" altLang="pt-BR" sz="2400" smtClean="0"/>
              <a:t>O risco está associado com a quantidade de informação disponível: quanto menos informação, maior o risco.</a:t>
            </a:r>
          </a:p>
          <a:p>
            <a:pPr>
              <a:lnSpc>
                <a:spcPct val="90000"/>
              </a:lnSpc>
            </a:pPr>
            <a:r>
              <a:rPr lang="pt-BR" altLang="pt-BR" sz="2800" smtClean="0"/>
              <a:t>Riscos são resolvidos por ações que descubram ou gerem informações que </a:t>
            </a:r>
            <a:r>
              <a:rPr lang="pt-BR" altLang="pt-BR" sz="2800" i="1" smtClean="0"/>
              <a:t>reduzam o grau de incerteza.</a:t>
            </a:r>
            <a:endParaRPr lang="pt-BR" altLang="pt-BR" sz="2800" smtClean="0"/>
          </a:p>
          <a:p>
            <a:pPr>
              <a:lnSpc>
                <a:spcPct val="90000"/>
              </a:lnSpc>
            </a:pPr>
            <a:r>
              <a:rPr lang="pt-BR" altLang="pt-BR" sz="2800" smtClean="0"/>
              <a:t>Há quem defenda que a tarefa principal dos gerentes de projetos de software é a minimização dos riscos.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A2D4D-099D-4DA6-881F-64BC123D74A3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584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B35798-CCF2-487D-943B-CF8FE5688DCF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pt-BR" sz="140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Formulário padrão para uma volta da espiral</a:t>
            </a:r>
          </a:p>
        </p:txBody>
      </p:sp>
      <p:sp>
        <p:nvSpPr>
          <p:cNvPr id="3584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65138" indent="-465138"/>
            <a:r>
              <a:rPr lang="pt-BR" altLang="pt-BR" sz="2800" smtClean="0"/>
              <a:t>Objetivos</a:t>
            </a:r>
          </a:p>
          <a:p>
            <a:pPr marL="465138" indent="-465138"/>
            <a:r>
              <a:rPr lang="pt-BR" altLang="pt-BR" sz="2800" smtClean="0"/>
              <a:t>Limitações</a:t>
            </a:r>
          </a:p>
          <a:p>
            <a:pPr marL="465138" indent="-465138"/>
            <a:r>
              <a:rPr lang="pt-BR" altLang="pt-BR" sz="2800" smtClean="0"/>
              <a:t>Alternativas</a:t>
            </a:r>
          </a:p>
          <a:p>
            <a:pPr marL="465138" indent="-465138"/>
            <a:r>
              <a:rPr lang="pt-BR" altLang="pt-BR" sz="2800" smtClean="0"/>
              <a:t>Riscos</a:t>
            </a:r>
          </a:p>
          <a:p>
            <a:pPr marL="465138" indent="-465138"/>
            <a:r>
              <a:rPr lang="pt-BR" altLang="pt-BR" sz="2800" smtClean="0"/>
              <a:t>Resolução do risco</a:t>
            </a:r>
          </a:p>
          <a:p>
            <a:pPr marL="465138" indent="-465138"/>
            <a:r>
              <a:rPr lang="pt-BR" altLang="pt-BR" sz="2800" smtClean="0"/>
              <a:t>Resultados</a:t>
            </a:r>
          </a:p>
          <a:p>
            <a:pPr marL="465138" indent="-465138"/>
            <a:r>
              <a:rPr lang="pt-BR" altLang="pt-BR" sz="2800" smtClean="0"/>
              <a:t>Planos</a:t>
            </a:r>
          </a:p>
          <a:p>
            <a:pPr marL="465138" indent="-465138"/>
            <a:r>
              <a:rPr lang="pt-BR" altLang="pt-BR" sz="2800" smtClean="0"/>
              <a:t>Compromisso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E98619-81E3-4EB1-9B64-0FD0503793B4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686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B501B-E8FA-440A-A279-6CD972040958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pt-BR" sz="1400" smtClean="0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Ex.: Catálogo de Componentes</a:t>
            </a:r>
          </a:p>
        </p:txBody>
      </p:sp>
      <p:sp>
        <p:nvSpPr>
          <p:cNvPr id="368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114800"/>
          </a:xfrm>
          <a:noFill/>
        </p:spPr>
        <p:txBody>
          <a:bodyPr lIns="92075" tIns="46038" rIns="92075" bIns="46038"/>
          <a:lstStyle/>
          <a:p>
            <a:pPr marL="465138" indent="-465138">
              <a:lnSpc>
                <a:spcPct val="90000"/>
              </a:lnSpc>
            </a:pPr>
            <a:r>
              <a:rPr lang="pt-BR" altLang="pt-BR" sz="2800" smtClean="0"/>
              <a:t>Objetivo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Obter  um catálogo de componentes de  software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z="2800" smtClean="0"/>
              <a:t>Limitações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Dentro de uma ano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Deve suportar os tipos de componentes existentes</a:t>
            </a:r>
            <a:br>
              <a:rPr lang="pt-BR" altLang="pt-BR" sz="2400" smtClean="0"/>
            </a:br>
            <a:r>
              <a:rPr lang="pt-BR" altLang="pt-BR" sz="2400" smtClean="0"/>
              <a:t>Custo total  menor que  R$ 100. 000,00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z="2800" smtClean="0"/>
              <a:t>Alternativas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Comprar um software existente  para recuperação de informação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Comprar uma banco de dados  e desenvolver uma catálogo usando o banco de dados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Desenvolver um catálogo de propósito especial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C30EB-2C9E-4659-B952-403697CEA6C4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789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ED78F-7F3E-4815-857F-54C63D690C55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pt-BR" sz="1400" smtClean="0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114800"/>
          </a:xfrm>
          <a:noFill/>
        </p:spPr>
        <p:txBody>
          <a:bodyPr lIns="92075" tIns="46038" rIns="92075" bIns="46038"/>
          <a:lstStyle/>
          <a:p>
            <a:pPr marL="465138" indent="-465138">
              <a:lnSpc>
                <a:spcPct val="90000"/>
              </a:lnSpc>
            </a:pPr>
            <a:r>
              <a:rPr lang="pt-BR" altLang="pt-BR" sz="2800" smtClean="0"/>
              <a:t>Riscos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Pode ser impossível obtê-lo de acordo com as limitações  impostas.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A funcionalidade do catálogo pode ser inapropriada 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z="2800" smtClean="0"/>
              <a:t>Resolução do risco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Desenvolver um catálogo de um protótipo  (usando L4G e  SGBD existente) para clarificar requisitos .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Contratar consultores para relatar as capacidades atuais dos sistemas  de recuperação de informação.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Relaxar as limitações de prazo</a:t>
            </a:r>
          </a:p>
        </p:txBody>
      </p:sp>
      <p:sp>
        <p:nvSpPr>
          <p:cNvPr id="37895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9144000" cy="987425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Ex.: Catálogo de Componentes (cont)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3525"/>
            <a:ext cx="7772400" cy="644525"/>
          </a:xfrm>
        </p:spPr>
        <p:txBody>
          <a:bodyPr/>
          <a:lstStyle/>
          <a:p>
            <a:r>
              <a:rPr lang="pt-BR" altLang="pt-BR" smtClean="0"/>
              <a:t>Modelos de Processo de Desenvolvimento de Software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8413"/>
            <a:ext cx="8382000" cy="5132387"/>
          </a:xfrm>
        </p:spPr>
        <p:txBody>
          <a:bodyPr/>
          <a:lstStyle/>
          <a:p>
            <a:r>
              <a:rPr lang="pt-BR" altLang="pt-BR" smtClean="0"/>
              <a:t>Os principais modelos são:</a:t>
            </a:r>
          </a:p>
          <a:p>
            <a:pPr lvl="1"/>
            <a:r>
              <a:rPr lang="en-US" altLang="pt-BR" smtClean="0">
                <a:hlinkClick r:id="rId2" action="ppaction://hlinksldjump"/>
              </a:rPr>
              <a:t>Caótico</a:t>
            </a:r>
            <a:endParaRPr lang="en-US" altLang="pt-BR" smtClean="0"/>
          </a:p>
          <a:p>
            <a:pPr lvl="1"/>
            <a:r>
              <a:rPr lang="pt-BR" altLang="pt-BR" smtClean="0">
                <a:hlinkClick r:id="rId3" action="ppaction://hlinksldjump"/>
              </a:rPr>
              <a:t>Sequencial Linear, Clássico</a:t>
            </a:r>
            <a:r>
              <a:rPr lang="en-US" altLang="pt-BR" smtClean="0">
                <a:hlinkClick r:id="rId3" action="ppaction://hlinksldjump"/>
              </a:rPr>
              <a:t> ou Cascata</a:t>
            </a:r>
            <a:endParaRPr lang="en-US" altLang="pt-BR" smtClean="0"/>
          </a:p>
          <a:p>
            <a:pPr lvl="1"/>
            <a:r>
              <a:rPr lang="pt-BR" altLang="pt-BR" smtClean="0">
                <a:hlinkClick r:id="rId4" action="ppaction://hlinksldjump"/>
              </a:rPr>
              <a:t>Prototipação</a:t>
            </a:r>
            <a:endParaRPr lang="pt-BR" altLang="pt-BR" smtClean="0"/>
          </a:p>
          <a:p>
            <a:pPr lvl="1"/>
            <a:r>
              <a:rPr lang="pt-BR" altLang="pt-BR" smtClean="0">
                <a:hlinkClick r:id="rId5" action="ppaction://hlinksldjump"/>
              </a:rPr>
              <a:t>Espiral</a:t>
            </a:r>
            <a:endParaRPr lang="pt-BR" altLang="pt-BR" smtClean="0"/>
          </a:p>
          <a:p>
            <a:pPr lvl="1"/>
            <a:r>
              <a:rPr lang="pt-BR" altLang="pt-BR" smtClean="0">
                <a:hlinkClick r:id="rId6" action="ppaction://hlinksldjump"/>
              </a:rPr>
              <a:t>Iterativo </a:t>
            </a:r>
            <a:endParaRPr lang="pt-BR" altLang="pt-BR" smtClean="0"/>
          </a:p>
          <a:p>
            <a:pPr lvl="1"/>
            <a:r>
              <a:rPr lang="pt-BR" altLang="pt-BR" smtClean="0">
                <a:hlinkClick r:id="rId7" action="ppaction://hlinksldjump"/>
              </a:rPr>
              <a:t>Incremental</a:t>
            </a:r>
            <a:endParaRPr lang="pt-BR" altLang="pt-BR" smtClean="0"/>
          </a:p>
          <a:p>
            <a:pPr lvl="1"/>
            <a:r>
              <a:rPr lang="pt-BR" altLang="pt-BR" smtClean="0">
                <a:hlinkClick r:id="rId8" action="ppaction://hlinksldjump"/>
              </a:rPr>
              <a:t>Iterativo e Incremental</a:t>
            </a:r>
            <a:endParaRPr lang="pt-BR" altLang="pt-BR" smtClean="0"/>
          </a:p>
          <a:p>
            <a:pPr lvl="1"/>
            <a:r>
              <a:rPr lang="pt-BR" altLang="pt-BR" smtClean="0">
                <a:hlinkClick r:id="rId9" action="ppaction://hlinksldjump"/>
              </a:rPr>
              <a:t>Técnicas de 4ª geração</a:t>
            </a:r>
            <a:endParaRPr lang="pt-BR" altLang="pt-BR" smtClean="0"/>
          </a:p>
          <a:p>
            <a:pPr lvl="1"/>
            <a:r>
              <a:rPr lang="pt-BR" altLang="pt-BR" smtClean="0">
                <a:hlinkClick r:id="rId10" action="ppaction://hlinksldjump"/>
              </a:rPr>
              <a:t>Desenvolvimento Baseado em Componentes</a:t>
            </a:r>
            <a:endParaRPr lang="pt-BR" altLang="pt-BR" smtClean="0"/>
          </a:p>
          <a:p>
            <a:pPr lvl="1"/>
            <a:r>
              <a:rPr lang="pt-BR" altLang="pt-BR" smtClean="0">
                <a:hlinkClick r:id="rId11" action="ppaction://hlinksldjump"/>
              </a:rPr>
              <a:t>Combinando os modelos</a:t>
            </a:r>
            <a:endParaRPr lang="pt-BR" altLang="pt-BR" smtClean="0"/>
          </a:p>
        </p:txBody>
      </p:sp>
      <p:sp>
        <p:nvSpPr>
          <p:cNvPr id="7172" name="Botão de ação: Voltar ou Anterior 5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C165EE-54E1-4E0C-86BA-68AA5A724C9F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891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A627A0-574B-43E9-B82A-33488F676202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pt-BR" sz="1400" smtClean="0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898525"/>
            <a:ext cx="8218487" cy="5959475"/>
          </a:xfrm>
          <a:noFill/>
        </p:spPr>
        <p:txBody>
          <a:bodyPr lIns="92075" tIns="46038" rIns="92075" bIns="46038"/>
          <a:lstStyle/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Resultados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Sistemas de recuperação de informação são inflexíveis. 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Requisitos identificados não podem ser alcançados.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Protótipo utilizando o o SGBD pode ser estendido para completar o sistema 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O  desenvolvimento de  uma catálogo de propósito especial pode  ser muito caro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Planos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Desenvolver  o catálogo utilizando  SGBD existente, estendendo  o protótipo e  melhorando a interface com o </a:t>
            </a:r>
            <a:br>
              <a:rPr lang="pt-BR" altLang="pt-BR" sz="2400" smtClean="0"/>
            </a:br>
            <a:r>
              <a:rPr lang="pt-BR" altLang="pt-BR" sz="2400" smtClean="0"/>
              <a:t>usuário.</a:t>
            </a:r>
          </a:p>
          <a:p>
            <a:pPr marL="465138" indent="-465138">
              <a:lnSpc>
                <a:spcPct val="90000"/>
              </a:lnSpc>
            </a:pPr>
            <a:r>
              <a:rPr lang="pt-BR" altLang="pt-BR" smtClean="0"/>
              <a:t>Compromisso</a:t>
            </a:r>
          </a:p>
          <a:p>
            <a:pPr marL="1035050" lvl="1" indent="-455613">
              <a:lnSpc>
                <a:spcPct val="90000"/>
              </a:lnSpc>
            </a:pPr>
            <a:r>
              <a:rPr lang="pt-BR" altLang="pt-BR" sz="2400" smtClean="0"/>
              <a:t>Patrocinar o mais  12 meses de desenvolvimento</a:t>
            </a:r>
            <a:r>
              <a:rPr lang="pt-BR" altLang="pt-BR" smtClean="0"/>
              <a:t> </a:t>
            </a:r>
            <a:br>
              <a:rPr lang="pt-BR" altLang="pt-BR" smtClean="0"/>
            </a:br>
            <a:endParaRPr lang="pt-BR" altLang="pt-BR" smtClean="0"/>
          </a:p>
        </p:txBody>
      </p:sp>
      <p:sp>
        <p:nvSpPr>
          <p:cNvPr id="3891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640763" cy="842962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Ex.: Catálogo de Componentes (cont)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FF5075-728F-45AB-ACD1-B48EC4C86857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3993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30BD0A-07A8-4218-9393-754669B4D8E0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pt-BR" sz="1400" smtClean="0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Vantagens do modelo espiral</a:t>
            </a:r>
          </a:p>
        </p:txBody>
      </p:sp>
      <p:sp>
        <p:nvSpPr>
          <p:cNvPr id="3994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65138" indent="-465138"/>
            <a:r>
              <a:rPr lang="pt-BR" altLang="pt-BR" smtClean="0"/>
              <a:t>Foca atenção nas opções de reuso </a:t>
            </a:r>
          </a:p>
          <a:p>
            <a:pPr marL="465138" indent="-465138"/>
            <a:r>
              <a:rPr lang="pt-BR" altLang="pt-BR" smtClean="0"/>
              <a:t>Foca atenção em eliminação precoce de erros</a:t>
            </a:r>
          </a:p>
          <a:p>
            <a:pPr marL="465138" indent="-465138"/>
            <a:r>
              <a:rPr lang="pt-BR" altLang="pt-BR" smtClean="0"/>
              <a:t>Qualidade  desde o início</a:t>
            </a:r>
          </a:p>
          <a:p>
            <a:pPr marL="465138" indent="-465138"/>
            <a:r>
              <a:rPr lang="pt-BR" altLang="pt-BR" smtClean="0"/>
              <a:t>Integra desenvolvimento e manutenção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761BAB-35C2-4824-837A-3CECCA6ABC33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40963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4F3E2-C18A-46BA-BCF5-F205D3837E42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pt-BR" sz="1400" smtClean="0"/>
          </a:p>
        </p:txBody>
      </p:sp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4096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Desvantagens do modelo espiral</a:t>
            </a:r>
          </a:p>
        </p:txBody>
      </p:sp>
      <p:sp>
        <p:nvSpPr>
          <p:cNvPr id="40967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65138" indent="-465138"/>
            <a:r>
              <a:rPr lang="pt-BR" altLang="pt-BR" smtClean="0"/>
              <a:t>Contrato de desenvolvimento geralmente já especifica o modelo de processo e  produtos (deliverables)</a:t>
            </a:r>
          </a:p>
          <a:p>
            <a:pPr marL="465138" indent="-465138"/>
            <a:r>
              <a:rPr lang="pt-BR" altLang="pt-BR" smtClean="0"/>
              <a:t>É difícil convencer gerentes de que todo este processo é controlável</a:t>
            </a:r>
          </a:p>
          <a:p>
            <a:pPr marL="465138" indent="-465138"/>
            <a:r>
              <a:rPr lang="pt-BR" altLang="pt-BR" smtClean="0"/>
              <a:t>Requer  experiência em avaliação de risco</a:t>
            </a:r>
          </a:p>
          <a:p>
            <a:pPr marL="465138" indent="-465138"/>
            <a:r>
              <a:rPr lang="pt-BR" altLang="pt-BR" smtClean="0"/>
              <a:t>Precisa de refinamento para uso geral</a:t>
            </a:r>
          </a:p>
        </p:txBody>
      </p:sp>
      <p:sp>
        <p:nvSpPr>
          <p:cNvPr id="40968" name="Botão de ação: Voltar ou Anterior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Iterativo</a:t>
            </a:r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O modelo Iterativo desenvolve um software através de refinamentos sucessivos</a:t>
            </a:r>
          </a:p>
          <a:p>
            <a:r>
              <a:rPr lang="pt-BR" altLang="pt-BR" smtClean="0"/>
              <a:t>Os modelos Prototipação e Espiral são exemplos de modelos de processos iterativos</a:t>
            </a:r>
          </a:p>
        </p:txBody>
      </p:sp>
      <p:sp>
        <p:nvSpPr>
          <p:cNvPr id="41988" name="Botão de ação: Voltar ou Anterior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Incremental</a:t>
            </a:r>
            <a:endParaRPr lang="pt-PT" altLang="pt-BR" sz="2000" smtClean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219200" y="1981200"/>
            <a:ext cx="3352800" cy="4443413"/>
            <a:chOff x="768" y="1248"/>
            <a:chExt cx="2112" cy="2799"/>
          </a:xfrm>
        </p:grpSpPr>
        <p:sp>
          <p:nvSpPr>
            <p:cNvPr id="43026" name="Rectangle 4"/>
            <p:cNvSpPr>
              <a:spLocks noChangeArrowheads="1"/>
            </p:cNvSpPr>
            <p:nvPr/>
          </p:nvSpPr>
          <p:spPr bwMode="auto">
            <a:xfrm>
              <a:off x="816" y="1248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do Negócio</a:t>
              </a:r>
              <a:endParaRPr lang="pt-PT" altLang="pt-BR" sz="1800"/>
            </a:p>
          </p:txBody>
        </p:sp>
        <p:sp>
          <p:nvSpPr>
            <p:cNvPr id="43027" name="Rectangle 5"/>
            <p:cNvSpPr>
              <a:spLocks noChangeArrowheads="1"/>
            </p:cNvSpPr>
            <p:nvPr/>
          </p:nvSpPr>
          <p:spPr bwMode="auto">
            <a:xfrm>
              <a:off x="1152" y="1680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dos Dados</a:t>
              </a:r>
              <a:endParaRPr lang="pt-PT" altLang="pt-BR" sz="1800"/>
            </a:p>
          </p:txBody>
        </p:sp>
        <p:sp>
          <p:nvSpPr>
            <p:cNvPr id="43028" name="Rectangle 6"/>
            <p:cNvSpPr>
              <a:spLocks noChangeArrowheads="1"/>
            </p:cNvSpPr>
            <p:nvPr/>
          </p:nvSpPr>
          <p:spPr bwMode="auto">
            <a:xfrm>
              <a:off x="1488" y="2112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de Processos</a:t>
              </a:r>
              <a:endParaRPr lang="pt-PT" altLang="pt-BR" sz="1800"/>
            </a:p>
          </p:txBody>
        </p:sp>
        <p:sp>
          <p:nvSpPr>
            <p:cNvPr id="43029" name="Rectangle 7"/>
            <p:cNvSpPr>
              <a:spLocks noChangeArrowheads="1"/>
            </p:cNvSpPr>
            <p:nvPr/>
          </p:nvSpPr>
          <p:spPr bwMode="auto">
            <a:xfrm>
              <a:off x="1776" y="2544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Geração do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Aplicativo</a:t>
              </a:r>
              <a:endParaRPr lang="pt-PT" altLang="pt-BR" sz="1800"/>
            </a:p>
          </p:txBody>
        </p:sp>
        <p:sp>
          <p:nvSpPr>
            <p:cNvPr id="43030" name="Rectangle 8"/>
            <p:cNvSpPr>
              <a:spLocks noChangeArrowheads="1"/>
            </p:cNvSpPr>
            <p:nvPr/>
          </p:nvSpPr>
          <p:spPr bwMode="auto">
            <a:xfrm>
              <a:off x="2064" y="2976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Testes</a:t>
              </a:r>
              <a:endParaRPr lang="pt-PT" altLang="pt-BR" sz="1800"/>
            </a:p>
          </p:txBody>
        </p:sp>
        <p:sp>
          <p:nvSpPr>
            <p:cNvPr id="43031" name="Freeform 9"/>
            <p:cNvSpPr>
              <a:spLocks/>
            </p:cNvSpPr>
            <p:nvPr/>
          </p:nvSpPr>
          <p:spPr bwMode="auto">
            <a:xfrm>
              <a:off x="1584" y="1440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2" name="Freeform 10"/>
            <p:cNvSpPr>
              <a:spLocks/>
            </p:cNvSpPr>
            <p:nvPr/>
          </p:nvSpPr>
          <p:spPr bwMode="auto">
            <a:xfrm>
              <a:off x="1917" y="1872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3" name="Freeform 11"/>
            <p:cNvSpPr>
              <a:spLocks/>
            </p:cNvSpPr>
            <p:nvPr/>
          </p:nvSpPr>
          <p:spPr bwMode="auto">
            <a:xfrm>
              <a:off x="2253" y="2304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4" name="Freeform 12"/>
            <p:cNvSpPr>
              <a:spLocks/>
            </p:cNvSpPr>
            <p:nvPr/>
          </p:nvSpPr>
          <p:spPr bwMode="auto">
            <a:xfrm>
              <a:off x="2541" y="2736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5" name="Line 13"/>
            <p:cNvSpPr>
              <a:spLocks noChangeShapeType="1"/>
            </p:cNvSpPr>
            <p:nvPr/>
          </p:nvSpPr>
          <p:spPr bwMode="auto">
            <a:xfrm>
              <a:off x="768" y="1248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6" name="Line 14"/>
            <p:cNvSpPr>
              <a:spLocks noChangeShapeType="1"/>
            </p:cNvSpPr>
            <p:nvPr/>
          </p:nvSpPr>
          <p:spPr bwMode="auto">
            <a:xfrm>
              <a:off x="288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7" name="Line 15"/>
            <p:cNvSpPr>
              <a:spLocks noChangeShapeType="1"/>
            </p:cNvSpPr>
            <p:nvPr/>
          </p:nvSpPr>
          <p:spPr bwMode="auto">
            <a:xfrm>
              <a:off x="864" y="39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38" name="Text Box 16"/>
            <p:cNvSpPr txBox="1">
              <a:spLocks noChangeArrowheads="1"/>
            </p:cNvSpPr>
            <p:nvPr/>
          </p:nvSpPr>
          <p:spPr bwMode="auto">
            <a:xfrm>
              <a:off x="1464" y="3816"/>
              <a:ext cx="8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 60-90 dias </a:t>
              </a:r>
              <a:endParaRPr lang="pt-PT" altLang="pt-BR" sz="1800"/>
            </a:p>
          </p:txBody>
        </p:sp>
      </p:grpSp>
      <p:grpSp>
        <p:nvGrpSpPr>
          <p:cNvPr id="43012" name="Group 17"/>
          <p:cNvGrpSpPr>
            <a:grpSpLocks/>
          </p:cNvGrpSpPr>
          <p:nvPr/>
        </p:nvGrpSpPr>
        <p:grpSpPr bwMode="auto">
          <a:xfrm>
            <a:off x="4800600" y="1981200"/>
            <a:ext cx="3352800" cy="4443413"/>
            <a:chOff x="768" y="1248"/>
            <a:chExt cx="2112" cy="2799"/>
          </a:xfrm>
        </p:grpSpPr>
        <p:sp>
          <p:nvSpPr>
            <p:cNvPr id="43013" name="Rectangle 18"/>
            <p:cNvSpPr>
              <a:spLocks noChangeArrowheads="1"/>
            </p:cNvSpPr>
            <p:nvPr/>
          </p:nvSpPr>
          <p:spPr bwMode="auto">
            <a:xfrm>
              <a:off x="816" y="1248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do Negócio</a:t>
              </a:r>
              <a:endParaRPr lang="pt-PT" altLang="pt-BR" sz="1800"/>
            </a:p>
          </p:txBody>
        </p:sp>
        <p:sp>
          <p:nvSpPr>
            <p:cNvPr id="43014" name="Rectangle 19"/>
            <p:cNvSpPr>
              <a:spLocks noChangeArrowheads="1"/>
            </p:cNvSpPr>
            <p:nvPr/>
          </p:nvSpPr>
          <p:spPr bwMode="auto">
            <a:xfrm>
              <a:off x="1152" y="1680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dos Dados</a:t>
              </a:r>
              <a:endParaRPr lang="pt-PT" altLang="pt-BR" sz="1800"/>
            </a:p>
          </p:txBody>
        </p:sp>
        <p:sp>
          <p:nvSpPr>
            <p:cNvPr id="43015" name="Rectangle 20"/>
            <p:cNvSpPr>
              <a:spLocks noChangeArrowheads="1"/>
            </p:cNvSpPr>
            <p:nvPr/>
          </p:nvSpPr>
          <p:spPr bwMode="auto">
            <a:xfrm>
              <a:off x="1488" y="2112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Modelagem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de Processos</a:t>
              </a:r>
              <a:endParaRPr lang="pt-PT" altLang="pt-BR" sz="1800"/>
            </a:p>
          </p:txBody>
        </p:sp>
        <p:sp>
          <p:nvSpPr>
            <p:cNvPr id="43016" name="Rectangle 21"/>
            <p:cNvSpPr>
              <a:spLocks noChangeArrowheads="1"/>
            </p:cNvSpPr>
            <p:nvPr/>
          </p:nvSpPr>
          <p:spPr bwMode="auto">
            <a:xfrm>
              <a:off x="1776" y="2544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Geração do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Aplicativo</a:t>
              </a:r>
              <a:endParaRPr lang="pt-PT" altLang="pt-BR" sz="1800"/>
            </a:p>
          </p:txBody>
        </p:sp>
        <p:sp>
          <p:nvSpPr>
            <p:cNvPr id="43017" name="Rectangle 22"/>
            <p:cNvSpPr>
              <a:spLocks noChangeArrowheads="1"/>
            </p:cNvSpPr>
            <p:nvPr/>
          </p:nvSpPr>
          <p:spPr bwMode="auto">
            <a:xfrm>
              <a:off x="2064" y="2976"/>
              <a:ext cx="76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Testes</a:t>
              </a:r>
              <a:endParaRPr lang="pt-PT" altLang="pt-BR" sz="1800"/>
            </a:p>
          </p:txBody>
        </p:sp>
        <p:sp>
          <p:nvSpPr>
            <p:cNvPr id="43018" name="Freeform 23"/>
            <p:cNvSpPr>
              <a:spLocks/>
            </p:cNvSpPr>
            <p:nvPr/>
          </p:nvSpPr>
          <p:spPr bwMode="auto">
            <a:xfrm>
              <a:off x="1584" y="1440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19" name="Freeform 24"/>
            <p:cNvSpPr>
              <a:spLocks/>
            </p:cNvSpPr>
            <p:nvPr/>
          </p:nvSpPr>
          <p:spPr bwMode="auto">
            <a:xfrm>
              <a:off x="1917" y="1872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0" name="Freeform 25"/>
            <p:cNvSpPr>
              <a:spLocks/>
            </p:cNvSpPr>
            <p:nvPr/>
          </p:nvSpPr>
          <p:spPr bwMode="auto">
            <a:xfrm>
              <a:off x="2253" y="2304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1" name="Freeform 26"/>
            <p:cNvSpPr>
              <a:spLocks/>
            </p:cNvSpPr>
            <p:nvPr/>
          </p:nvSpPr>
          <p:spPr bwMode="auto">
            <a:xfrm>
              <a:off x="2541" y="2736"/>
              <a:ext cx="195" cy="240"/>
            </a:xfrm>
            <a:custGeom>
              <a:avLst/>
              <a:gdLst>
                <a:gd name="T0" fmla="*/ 0 w 195"/>
                <a:gd name="T1" fmla="*/ 0 h 240"/>
                <a:gd name="T2" fmla="*/ 195 w 195"/>
                <a:gd name="T3" fmla="*/ 0 h 240"/>
                <a:gd name="T4" fmla="*/ 192 w 195"/>
                <a:gd name="T5" fmla="*/ 240 h 240"/>
                <a:gd name="T6" fmla="*/ 0 60000 65536"/>
                <a:gd name="T7" fmla="*/ 0 60000 65536"/>
                <a:gd name="T8" fmla="*/ 0 60000 65536"/>
                <a:gd name="T9" fmla="*/ 0 w 195"/>
                <a:gd name="T10" fmla="*/ 0 h 240"/>
                <a:gd name="T11" fmla="*/ 195 w 195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240">
                  <a:moveTo>
                    <a:pt x="0" y="0"/>
                  </a:moveTo>
                  <a:lnTo>
                    <a:pt x="195" y="0"/>
                  </a:lnTo>
                  <a:lnTo>
                    <a:pt x="192" y="2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2" name="Line 27"/>
            <p:cNvSpPr>
              <a:spLocks noChangeShapeType="1"/>
            </p:cNvSpPr>
            <p:nvPr/>
          </p:nvSpPr>
          <p:spPr bwMode="auto">
            <a:xfrm>
              <a:off x="768" y="1248"/>
              <a:ext cx="0" cy="27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3" name="Line 28"/>
            <p:cNvSpPr>
              <a:spLocks noChangeShapeType="1"/>
            </p:cNvSpPr>
            <p:nvPr/>
          </p:nvSpPr>
          <p:spPr bwMode="auto">
            <a:xfrm>
              <a:off x="288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4" name="Line 29"/>
            <p:cNvSpPr>
              <a:spLocks noChangeShapeType="1"/>
            </p:cNvSpPr>
            <p:nvPr/>
          </p:nvSpPr>
          <p:spPr bwMode="auto">
            <a:xfrm>
              <a:off x="864" y="393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43025" name="Text Box 30"/>
            <p:cNvSpPr txBox="1">
              <a:spLocks noChangeArrowheads="1"/>
            </p:cNvSpPr>
            <p:nvPr/>
          </p:nvSpPr>
          <p:spPr bwMode="auto">
            <a:xfrm>
              <a:off x="1464" y="3816"/>
              <a:ext cx="840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pt-BR" altLang="pt-BR" sz="1800"/>
                <a:t> 60-90 dias </a:t>
              </a:r>
              <a:endParaRPr lang="pt-PT" altLang="pt-BR" sz="1800"/>
            </a:p>
          </p:txBody>
        </p:sp>
      </p:grp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Incremental</a:t>
            </a:r>
            <a:endParaRPr lang="pt-PT" altLang="pt-BR" sz="2000" smtClean="0"/>
          </a:p>
        </p:txBody>
      </p:sp>
      <p:pic>
        <p:nvPicPr>
          <p:cNvPr id="45059" name="Picture 32" descr="http://arquivo.devmedia.com.br/artigos/Higor_Medeiros/processos_es/image00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52600"/>
            <a:ext cx="8891588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modelo incremental</a:t>
            </a:r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O modelo incremental combina elementos do modelo cascata (aplicado repetidamente) com a filosofia iterativa da prototipação</a:t>
            </a:r>
          </a:p>
          <a:p>
            <a:r>
              <a:rPr lang="pt-BR" altLang="pt-BR" smtClean="0"/>
              <a:t>O objetivo é trabalhar junto do usuário para descobrir seus requisitos, de maneira incremental, até que o produto final seja obtido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modelo incremental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A versão inicial é frequentemente o </a:t>
            </a:r>
            <a:r>
              <a:rPr lang="pt-BR" altLang="pt-BR" b="1" smtClean="0"/>
              <a:t>núcleo </a:t>
            </a:r>
            <a:r>
              <a:rPr lang="pt-BR" altLang="pt-BR" smtClean="0"/>
              <a:t>do produto (a parte mais importante) </a:t>
            </a:r>
          </a:p>
          <a:p>
            <a:pPr lvl="1"/>
            <a:r>
              <a:rPr lang="pt-BR" altLang="pt-BR" smtClean="0"/>
              <a:t>A evolução acontece quando novas características são adicionadas à medida que são sugeridas pelo usuário</a:t>
            </a:r>
          </a:p>
          <a:p>
            <a:r>
              <a:rPr lang="pt-BR" altLang="pt-BR" smtClean="0"/>
              <a:t>Este modelo é importante quando é difícil estabelecer </a:t>
            </a:r>
            <a:r>
              <a:rPr lang="pt-BR" altLang="pt-BR" i="1" smtClean="0"/>
              <a:t>a priori, </a:t>
            </a:r>
            <a:r>
              <a:rPr lang="pt-BR" altLang="pt-BR" smtClean="0"/>
              <a:t>uma especificação detalhada dos requisitos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O modelo incremental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O modelo incremental é mais apropriado para sistemas pequenos </a:t>
            </a:r>
          </a:p>
          <a:p>
            <a:r>
              <a:rPr lang="pt-BR" altLang="pt-BR" smtClean="0"/>
              <a:t>As novas versões podem ser planejadas de modo que os riscos técnicos possam ser administrados (Ex. disponibilidade de determinado hardware)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89585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defRPr/>
            </a:pPr>
            <a:r>
              <a:rPr lang="pt-BR" dirty="0"/>
              <a:t>Entregas parciais facilitam a identificação </a:t>
            </a:r>
            <a:r>
              <a:rPr lang="pt-BR" dirty="0" smtClean="0"/>
              <a:t>e correção </a:t>
            </a:r>
            <a:r>
              <a:rPr lang="pt-BR" dirty="0"/>
              <a:t>de erros entre os componentes </a:t>
            </a:r>
            <a:r>
              <a:rPr lang="pt-BR" dirty="0" smtClean="0"/>
              <a:t>do software</a:t>
            </a:r>
            <a:r>
              <a:rPr lang="pt-BR" dirty="0"/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Necessidades </a:t>
            </a:r>
            <a:r>
              <a:rPr lang="pt-BR" dirty="0"/>
              <a:t>não especificadas nas </a:t>
            </a:r>
            <a:r>
              <a:rPr lang="pt-BR" dirty="0" smtClean="0"/>
              <a:t>fases iniciais </a:t>
            </a:r>
            <a:r>
              <a:rPr lang="pt-BR" dirty="0"/>
              <a:t>podem ser desenvolvidas nos incrementos.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Cada </a:t>
            </a:r>
            <a:r>
              <a:rPr lang="pt-BR" dirty="0"/>
              <a:t>iteração produz um conjunto de </a:t>
            </a:r>
            <a:r>
              <a:rPr lang="pt-BR" dirty="0" smtClean="0"/>
              <a:t>itens utilizáveis</a:t>
            </a:r>
            <a:r>
              <a:rPr lang="pt-BR" dirty="0"/>
              <a:t>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Os </a:t>
            </a:r>
            <a:r>
              <a:rPr lang="pt-BR" dirty="0"/>
              <a:t>feedbacks de iterações anteriores podem </a:t>
            </a:r>
            <a:r>
              <a:rPr lang="pt-BR" dirty="0" smtClean="0"/>
              <a:t>ser usados </a:t>
            </a:r>
            <a:r>
              <a:rPr lang="pt-BR" dirty="0"/>
              <a:t>nos próximos incrementos.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Os </a:t>
            </a:r>
            <a:r>
              <a:rPr lang="pt-BR" dirty="0"/>
              <a:t>incrementos podem ser desenvolvidos </a:t>
            </a:r>
            <a:r>
              <a:rPr lang="pt-BR" dirty="0" smtClean="0"/>
              <a:t>por menos </a:t>
            </a:r>
            <a:r>
              <a:rPr lang="pt-BR" dirty="0"/>
              <a:t>profissionais.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Entrega </a:t>
            </a:r>
            <a:r>
              <a:rPr lang="pt-BR" dirty="0"/>
              <a:t>dos incrementos </a:t>
            </a:r>
            <a:r>
              <a:rPr lang="pt-BR" dirty="0" smtClean="0"/>
              <a:t>permite </a:t>
            </a:r>
            <a:r>
              <a:rPr lang="pt-BR" dirty="0"/>
              <a:t>o </a:t>
            </a:r>
            <a:r>
              <a:rPr lang="pt-BR" dirty="0" smtClean="0"/>
              <a:t>cumprimento do </a:t>
            </a:r>
            <a:r>
              <a:rPr lang="pt-BR" dirty="0"/>
              <a:t>prazo especificado.</a:t>
            </a:r>
          </a:p>
          <a:p>
            <a:pPr algn="just">
              <a:lnSpc>
                <a:spcPct val="120000"/>
              </a:lnSpc>
              <a:defRPr/>
            </a:pPr>
            <a:r>
              <a:rPr lang="pt-BR" dirty="0" smtClean="0"/>
              <a:t>Facilita </a:t>
            </a:r>
            <a:r>
              <a:rPr lang="pt-BR" dirty="0"/>
              <a:t>a manutenção dos “módulos”.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 smtClean="0"/>
              <a:t>Caótico</a:t>
            </a:r>
            <a:endParaRPr lang="pt-BR" altLang="pt-BR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pt-BR" smtClean="0"/>
              <a:t>Não existe nenhuma organização no processo de desenvolvimento de software;</a:t>
            </a:r>
          </a:p>
          <a:p>
            <a:r>
              <a:rPr lang="en-US" altLang="pt-BR" smtClean="0"/>
              <a:t>O software somente fica pronto devido a feitos heróicos dos funcionários que tentam fazer com que o produto funcione de qualquer forma;</a:t>
            </a:r>
            <a:endParaRPr lang="pt-BR" altLang="pt-BR" smtClean="0"/>
          </a:p>
        </p:txBody>
      </p:sp>
      <p:sp>
        <p:nvSpPr>
          <p:cNvPr id="8196" name="Botão de ação: Voltar ou Anterior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dirty="0" smtClean="0"/>
              <a:t>Número </a:t>
            </a:r>
            <a:r>
              <a:rPr lang="pt-BR" dirty="0"/>
              <a:t>de iterações não pode ser definido </a:t>
            </a:r>
            <a:r>
              <a:rPr lang="pt-BR" dirty="0" smtClean="0"/>
              <a:t>no início </a:t>
            </a:r>
            <a:r>
              <a:rPr lang="pt-BR" dirty="0"/>
              <a:t>do processo.</a:t>
            </a:r>
          </a:p>
          <a:p>
            <a:pPr>
              <a:defRPr/>
            </a:pPr>
            <a:r>
              <a:rPr lang="pt-BR" dirty="0" smtClean="0"/>
              <a:t>O </a:t>
            </a:r>
            <a:r>
              <a:rPr lang="pt-BR" dirty="0"/>
              <a:t>fim do processo não pode ser </a:t>
            </a:r>
            <a:r>
              <a:rPr lang="pt-BR" dirty="0" smtClean="0"/>
              <a:t> previamente</a:t>
            </a:r>
            <a:r>
              <a:rPr lang="pt-BR" dirty="0"/>
              <a:t> </a:t>
            </a:r>
            <a:r>
              <a:rPr lang="pt-BR" dirty="0" smtClean="0"/>
              <a:t>definido</a:t>
            </a:r>
            <a:r>
              <a:rPr lang="pt-BR" dirty="0"/>
              <a:t>.</a:t>
            </a:r>
          </a:p>
          <a:p>
            <a:pPr>
              <a:defRPr/>
            </a:pPr>
            <a:r>
              <a:rPr lang="pt-BR" dirty="0" smtClean="0"/>
              <a:t>Gerenciamento </a:t>
            </a:r>
            <a:r>
              <a:rPr lang="pt-BR" dirty="0"/>
              <a:t>e manutenção do </a:t>
            </a:r>
            <a:r>
              <a:rPr lang="pt-BR" dirty="0" smtClean="0"/>
              <a:t>sistema completo </a:t>
            </a:r>
            <a:r>
              <a:rPr lang="pt-BR" dirty="0"/>
              <a:t>podem se tornar complexos.</a:t>
            </a:r>
          </a:p>
          <a:p>
            <a:pPr>
              <a:defRPr/>
            </a:pPr>
            <a:r>
              <a:rPr lang="pt-BR" dirty="0" smtClean="0"/>
              <a:t>Gerenciamento </a:t>
            </a:r>
            <a:r>
              <a:rPr lang="pt-BR" dirty="0"/>
              <a:t>do custo é mais complexo </a:t>
            </a:r>
            <a:r>
              <a:rPr lang="pt-BR" dirty="0" smtClean="0"/>
              <a:t>devido ao </a:t>
            </a:r>
            <a:r>
              <a:rPr lang="pt-BR" dirty="0"/>
              <a:t>número de iterações (verba pode acabar).</a:t>
            </a:r>
          </a:p>
        </p:txBody>
      </p:sp>
      <p:sp>
        <p:nvSpPr>
          <p:cNvPr id="51204" name="Botão de ação: Voltar ou Anterior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Iterativo e Incremental</a:t>
            </a:r>
          </a:p>
        </p:txBody>
      </p:sp>
      <p:pic>
        <p:nvPicPr>
          <p:cNvPr id="52227" name="Picture 2" descr="Image result for iterativo e incremen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557338"/>
            <a:ext cx="6985000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09600"/>
            <a:ext cx="9036050" cy="1143000"/>
          </a:xfrm>
        </p:spPr>
        <p:txBody>
          <a:bodyPr/>
          <a:lstStyle/>
          <a:p>
            <a:r>
              <a:rPr lang="pt-BR" altLang="pt-BR" sz="4000" smtClean="0"/>
              <a:t>Iterativo e Incremental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62913" cy="4111625"/>
          </a:xfrm>
        </p:spPr>
        <p:txBody>
          <a:bodyPr/>
          <a:lstStyle/>
          <a:p>
            <a:pPr algn="just"/>
            <a:r>
              <a:rPr lang="pt-BR" altLang="pt-BR" sz="2800" smtClean="0"/>
              <a:t>Reúne as características dos dois modelos citados anteriormente.</a:t>
            </a:r>
          </a:p>
          <a:p>
            <a:pPr algn="just"/>
            <a:r>
              <a:rPr lang="pt-BR" altLang="pt-BR" sz="2800" smtClean="0"/>
              <a:t>Os requisitos são quebrados em conjuntos menores e há iteração com o cliente. A cada iteração há validação do sistema, adaptações e correções de erros, implantação nova versão e nova coleta de informações com o cliente.</a:t>
            </a:r>
            <a:endParaRPr lang="pt-BR" altLang="pt-BR" sz="2600" smtClean="0"/>
          </a:p>
          <a:p>
            <a:pPr algn="just">
              <a:lnSpc>
                <a:spcPct val="90000"/>
              </a:lnSpc>
            </a:pPr>
            <a:endParaRPr lang="pt-BR" alt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09600"/>
            <a:ext cx="9036050" cy="1143000"/>
          </a:xfrm>
        </p:spPr>
        <p:txBody>
          <a:bodyPr/>
          <a:lstStyle/>
          <a:p>
            <a:r>
              <a:rPr lang="pt-BR" altLang="pt-BR" sz="4000" smtClean="0"/>
              <a:t>Iterativo e Incremental (Vantagens)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67176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pt-BR" altLang="pt-BR" sz="2600" smtClean="0"/>
              <a:t>Divide os requisitos em subconjuntos de requisitos e implementa esses conjuntos um de cada vez</a:t>
            </a:r>
          </a:p>
          <a:p>
            <a:pPr algn="just">
              <a:lnSpc>
                <a:spcPct val="90000"/>
              </a:lnSpc>
            </a:pPr>
            <a:r>
              <a:rPr lang="pt-BR" altLang="pt-BR" sz="2600" smtClean="0"/>
              <a:t>O trabalho como um todo é dividido em trabalhos menores.</a:t>
            </a:r>
          </a:p>
          <a:p>
            <a:pPr algn="just">
              <a:lnSpc>
                <a:spcPct val="90000"/>
              </a:lnSpc>
            </a:pPr>
            <a:r>
              <a:rPr lang="pt-BR" altLang="pt-BR" sz="2600" smtClean="0"/>
              <a:t>Facilita atender a priorização setores para automação</a:t>
            </a:r>
          </a:p>
          <a:p>
            <a:pPr algn="just">
              <a:lnSpc>
                <a:spcPct val="90000"/>
              </a:lnSpc>
            </a:pPr>
            <a:r>
              <a:rPr lang="pt-BR" altLang="pt-BR" sz="2600" smtClean="0"/>
              <a:t>Gerenciamento do desenvolvimento mais fácil</a:t>
            </a:r>
          </a:p>
          <a:p>
            <a:pPr algn="just">
              <a:lnSpc>
                <a:spcPct val="90000"/>
              </a:lnSpc>
            </a:pPr>
            <a:r>
              <a:rPr lang="pt-BR" altLang="pt-BR" sz="2600" smtClean="0"/>
              <a:t>A iteração com o cliente evita descobrir funcionalidades erradas apenas no final do projeto.</a:t>
            </a:r>
          </a:p>
          <a:p>
            <a:pPr algn="just">
              <a:lnSpc>
                <a:spcPct val="90000"/>
              </a:lnSpc>
            </a:pPr>
            <a:endParaRPr lang="pt-BR" altLang="pt-BR" sz="2600" smtClean="0"/>
          </a:p>
          <a:p>
            <a:pPr algn="just">
              <a:lnSpc>
                <a:spcPct val="90000"/>
              </a:lnSpc>
            </a:pPr>
            <a:endParaRPr lang="pt-BR" alt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09600"/>
            <a:ext cx="9036050" cy="1143000"/>
          </a:xfrm>
        </p:spPr>
        <p:txBody>
          <a:bodyPr/>
          <a:lstStyle/>
          <a:p>
            <a:r>
              <a:rPr lang="pt-BR" altLang="pt-BR" sz="4000" smtClean="0"/>
              <a:t>Iterativo e Incremental (Desvantagens)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1752600"/>
            <a:ext cx="8061325" cy="4111625"/>
          </a:xfrm>
        </p:spPr>
        <p:txBody>
          <a:bodyPr/>
          <a:lstStyle/>
          <a:p>
            <a:pPr algn="just"/>
            <a:r>
              <a:rPr lang="pt-BR" altLang="pt-BR" sz="2800" smtClean="0"/>
              <a:t>Cada fase de uma iteração é rígida e não se sobrepõem uns aos outros.</a:t>
            </a:r>
          </a:p>
          <a:p>
            <a:pPr algn="just"/>
            <a:r>
              <a:rPr lang="pt-BR" altLang="pt-BR" sz="2800" smtClean="0"/>
              <a:t>Podem surgir problemas relativos à arquitetura do sistema, porque nem todos os requisitos estão reunidos na frente de todo o ciclo de vida do software.</a:t>
            </a:r>
          </a:p>
          <a:p>
            <a:pPr algn="just"/>
            <a:r>
              <a:rPr lang="pt-BR" altLang="pt-BR" sz="2800" smtClean="0"/>
              <a:t>O modelo Incremental precisa ser relativamente pequeno.</a:t>
            </a:r>
          </a:p>
          <a:p>
            <a:pPr algn="just"/>
            <a:r>
              <a:rPr lang="pt-BR" altLang="pt-BR" sz="2800" smtClean="0"/>
              <a:t>É preciso tomar cuidado com o aparecimento de novos requisitos (aumento de escopo) durante a iteração com o cliente.</a:t>
            </a:r>
          </a:p>
          <a:p>
            <a:pPr algn="just">
              <a:lnSpc>
                <a:spcPct val="90000"/>
              </a:lnSpc>
            </a:pPr>
            <a:endParaRPr lang="pt-BR" altLang="pt-BR" sz="2600" smtClean="0"/>
          </a:p>
          <a:p>
            <a:pPr algn="just">
              <a:lnSpc>
                <a:spcPct val="90000"/>
              </a:lnSpc>
            </a:pPr>
            <a:endParaRPr lang="pt-BR" altLang="pt-BR" sz="2600" smtClean="0"/>
          </a:p>
        </p:txBody>
      </p:sp>
      <p:sp>
        <p:nvSpPr>
          <p:cNvPr id="57348" name="Botão de ação: Voltar ou Anterior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09600"/>
            <a:ext cx="9036050" cy="1143000"/>
          </a:xfrm>
        </p:spPr>
        <p:txBody>
          <a:bodyPr/>
          <a:lstStyle/>
          <a:p>
            <a:r>
              <a:rPr lang="pt-BR" altLang="pt-BR" sz="4000" smtClean="0"/>
              <a:t>  Rapid Application Development -RAD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6878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 smtClean="0"/>
              <a:t>Modelagem do negócio: definição das atividades a serem executadas e seus requisitos de informação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 smtClean="0"/>
              <a:t>Modelagem dos dados – Definição dos objetos de dados  que suportam o negócio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 smtClean="0"/>
              <a:t>Modelagem do tratamento da informação – Descrição dos processos de manipulação dos objetos de dados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 smtClean="0"/>
              <a:t>Geração da aplicação – usando  técnicas de geração de código e bibliotecas de componentes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altLang="pt-BR" sz="2600" smtClean="0"/>
              <a:t>Testes – Tempo de testes reduzido devido ao uso de componentes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endParaRPr lang="pt-BR" altLang="pt-BR" sz="260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pt-BR" altLang="pt-BR" sz="2600" smtClean="0"/>
          </a:p>
          <a:p>
            <a:pPr>
              <a:lnSpc>
                <a:spcPct val="90000"/>
              </a:lnSpc>
            </a:pPr>
            <a:endParaRPr lang="pt-BR" altLang="pt-BR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RAD</a:t>
            </a:r>
            <a:endParaRPr lang="pt-BR" altLang="pt-BR" sz="200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smtClean="0"/>
              <a:t>Pontos positivos</a:t>
            </a:r>
          </a:p>
          <a:p>
            <a:pPr lvl="2"/>
            <a:r>
              <a:rPr lang="pt-BR" altLang="pt-BR" smtClean="0"/>
              <a:t>uso de componentes</a:t>
            </a:r>
          </a:p>
          <a:p>
            <a:pPr lvl="2"/>
            <a:r>
              <a:rPr lang="pt-BR" altLang="pt-BR" smtClean="0"/>
              <a:t>redução do tempo </a:t>
            </a:r>
          </a:p>
          <a:p>
            <a:r>
              <a:rPr lang="pt-BR" altLang="pt-BR" smtClean="0"/>
              <a:t>Pontos negativos</a:t>
            </a:r>
          </a:p>
          <a:p>
            <a:pPr lvl="2"/>
            <a:r>
              <a:rPr lang="pt-BR" altLang="pt-BR" smtClean="0"/>
              <a:t>tamanho da equipe</a:t>
            </a:r>
          </a:p>
          <a:p>
            <a:pPr lvl="2"/>
            <a:r>
              <a:rPr lang="pt-BR" altLang="pt-BR" smtClean="0"/>
              <a:t>necessidade de comprometimento</a:t>
            </a:r>
          </a:p>
          <a:p>
            <a:pPr lvl="2"/>
            <a:r>
              <a:rPr lang="pt-BR" altLang="pt-BR" smtClean="0"/>
              <a:t>não adequada a projetos de risco</a:t>
            </a:r>
          </a:p>
          <a:p>
            <a:pPr lvl="2"/>
            <a:endParaRPr lang="pt-BR" altLang="pt-BR" smtClean="0"/>
          </a:p>
          <a:p>
            <a:endParaRPr lang="pt-BR" altLang="pt-BR" smtClean="0"/>
          </a:p>
        </p:txBody>
      </p:sp>
      <p:sp>
        <p:nvSpPr>
          <p:cNvPr id="61444" name="Botão de ação: Voltar ou Anterior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Desenvolvimento Baseado em Componentes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Os requisitos são agrupados em componentes;</a:t>
            </a:r>
          </a:p>
          <a:p>
            <a:r>
              <a:rPr lang="pt-BR" altLang="pt-BR" smtClean="0"/>
              <a:t>Procura-se pelos componentes no mercado e na própria empresa;</a:t>
            </a:r>
          </a:p>
          <a:p>
            <a:r>
              <a:rPr lang="pt-BR" altLang="pt-BR" smtClean="0"/>
              <a:t>Testa-se os componentes disponíveis;</a:t>
            </a:r>
          </a:p>
          <a:p>
            <a:r>
              <a:rPr lang="pt-BR" altLang="pt-BR" smtClean="0"/>
              <a:t>Seleciona-se o componente;</a:t>
            </a:r>
          </a:p>
          <a:p>
            <a:r>
              <a:rPr lang="pt-BR" altLang="pt-BR" smtClean="0"/>
              <a:t>Integra-o a solução;</a:t>
            </a:r>
          </a:p>
        </p:txBody>
      </p:sp>
      <p:pic>
        <p:nvPicPr>
          <p:cNvPr id="63492" name="Picture 2" descr="http://rmmagazine.com/wp-content/uploads/2013/02/FF_le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5345113"/>
            <a:ext cx="2273300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Vantagens</a:t>
            </a:r>
          </a:p>
        </p:txBody>
      </p:sp>
      <p:sp>
        <p:nvSpPr>
          <p:cNvPr id="645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Componentes já foram testados pelo fabricante;</a:t>
            </a:r>
          </a:p>
          <a:p>
            <a:r>
              <a:rPr lang="pt-BR" altLang="pt-BR" smtClean="0"/>
              <a:t>Componentes já estão em uso em outros sistemas e, portanto, muito mais testados;</a:t>
            </a:r>
          </a:p>
          <a:p>
            <a:r>
              <a:rPr lang="pt-BR" altLang="pt-BR" smtClean="0"/>
              <a:t>Capaz de acelerar o desenvolvimento de software;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Desvantagens</a:t>
            </a:r>
          </a:p>
        </p:txBody>
      </p:sp>
      <p:sp>
        <p:nvSpPr>
          <p:cNvPr id="655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mtClean="0"/>
              <a:t>Controle sobre o software fica limitado, caso não se tenha o código fonte do componente.</a:t>
            </a:r>
          </a:p>
          <a:p>
            <a:r>
              <a:rPr lang="pt-BR" altLang="pt-BR" smtClean="0"/>
              <a:t>O custo final do software passa a depender do custo dos componentes definidos por terceiros.</a:t>
            </a:r>
          </a:p>
          <a:p>
            <a:r>
              <a:rPr lang="pt-BR" altLang="pt-BR" smtClean="0"/>
              <a:t>Risco comercial em não mais ter o componente a disposição ou comercializado.</a:t>
            </a:r>
          </a:p>
          <a:p>
            <a:endParaRPr lang="pt-BR" altLang="pt-BR" smtClean="0"/>
          </a:p>
        </p:txBody>
      </p:sp>
      <p:sp>
        <p:nvSpPr>
          <p:cNvPr id="65540" name="Botão de ação: Voltar ou Anterior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685800"/>
          </a:xfrm>
        </p:spPr>
        <p:txBody>
          <a:bodyPr/>
          <a:lstStyle/>
          <a:p>
            <a:r>
              <a:rPr lang="pt-BR" altLang="pt-BR" sz="3600" smtClean="0"/>
              <a:t>Ciclo de Vida Clássico</a:t>
            </a:r>
          </a:p>
        </p:txBody>
      </p:sp>
      <p:sp>
        <p:nvSpPr>
          <p:cNvPr id="9219" name="AutoShape 4"/>
          <p:cNvSpPr>
            <a:spLocks noChangeArrowheads="1"/>
          </p:cNvSpPr>
          <p:nvPr/>
        </p:nvSpPr>
        <p:spPr bwMode="auto">
          <a:xfrm>
            <a:off x="393700" y="860425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Engenharia 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Sistemas</a:t>
            </a:r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2070100" y="1622425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Análise</a:t>
            </a:r>
          </a:p>
        </p:txBody>
      </p:sp>
      <p:sp>
        <p:nvSpPr>
          <p:cNvPr id="9221" name="AutoShape 7"/>
          <p:cNvSpPr>
            <a:spLocks noChangeArrowheads="1"/>
          </p:cNvSpPr>
          <p:nvPr/>
        </p:nvSpPr>
        <p:spPr bwMode="auto">
          <a:xfrm>
            <a:off x="3079750" y="2393950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Projeto</a:t>
            </a:r>
          </a:p>
        </p:txBody>
      </p:sp>
      <p:sp>
        <p:nvSpPr>
          <p:cNvPr id="9222" name="AutoShape 8"/>
          <p:cNvSpPr>
            <a:spLocks noChangeArrowheads="1"/>
          </p:cNvSpPr>
          <p:nvPr/>
        </p:nvSpPr>
        <p:spPr bwMode="auto">
          <a:xfrm>
            <a:off x="4114800" y="3200400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Codificação</a:t>
            </a:r>
          </a:p>
        </p:txBody>
      </p:sp>
      <p:sp>
        <p:nvSpPr>
          <p:cNvPr id="9223" name="AutoShape 9"/>
          <p:cNvSpPr>
            <a:spLocks noChangeArrowheads="1"/>
          </p:cNvSpPr>
          <p:nvPr/>
        </p:nvSpPr>
        <p:spPr bwMode="auto">
          <a:xfrm>
            <a:off x="5118100" y="4060825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Teste</a:t>
            </a:r>
          </a:p>
        </p:txBody>
      </p:sp>
      <p:sp>
        <p:nvSpPr>
          <p:cNvPr id="9224" name="AutoShape 10"/>
          <p:cNvSpPr>
            <a:spLocks noChangeArrowheads="1"/>
          </p:cNvSpPr>
          <p:nvPr/>
        </p:nvSpPr>
        <p:spPr bwMode="auto">
          <a:xfrm>
            <a:off x="6184900" y="4822825"/>
            <a:ext cx="2286000" cy="1066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pt-BR" altLang="pt-BR" sz="2400" b="1"/>
              <a:t>Manutenção</a:t>
            </a:r>
          </a:p>
        </p:txBody>
      </p:sp>
      <p:sp>
        <p:nvSpPr>
          <p:cNvPr id="9225" name="AutoShape 12"/>
          <p:cNvSpPr>
            <a:spLocks noChangeArrowheads="1"/>
          </p:cNvSpPr>
          <p:nvPr/>
        </p:nvSpPr>
        <p:spPr bwMode="auto">
          <a:xfrm rot="1785674">
            <a:off x="2725738" y="1069975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26" name="AutoShape 13"/>
          <p:cNvSpPr>
            <a:spLocks noChangeArrowheads="1"/>
          </p:cNvSpPr>
          <p:nvPr/>
        </p:nvSpPr>
        <p:spPr bwMode="auto">
          <a:xfrm rot="1785674">
            <a:off x="4375150" y="178435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27" name="AutoShape 14"/>
          <p:cNvSpPr>
            <a:spLocks noChangeArrowheads="1"/>
          </p:cNvSpPr>
          <p:nvPr/>
        </p:nvSpPr>
        <p:spPr bwMode="auto">
          <a:xfrm rot="1785674">
            <a:off x="5365750" y="262255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28" name="AutoShape 15"/>
          <p:cNvSpPr>
            <a:spLocks noChangeArrowheads="1"/>
          </p:cNvSpPr>
          <p:nvPr/>
        </p:nvSpPr>
        <p:spPr bwMode="auto">
          <a:xfrm rot="1785674">
            <a:off x="6356350" y="353695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29" name="AutoShape 16"/>
          <p:cNvSpPr>
            <a:spLocks noChangeArrowheads="1"/>
          </p:cNvSpPr>
          <p:nvPr/>
        </p:nvSpPr>
        <p:spPr bwMode="auto">
          <a:xfrm rot="1785674">
            <a:off x="7423150" y="4298950"/>
            <a:ext cx="914400" cy="381000"/>
          </a:xfrm>
          <a:prstGeom prst="curvedDown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0" name="Rectangle 21"/>
          <p:cNvSpPr>
            <a:spLocks noChangeArrowheads="1"/>
          </p:cNvSpPr>
          <p:nvPr/>
        </p:nvSpPr>
        <p:spPr bwMode="auto">
          <a:xfrm>
            <a:off x="990600" y="6629400"/>
            <a:ext cx="6400800" cy="76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1" name="AutoShape 22"/>
          <p:cNvSpPr>
            <a:spLocks noChangeArrowheads="1"/>
          </p:cNvSpPr>
          <p:nvPr/>
        </p:nvSpPr>
        <p:spPr bwMode="auto">
          <a:xfrm>
            <a:off x="1066800" y="2057400"/>
            <a:ext cx="304800" cy="4495800"/>
          </a:xfrm>
          <a:prstGeom prst="upDownArrow">
            <a:avLst>
              <a:gd name="adj1" fmla="val 50000"/>
              <a:gd name="adj2" fmla="val 29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2" name="AutoShape 23"/>
          <p:cNvSpPr>
            <a:spLocks noChangeArrowheads="1"/>
          </p:cNvSpPr>
          <p:nvPr/>
        </p:nvSpPr>
        <p:spPr bwMode="auto">
          <a:xfrm>
            <a:off x="2514600" y="2743200"/>
            <a:ext cx="304800" cy="3886200"/>
          </a:xfrm>
          <a:prstGeom prst="upDownArrow">
            <a:avLst>
              <a:gd name="adj1" fmla="val 50000"/>
              <a:gd name="adj2" fmla="val 25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3" name="AutoShape 24"/>
          <p:cNvSpPr>
            <a:spLocks noChangeArrowheads="1"/>
          </p:cNvSpPr>
          <p:nvPr/>
        </p:nvSpPr>
        <p:spPr bwMode="auto">
          <a:xfrm>
            <a:off x="3581400" y="3505200"/>
            <a:ext cx="304800" cy="3048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4" name="AutoShape 25"/>
          <p:cNvSpPr>
            <a:spLocks noChangeArrowheads="1"/>
          </p:cNvSpPr>
          <p:nvPr/>
        </p:nvSpPr>
        <p:spPr bwMode="auto">
          <a:xfrm>
            <a:off x="4648200" y="4343400"/>
            <a:ext cx="304800" cy="2209800"/>
          </a:xfrm>
          <a:prstGeom prst="upDownArrow">
            <a:avLst>
              <a:gd name="adj1" fmla="val 50000"/>
              <a:gd name="adj2" fmla="val 14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5" name="AutoShape 26"/>
          <p:cNvSpPr>
            <a:spLocks noChangeArrowheads="1"/>
          </p:cNvSpPr>
          <p:nvPr/>
        </p:nvSpPr>
        <p:spPr bwMode="auto">
          <a:xfrm>
            <a:off x="5638800" y="5181600"/>
            <a:ext cx="304800" cy="1371600"/>
          </a:xfrm>
          <a:prstGeom prst="upDownArrow">
            <a:avLst>
              <a:gd name="adj1" fmla="val 50000"/>
              <a:gd name="adj2" fmla="val 9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9236" name="AutoShape 27"/>
          <p:cNvSpPr>
            <a:spLocks noChangeArrowheads="1"/>
          </p:cNvSpPr>
          <p:nvPr/>
        </p:nvSpPr>
        <p:spPr bwMode="auto">
          <a:xfrm>
            <a:off x="6934200" y="5943600"/>
            <a:ext cx="228600" cy="685800"/>
          </a:xfrm>
          <a:prstGeom prst="upDown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000" smtClean="0"/>
              <a:t>Combinando Modelos de Processos</a:t>
            </a:r>
          </a:p>
        </p:txBody>
      </p:sp>
      <p:sp>
        <p:nvSpPr>
          <p:cNvPr id="665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sz="3000" smtClean="0"/>
              <a:t>Não é preciso seguir apenas um modelo, a empresa pode criar o processo que desejar.</a:t>
            </a:r>
          </a:p>
          <a:p>
            <a:r>
              <a:rPr lang="pt-BR" altLang="pt-BR" sz="3000" smtClean="0"/>
              <a:t>É possível usar prototipação para levantar requisitos e partir para um desenvolvimento iterativo e incremental, por exemplo.</a:t>
            </a:r>
          </a:p>
          <a:p>
            <a:r>
              <a:rPr lang="pt-BR" altLang="pt-BR" sz="3000" smtClean="0"/>
              <a:t>Cada empresa faz o seu processo conhecendo alguns modelos, suas vantagens e desvantagens</a:t>
            </a:r>
          </a:p>
          <a:p>
            <a:r>
              <a:rPr lang="pt-BR" altLang="pt-BR" sz="3000" smtClean="0"/>
              <a:t>Exemplo de modelos de processos no mercado: RUP e EUP</a:t>
            </a:r>
          </a:p>
        </p:txBody>
      </p:sp>
      <p:sp>
        <p:nvSpPr>
          <p:cNvPr id="66564" name="Botão de ação: Voltar ou Anterior 3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FDAEFB-810B-48F8-8868-05C1C519B56B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67587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16524-DD3E-49E4-89D9-5C30101FC40D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pt-BR" sz="1400" smtClean="0"/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7589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Código de Ética Profissional</a:t>
            </a:r>
          </a:p>
        </p:txBody>
      </p:sp>
      <p:sp>
        <p:nvSpPr>
          <p:cNvPr id="6759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465138" indent="-465138"/>
            <a:r>
              <a:rPr lang="pt-BR" altLang="pt-BR" smtClean="0"/>
              <a:t>Conjunto de regras e princípios a serem seguidos pelos profissionais da área.</a:t>
            </a:r>
          </a:p>
          <a:p>
            <a:pPr marL="465138" indent="-465138"/>
            <a:r>
              <a:rPr lang="pt-BR" altLang="pt-BR" smtClean="0"/>
              <a:t>Moral/Ética/Legal – tratar conflito</a:t>
            </a:r>
          </a:p>
          <a:p>
            <a:pPr marL="465138" indent="-465138"/>
            <a:r>
              <a:rPr lang="pt-BR" altLang="pt-BR" smtClean="0"/>
              <a:t>Querer/Poder/Dever – tratar conflito</a:t>
            </a:r>
          </a:p>
          <a:p>
            <a:pPr marL="465138" indent="-465138"/>
            <a:r>
              <a:rPr lang="pt-BR" altLang="pt-BR" smtClean="0"/>
              <a:t>A SBC tem um </a:t>
            </a:r>
            <a:r>
              <a:rPr lang="pt-BR" altLang="pt-BR" smtClean="0">
                <a:hlinkClick r:id="rId2"/>
              </a:rPr>
              <a:t>código de Ética</a:t>
            </a:r>
            <a:r>
              <a:rPr lang="pt-BR" altLang="pt-BR" smtClean="0"/>
              <a:t>.</a:t>
            </a:r>
          </a:p>
          <a:p>
            <a:pPr marL="465138" indent="-465138"/>
            <a:r>
              <a:rPr lang="pt-BR" altLang="pt-BR" smtClean="0"/>
              <a:t>A IEEE tem um </a:t>
            </a:r>
            <a:r>
              <a:rPr lang="pt-BR" altLang="pt-BR" smtClean="0">
                <a:hlinkClick r:id="rId3"/>
              </a:rPr>
              <a:t>código de Ética</a:t>
            </a:r>
            <a:r>
              <a:rPr lang="pt-BR" altLang="pt-BR" smtClean="0"/>
              <a:t>.</a:t>
            </a:r>
          </a:p>
          <a:p>
            <a:pPr marL="465138" indent="-465138"/>
            <a:endParaRPr lang="pt-BR" altLang="pt-B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8D65BE-C2F0-4856-A8BE-BBBC6C936A04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686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137B1-69FD-46DE-88FA-0C8480D1499E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pt-BR" sz="1400" smtClean="0"/>
          </a:p>
        </p:txBody>
      </p:sp>
      <p:sp>
        <p:nvSpPr>
          <p:cNvPr id="68612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8613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8614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686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51838" cy="4391025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1º : Contribuir para o bem-estar social, promovendo, sempre que possível, a inclusão todos setores da sociedade. </a:t>
            </a:r>
          </a:p>
          <a:p>
            <a:pPr marL="465138" indent="-465138" algn="just"/>
            <a:r>
              <a:rPr lang="pt-BR" altLang="pt-BR" sz="2800" smtClean="0"/>
              <a:t>Art. 2º : Exercer o trabalho profissional com responsabilidade, dedicação, honestidade e justiça, buscando sempre a melhor solução. </a:t>
            </a:r>
          </a:p>
          <a:p>
            <a:pPr marL="465138" indent="-465138" algn="just"/>
            <a:r>
              <a:rPr lang="pt-BR" altLang="pt-BR" sz="2800" smtClean="0"/>
              <a:t>Art. 3º : Esforçar-se para adquirir continuamente competência técnica e profissional, mantendo-se sempre atualizado com os avanços da profissão.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D43987-BE48-4CDE-B01E-46F7FBCFA3E7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69635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C9A15-6257-4A2E-94E1-0C8EECF169C7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pt-BR" sz="1400" smtClean="0"/>
          </a:p>
        </p:txBody>
      </p:sp>
      <p:sp>
        <p:nvSpPr>
          <p:cNvPr id="69636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9637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69638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696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96300" cy="4970462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4º : Atuar dentro dos limites de sua competência profissional e orientar-se por elevado espírito público.</a:t>
            </a:r>
          </a:p>
          <a:p>
            <a:pPr marL="465138" indent="-465138" algn="just"/>
            <a:r>
              <a:rPr lang="pt-BR" altLang="pt-BR" sz="2800" smtClean="0"/>
              <a:t> Art. 5º : Guardar sigilo profissional das informações a que tiver acesso em decorrência das atividades exercidas. </a:t>
            </a:r>
          </a:p>
          <a:p>
            <a:pPr marL="465138" indent="-465138" algn="just"/>
            <a:r>
              <a:rPr lang="pt-BR" altLang="pt-BR" sz="2800" smtClean="0"/>
              <a:t>Art. 6º : Conduzir as atividades profissionais sem discriminação, seja de raça, sexo, religião, nacionalidade, cor da pele, idade, estado civil ou qualquer outra condição humana. </a:t>
            </a:r>
          </a:p>
          <a:p>
            <a:pPr marL="465138" indent="-465138" algn="just"/>
            <a:r>
              <a:rPr lang="pt-BR" altLang="pt-BR" sz="2800" smtClean="0"/>
              <a:t>Art. 7º : Respeitar a legislação vigente, o interesse social e os direitos de terceiros.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C1C40B-5887-4A5F-B558-6E05C2C6E52E}" type="datetime1">
              <a:rPr lang="pt-BR" altLang="pt-BR" sz="1400" smtClean="0"/>
              <a:pPr>
                <a:spcBef>
                  <a:spcPct val="0"/>
                </a:spcBef>
                <a:buFontTx/>
                <a:buNone/>
              </a:pPr>
              <a:t>12/03/2018</a:t>
            </a:fld>
            <a:endParaRPr lang="en-US" altLang="pt-BR" sz="1400" smtClean="0"/>
          </a:p>
        </p:txBody>
      </p:sp>
      <p:sp>
        <p:nvSpPr>
          <p:cNvPr id="70659" name="Espaço Reservado para Número de Slide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30BB25-0026-4B0A-A6C7-2F51D20C3D59}" type="slidenum">
              <a:rPr lang="en-US" altLang="pt-BR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pt-BR" sz="1400" smtClean="0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669925" y="6259513"/>
            <a:ext cx="19129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70661" name="Rectangle 3"/>
          <p:cNvSpPr>
            <a:spLocks noChangeArrowheads="1"/>
          </p:cNvSpPr>
          <p:nvPr/>
        </p:nvSpPr>
        <p:spPr bwMode="auto">
          <a:xfrm>
            <a:off x="3117850" y="6259513"/>
            <a:ext cx="2908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70662" name="Rectangle 4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844550"/>
          </a:xfrm>
          <a:noFill/>
        </p:spPr>
        <p:txBody>
          <a:bodyPr lIns="92075" tIns="46038" rIns="92075" bIns="46038" anchor="b"/>
          <a:lstStyle/>
          <a:p>
            <a:r>
              <a:rPr lang="pt-BR" altLang="pt-BR" smtClean="0"/>
              <a:t>Ética dos Profis. de Computação</a:t>
            </a:r>
          </a:p>
        </p:txBody>
      </p:sp>
      <p:sp>
        <p:nvSpPr>
          <p:cNvPr id="706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497888" cy="5399087"/>
          </a:xfrm>
          <a:noFill/>
        </p:spPr>
        <p:txBody>
          <a:bodyPr lIns="92075" tIns="46038" rIns="92075" bIns="46038"/>
          <a:lstStyle/>
          <a:p>
            <a:pPr marL="465138" indent="-465138" algn="just"/>
            <a:r>
              <a:rPr lang="pt-BR" altLang="pt-BR" sz="2800" smtClean="0"/>
              <a:t>Art. 8º: Honrar compromissos, contratos, termos de responsabilidade, direitos de propriedade, copyrights e patentes. </a:t>
            </a:r>
          </a:p>
          <a:p>
            <a:pPr marL="465138" indent="-465138" algn="just"/>
            <a:r>
              <a:rPr lang="pt-BR" altLang="pt-BR" sz="2800" smtClean="0"/>
              <a:t>Art. 9º : Pautar sua relação com os colegas de profissão nos princípios de consideração, respeito, apreço, solidariedade e da harmonia da classe. </a:t>
            </a:r>
          </a:p>
          <a:p>
            <a:pPr marL="465138" indent="-465138" algn="just"/>
            <a:r>
              <a:rPr lang="pt-BR" altLang="pt-BR" sz="2800" smtClean="0"/>
              <a:t>Art. 10: Não praticar atos que possam comprometer a honra, a dignidade, privacidade de qualquer pessoa. </a:t>
            </a:r>
          </a:p>
          <a:p>
            <a:pPr marL="465138" indent="-465138" algn="just"/>
            <a:r>
              <a:rPr lang="pt-BR" altLang="pt-BR" sz="2800" smtClean="0"/>
              <a:t>Art. 11: Nunca apropriar-se de trabalho intelectual, iniciativas ou soluções encontradas por outras pessoas. </a:t>
            </a:r>
          </a:p>
          <a:p>
            <a:pPr marL="465138" indent="-465138" algn="just"/>
            <a:r>
              <a:rPr lang="pt-BR" altLang="pt-BR" sz="2800" smtClean="0"/>
              <a:t>Art. 12: Zelar pelo cumprimento deste código.</a:t>
            </a:r>
          </a:p>
        </p:txBody>
      </p:sp>
      <p:sp>
        <p:nvSpPr>
          <p:cNvPr id="70664" name="Botão de ação: Voltar ou Anterior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pt-BR" altLang="pt-BR" smtClean="0"/>
              <a:t>Vantagens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897437"/>
          </a:xfrm>
        </p:spPr>
        <p:txBody>
          <a:bodyPr/>
          <a:lstStyle/>
          <a:p>
            <a:r>
              <a:rPr lang="pt-BR" altLang="pt-BR" sz="3000" smtClean="0"/>
              <a:t>Uma etapa inicia-se apenas se a etapa anterior estiver completa;</a:t>
            </a:r>
          </a:p>
          <a:p>
            <a:r>
              <a:rPr lang="pt-BR" altLang="pt-BR" sz="3000" smtClean="0"/>
              <a:t>Produção sequencial, em que se vê o produto sendo elaborado passo a passo;</a:t>
            </a:r>
          </a:p>
          <a:p>
            <a:endParaRPr lang="pt-BR" altLang="pt-BR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4938"/>
            <a:ext cx="7772400" cy="990600"/>
          </a:xfrm>
        </p:spPr>
        <p:txBody>
          <a:bodyPr/>
          <a:lstStyle/>
          <a:p>
            <a:r>
              <a:rPr lang="pt-BR" altLang="pt-BR" smtClean="0"/>
              <a:t>Desvantagens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075613" cy="5445125"/>
          </a:xfrm>
        </p:spPr>
        <p:txBody>
          <a:bodyPr/>
          <a:lstStyle/>
          <a:p>
            <a:pPr algn="just"/>
            <a:endParaRPr lang="pt-BR" altLang="pt-BR" sz="2800" smtClean="0"/>
          </a:p>
          <a:p>
            <a:pPr algn="just"/>
            <a:r>
              <a:rPr lang="pt-BR" altLang="pt-BR" sz="2800" smtClean="0"/>
              <a:t>Os projetos reais raramente seguem o fluxo sequencial que o modelo propõe;</a:t>
            </a:r>
          </a:p>
          <a:p>
            <a:pPr algn="just"/>
            <a:r>
              <a:rPr lang="pt-BR" altLang="pt-BR" sz="2800" smtClean="0"/>
              <a:t>Muitas vezes é difícil para o cliente declarar todas as exigências explicitamente além de não acomodar incertezas naturais de começo de projetos;</a:t>
            </a:r>
          </a:p>
          <a:p>
            <a:pPr algn="just"/>
            <a:r>
              <a:rPr lang="pt-BR" altLang="pt-BR" sz="2800" smtClean="0"/>
              <a:t>O cliente deve ter paciência para esperar a primeira versão do Sistema que estará pronto num ponto tardio do cronograma.</a:t>
            </a:r>
          </a:p>
        </p:txBody>
      </p:sp>
      <p:sp>
        <p:nvSpPr>
          <p:cNvPr id="11268" name="Botão de ação: Voltar ou Anterior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32813" y="6491288"/>
            <a:ext cx="600075" cy="358775"/>
          </a:xfrm>
          <a:prstGeom prst="actionButtonBackPrevious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09600"/>
          </a:xfrm>
        </p:spPr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066800" y="762000"/>
            <a:ext cx="7239000" cy="6096000"/>
          </a:xfrm>
          <a:prstGeom prst="ellipse">
            <a:avLst/>
          </a:prstGeom>
          <a:gradFill rotWithShape="0">
            <a:gsLst>
              <a:gs pos="0">
                <a:srgbClr val="003399"/>
              </a:gs>
              <a:gs pos="100000">
                <a:srgbClr val="001847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pt-BR" altLang="pt-BR" sz="2400">
              <a:solidFill>
                <a:schemeClr val="bg2"/>
              </a:solidFill>
            </a:endParaRPr>
          </a:p>
        </p:txBody>
      </p:sp>
      <p:sp>
        <p:nvSpPr>
          <p:cNvPr id="12292" name="Oval 6"/>
          <p:cNvSpPr>
            <a:spLocks noChangeArrowheads="1"/>
          </p:cNvSpPr>
          <p:nvPr/>
        </p:nvSpPr>
        <p:spPr bwMode="auto">
          <a:xfrm>
            <a:off x="3733800" y="2895600"/>
            <a:ext cx="1905000" cy="1828800"/>
          </a:xfrm>
          <a:prstGeom prst="ellipse">
            <a:avLst/>
          </a:prstGeom>
          <a:gradFill rotWithShape="0">
            <a:gsLst>
              <a:gs pos="0">
                <a:srgbClr val="001847"/>
              </a:gs>
              <a:gs pos="100000">
                <a:srgbClr val="003399"/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 flipH="1" flipV="1">
            <a:off x="2514600" y="1371600"/>
            <a:ext cx="1524000" cy="1752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3014663" y="947738"/>
            <a:ext cx="35052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/>
              <a:t>Coleta e refinamento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800" b="1"/>
              <a:t>   dos requisitos</a:t>
            </a:r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 flipV="1">
            <a:off x="5334000" y="1154113"/>
            <a:ext cx="1066800" cy="197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5867400" y="2743200"/>
            <a:ext cx="2200275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Projeto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Rápido</a:t>
            </a:r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5791200" y="4419600"/>
            <a:ext cx="2363788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Construção do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Protótipo</a:t>
            </a:r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3733800" y="4953000"/>
            <a:ext cx="21193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Avaliação do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Protótipo pelo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Cliente</a:t>
            </a:r>
          </a:p>
        </p:txBody>
      </p:sp>
      <p:sp>
        <p:nvSpPr>
          <p:cNvPr id="12299" name="Text Box 13"/>
          <p:cNvSpPr txBox="1">
            <a:spLocks noChangeArrowheads="1"/>
          </p:cNvSpPr>
          <p:nvPr/>
        </p:nvSpPr>
        <p:spPr bwMode="auto">
          <a:xfrm>
            <a:off x="1600200" y="4495800"/>
            <a:ext cx="2119313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Refinamento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do Protótipo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524000" y="2819400"/>
            <a:ext cx="1874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pt-BR" altLang="pt-BR" sz="2400" b="1"/>
              <a:t>Engenharia do Produto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 flipH="1">
            <a:off x="2819400" y="4572000"/>
            <a:ext cx="12192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 flipH="1">
            <a:off x="1066800" y="3733800"/>
            <a:ext cx="2667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5257800" y="4572000"/>
            <a:ext cx="91440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4" name="Line 23"/>
          <p:cNvSpPr>
            <a:spLocks noChangeShapeType="1"/>
          </p:cNvSpPr>
          <p:nvPr/>
        </p:nvSpPr>
        <p:spPr bwMode="auto">
          <a:xfrm flipV="1">
            <a:off x="3733800" y="3124200"/>
            <a:ext cx="1600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5" name="Line 24"/>
          <p:cNvSpPr>
            <a:spLocks noChangeShapeType="1"/>
          </p:cNvSpPr>
          <p:nvPr/>
        </p:nvSpPr>
        <p:spPr bwMode="auto">
          <a:xfrm flipV="1">
            <a:off x="4038600" y="3886200"/>
            <a:ext cx="1600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6" name="Line 25"/>
          <p:cNvSpPr>
            <a:spLocks noChangeShapeType="1"/>
          </p:cNvSpPr>
          <p:nvPr/>
        </p:nvSpPr>
        <p:spPr bwMode="auto">
          <a:xfrm>
            <a:off x="5638800" y="3886200"/>
            <a:ext cx="2667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307" name="AutoShape 26"/>
          <p:cNvSpPr>
            <a:spLocks noChangeArrowheads="1"/>
          </p:cNvSpPr>
          <p:nvPr/>
        </p:nvSpPr>
        <p:spPr bwMode="auto">
          <a:xfrm rot="-1343807">
            <a:off x="4114800" y="3657600"/>
            <a:ext cx="1219200" cy="381000"/>
          </a:xfrm>
          <a:prstGeom prst="rightArrow">
            <a:avLst>
              <a:gd name="adj1" fmla="val 50000"/>
              <a:gd name="adj2" fmla="val 80000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12308" name="Text Box 27"/>
          <p:cNvSpPr txBox="1">
            <a:spLocks noChangeArrowheads="1"/>
          </p:cNvSpPr>
          <p:nvPr/>
        </p:nvSpPr>
        <p:spPr bwMode="auto">
          <a:xfrm>
            <a:off x="1905000" y="533400"/>
            <a:ext cx="928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/>
              <a:t>Início</a:t>
            </a:r>
          </a:p>
        </p:txBody>
      </p:sp>
      <p:sp>
        <p:nvSpPr>
          <p:cNvPr id="12309" name="Text Box 28"/>
          <p:cNvSpPr txBox="1">
            <a:spLocks noChangeArrowheads="1"/>
          </p:cNvSpPr>
          <p:nvPr/>
        </p:nvSpPr>
        <p:spPr bwMode="auto">
          <a:xfrm>
            <a:off x="1066800" y="1143000"/>
            <a:ext cx="70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BR" altLang="pt-BR" sz="2400" b="1"/>
              <a:t>Fim</a:t>
            </a:r>
          </a:p>
        </p:txBody>
      </p:sp>
      <p:sp>
        <p:nvSpPr>
          <p:cNvPr id="12310" name="AutoShape 31"/>
          <p:cNvSpPr>
            <a:spLocks noChangeArrowheads="1"/>
          </p:cNvSpPr>
          <p:nvPr/>
        </p:nvSpPr>
        <p:spPr bwMode="auto">
          <a:xfrm rot="3320096">
            <a:off x="2416175" y="11049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  <p:sp>
        <p:nvSpPr>
          <p:cNvPr id="12311" name="AutoShape 32"/>
          <p:cNvSpPr>
            <a:spLocks noChangeArrowheads="1"/>
          </p:cNvSpPr>
          <p:nvPr/>
        </p:nvSpPr>
        <p:spPr bwMode="auto">
          <a:xfrm rot="-8498790">
            <a:off x="1524000" y="17526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Text Box 1026"/>
          <p:cNvSpPr txBox="1">
            <a:spLocks noChangeArrowheads="1"/>
          </p:cNvSpPr>
          <p:nvPr/>
        </p:nvSpPr>
        <p:spPr bwMode="auto">
          <a:xfrm>
            <a:off x="971550" y="2057400"/>
            <a:ext cx="7416800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pt-BR" sz="2600" dirty="0">
                <a:latin typeface="Times New Roman" charset="0"/>
              </a:rPr>
              <a:t>Também conhecido como Iterativo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pt-BR" sz="2600" dirty="0">
                <a:latin typeface="Times New Roman" charset="0"/>
              </a:rPr>
              <a:t> </a:t>
            </a:r>
            <a:r>
              <a:rPr lang="pt-BR" sz="2600" dirty="0">
                <a:latin typeface="Times New Roman" charset="0"/>
              </a:rPr>
              <a:t>Processo cíclico para especificar: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dirty="0">
                <a:latin typeface="Times New Roman" charset="0"/>
              </a:rPr>
              <a:t> requisitos definidos pelo usuário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dirty="0">
                <a:latin typeface="Times New Roman" charset="0"/>
              </a:rPr>
              <a:t> necessidades de hardware e software</a:t>
            </a:r>
          </a:p>
          <a:p>
            <a:pPr algn="just">
              <a:spcBef>
                <a:spcPct val="50000"/>
              </a:spcBef>
              <a:buFontTx/>
              <a:buChar char="•"/>
              <a:defRPr/>
            </a:pPr>
            <a:r>
              <a:rPr lang="pt-BR" dirty="0">
                <a:latin typeface="Times New Roman" charset="0"/>
              </a:rPr>
              <a:t> Construção rápida dos primeiros modelos </a:t>
            </a:r>
          </a:p>
          <a:p>
            <a:pPr lvl="1" algn="just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lang="pt-BR" dirty="0">
                <a:latin typeface="Times New Roman" charset="0"/>
              </a:rPr>
              <a:t>não integrados ao produto final</a:t>
            </a:r>
          </a:p>
          <a:p>
            <a:pPr marL="177800" indent="-177800" algn="just">
              <a:spcBef>
                <a:spcPct val="50000"/>
              </a:spcBef>
              <a:buFontTx/>
              <a:buChar char="•"/>
              <a:defRPr/>
            </a:pPr>
            <a:r>
              <a:rPr lang="pt-BR" dirty="0">
                <a:latin typeface="Times New Roman" charset="0"/>
              </a:rPr>
              <a:t> Após o término é feita a definição do sistema com focando  os demais requisitos de qualidade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mtClean="0"/>
              <a:t>Prototipação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O">
  <a:themeElements>
    <a:clrScheme name="PULSO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ULSO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O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O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Office\Modelos\Estruturas de apresentação\PULSO.POT</Template>
  <TotalTime>2486</TotalTime>
  <Words>2515</Words>
  <Application>Microsoft Office PowerPoint</Application>
  <PresentationFormat>Apresentação na tela (4:3)</PresentationFormat>
  <Paragraphs>372</Paragraphs>
  <Slides>54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58" baseType="lpstr">
      <vt:lpstr>Times New Roman</vt:lpstr>
      <vt:lpstr>Arial</vt:lpstr>
      <vt:lpstr>Wingdings</vt:lpstr>
      <vt:lpstr>PULSO</vt:lpstr>
      <vt:lpstr>ENGENHARIA DE SOFTWARE I</vt:lpstr>
      <vt:lpstr>MODELOS DE PROCESSO DE DESENVOLVIMENTO DE SOFTWARE</vt:lpstr>
      <vt:lpstr>Modelos de Processo de Desenvolvimento de Software</vt:lpstr>
      <vt:lpstr>Caótico</vt:lpstr>
      <vt:lpstr>Ciclo de Vida Clássico</vt:lpstr>
      <vt:lpstr>Vantagens</vt:lpstr>
      <vt:lpstr>Desvantagens</vt:lpstr>
      <vt:lpstr>Prototipação</vt:lpstr>
      <vt:lpstr>Prototipação</vt:lpstr>
      <vt:lpstr>Prototipação</vt:lpstr>
      <vt:lpstr>Prototipação</vt:lpstr>
      <vt:lpstr>Prototipação</vt:lpstr>
      <vt:lpstr>Prototipação</vt:lpstr>
      <vt:lpstr>Prototipação</vt:lpstr>
      <vt:lpstr>Prototipação</vt:lpstr>
      <vt:lpstr>Prototipação: o que incluir no protótipo?</vt:lpstr>
      <vt:lpstr>Prototipação</vt:lpstr>
      <vt:lpstr>Quando usar a Prototipação</vt:lpstr>
      <vt:lpstr>Prototipagem: possíveis vantagens</vt:lpstr>
      <vt:lpstr>Prototipagem: possíveis desvantagens</vt:lpstr>
      <vt:lpstr>Prototipagem: possíveis desvantagens</vt:lpstr>
      <vt:lpstr>O Modelo Espiral</vt:lpstr>
      <vt:lpstr>Fases do modelo espiral</vt:lpstr>
      <vt:lpstr>O Modelo Espiral</vt:lpstr>
      <vt:lpstr>O Modelo Espiral</vt:lpstr>
      <vt:lpstr>O Modelo Espiral: risco</vt:lpstr>
      <vt:lpstr>Formulário padrão para uma volta da espiral</vt:lpstr>
      <vt:lpstr>Ex.: Catálogo de Componentes</vt:lpstr>
      <vt:lpstr>Ex.: Catálogo de Componentes (cont)</vt:lpstr>
      <vt:lpstr>Ex.: Catálogo de Componentes (cont)</vt:lpstr>
      <vt:lpstr>Vantagens do modelo espiral</vt:lpstr>
      <vt:lpstr>Desvantagens do modelo espiral</vt:lpstr>
      <vt:lpstr>Iterativo</vt:lpstr>
      <vt:lpstr>Incremental</vt:lpstr>
      <vt:lpstr>Incremental</vt:lpstr>
      <vt:lpstr>O modelo incremental</vt:lpstr>
      <vt:lpstr>O modelo incremental</vt:lpstr>
      <vt:lpstr>O modelo incremental</vt:lpstr>
      <vt:lpstr>Vantagens</vt:lpstr>
      <vt:lpstr>Desvantagens</vt:lpstr>
      <vt:lpstr>Iterativo e Incremental</vt:lpstr>
      <vt:lpstr>Iterativo e Incremental</vt:lpstr>
      <vt:lpstr>Iterativo e Incremental (Vantagens)</vt:lpstr>
      <vt:lpstr>Iterativo e Incremental (Desvantagens)</vt:lpstr>
      <vt:lpstr>  Rapid Application Development -RAD </vt:lpstr>
      <vt:lpstr>RAD</vt:lpstr>
      <vt:lpstr>Desenvolvimento Baseado em Componentes</vt:lpstr>
      <vt:lpstr>Vantagens</vt:lpstr>
      <vt:lpstr>Desvantagens</vt:lpstr>
      <vt:lpstr>Combinando Modelos de Processos</vt:lpstr>
      <vt:lpstr>Código de Ética Profissional</vt:lpstr>
      <vt:lpstr>Ética dos Profis. de Computação</vt:lpstr>
      <vt:lpstr>Ética dos Profis. de Computação</vt:lpstr>
      <vt:lpstr>Ética dos Profis. de Computação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ESPECIALIZAÇÃO EM ANÁLISE DE SISTEMAS - 97   CEANSIS 97</dc:title>
  <dc:creator>Patricia e Rodrigo</dc:creator>
  <cp:lastModifiedBy>Tonio</cp:lastModifiedBy>
  <cp:revision>455</cp:revision>
  <dcterms:created xsi:type="dcterms:W3CDTF">1997-05-21T00:11:46Z</dcterms:created>
  <dcterms:modified xsi:type="dcterms:W3CDTF">2018-03-12T13:42:12Z</dcterms:modified>
</cp:coreProperties>
</file>