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43"/>
  </p:notesMasterIdLst>
  <p:sldIdLst>
    <p:sldId id="257" r:id="rId4"/>
    <p:sldId id="258" r:id="rId5"/>
    <p:sldId id="269" r:id="rId6"/>
    <p:sldId id="306" r:id="rId7"/>
    <p:sldId id="276" r:id="rId8"/>
    <p:sldId id="297" r:id="rId9"/>
    <p:sldId id="278" r:id="rId10"/>
    <p:sldId id="277" r:id="rId11"/>
    <p:sldId id="288" r:id="rId12"/>
    <p:sldId id="275" r:id="rId13"/>
    <p:sldId id="279" r:id="rId14"/>
    <p:sldId id="281" r:id="rId15"/>
    <p:sldId id="285" r:id="rId16"/>
    <p:sldId id="282" r:id="rId17"/>
    <p:sldId id="287" r:id="rId18"/>
    <p:sldId id="283" r:id="rId19"/>
    <p:sldId id="284" r:id="rId20"/>
    <p:sldId id="296" r:id="rId21"/>
    <p:sldId id="298" r:id="rId22"/>
    <p:sldId id="273" r:id="rId23"/>
    <p:sldId id="291" r:id="rId24"/>
    <p:sldId id="299" r:id="rId25"/>
    <p:sldId id="300" r:id="rId26"/>
    <p:sldId id="303" r:id="rId27"/>
    <p:sldId id="301" r:id="rId28"/>
    <p:sldId id="302" r:id="rId29"/>
    <p:sldId id="305" r:id="rId30"/>
    <p:sldId id="304" r:id="rId31"/>
    <p:sldId id="292" r:id="rId32"/>
    <p:sldId id="307" r:id="rId33"/>
    <p:sldId id="308" r:id="rId34"/>
    <p:sldId id="309" r:id="rId35"/>
    <p:sldId id="293" r:id="rId36"/>
    <p:sldId id="294" r:id="rId37"/>
    <p:sldId id="295" r:id="rId38"/>
    <p:sldId id="272" r:id="rId39"/>
    <p:sldId id="270" r:id="rId40"/>
    <p:sldId id="271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017" autoAdjust="0"/>
    <p:restoredTop sz="94660"/>
  </p:normalViewPr>
  <p:slideViewPr>
    <p:cSldViewPr>
      <p:cViewPr varScale="1">
        <p:scale>
          <a:sx n="113" d="100"/>
          <a:sy n="113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37.xml"/><Relationship Id="rId5" Type="http://schemas.openxmlformats.org/officeDocument/2006/relationships/slide" Target="../slides/slide36.xml"/><Relationship Id="rId4" Type="http://schemas.openxmlformats.org/officeDocument/2006/relationships/slide" Target="../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9F056-D600-481C-9C8D-3979FBD99B15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C04A1D-7135-49B1-AB23-B786153792AE}">
      <dgm:prSet/>
      <dgm:spPr/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1" action="ppaction://hlinksldjump"/>
            </a:rPr>
            <a:t>Introdução</a:t>
          </a:r>
          <a:endParaRPr lang="pt-BR" dirty="0"/>
        </a:p>
      </dgm:t>
    </dgm:pt>
    <dgm:pt modelId="{29D9081A-9BC5-46A6-B269-C0170C96EEC3}" type="parTrans" cxnId="{5E3C0E92-ED80-484F-A246-8AD9D76B615F}">
      <dgm:prSet/>
      <dgm:spPr/>
      <dgm:t>
        <a:bodyPr/>
        <a:lstStyle/>
        <a:p>
          <a:endParaRPr lang="pt-BR"/>
        </a:p>
      </dgm:t>
    </dgm:pt>
    <dgm:pt modelId="{150ED179-5AE2-42D5-955F-A8E45014EA00}" type="sibTrans" cxnId="{5E3C0E92-ED80-484F-A246-8AD9D76B615F}">
      <dgm:prSet/>
      <dgm:spPr/>
      <dgm:t>
        <a:bodyPr/>
        <a:lstStyle/>
        <a:p>
          <a:endParaRPr lang="pt-BR"/>
        </a:p>
      </dgm:t>
    </dgm:pt>
    <dgm:pt modelId="{5AB8424B-D337-45B5-BFDE-28625ECBEE16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2" action="ppaction://hlinksldjump"/>
            </a:rPr>
            <a:t>Classificação</a:t>
          </a:r>
          <a:endParaRPr lang="pt-BR" dirty="0"/>
        </a:p>
      </dgm:t>
    </dgm:pt>
    <dgm:pt modelId="{7EF2171C-8D58-4F1D-909F-74798553BB0C}" type="parTrans" cxnId="{4FF2AB22-A189-43C5-B1E2-6FC802F6D3E4}">
      <dgm:prSet/>
      <dgm:spPr/>
      <dgm:t>
        <a:bodyPr/>
        <a:lstStyle/>
        <a:p>
          <a:endParaRPr lang="pt-BR"/>
        </a:p>
      </dgm:t>
    </dgm:pt>
    <dgm:pt modelId="{C0C89120-02C6-4347-8F63-720C4A566876}" type="sibTrans" cxnId="{4FF2AB22-A189-43C5-B1E2-6FC802F6D3E4}">
      <dgm:prSet/>
      <dgm:spPr/>
      <dgm:t>
        <a:bodyPr/>
        <a:lstStyle/>
        <a:p>
          <a:endParaRPr lang="pt-BR"/>
        </a:p>
      </dgm:t>
    </dgm:pt>
    <dgm:pt modelId="{DB7D57C9-D1AE-4B40-A8B9-973E79A3458F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3" action="ppaction://hlinksldjump"/>
            </a:rPr>
            <a:t>Atributos</a:t>
          </a:r>
          <a:endParaRPr lang="pt-BR" dirty="0"/>
        </a:p>
      </dgm:t>
    </dgm:pt>
    <dgm:pt modelId="{BA358293-904F-4D98-AF45-F23D33C3B08E}" type="parTrans" cxnId="{958AE833-1E7F-460C-9ADF-A5D9FDCC6D78}">
      <dgm:prSet/>
      <dgm:spPr/>
      <dgm:t>
        <a:bodyPr/>
        <a:lstStyle/>
        <a:p>
          <a:endParaRPr lang="pt-BR"/>
        </a:p>
      </dgm:t>
    </dgm:pt>
    <dgm:pt modelId="{08D89F77-9A0C-4F8F-92B7-DE73688229E6}" type="sibTrans" cxnId="{958AE833-1E7F-460C-9ADF-A5D9FDCC6D78}">
      <dgm:prSet/>
      <dgm:spPr/>
      <dgm:t>
        <a:bodyPr/>
        <a:lstStyle/>
        <a:p>
          <a:endParaRPr lang="pt-BR"/>
        </a:p>
      </dgm:t>
    </dgm:pt>
    <dgm:pt modelId="{4D10B629-6A7F-41D1-A9E0-B7FFB42B562A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4" action="ppaction://hlinksldjump"/>
            </a:rPr>
            <a:t>Processo</a:t>
          </a:r>
          <a:endParaRPr lang="pt-BR" dirty="0"/>
        </a:p>
      </dgm:t>
    </dgm:pt>
    <dgm:pt modelId="{2EB587A0-60CE-4D47-98BD-EBB0E77E1FD9}" type="parTrans" cxnId="{7BAC162E-F3B6-443A-AFB2-449C0C0D46D3}">
      <dgm:prSet/>
      <dgm:spPr/>
      <dgm:t>
        <a:bodyPr/>
        <a:lstStyle/>
        <a:p>
          <a:endParaRPr lang="pt-BR"/>
        </a:p>
      </dgm:t>
    </dgm:pt>
    <dgm:pt modelId="{26E609EA-168A-43D3-B9A5-687DC15D3636}" type="sibTrans" cxnId="{7BAC162E-F3B6-443A-AFB2-449C0C0D46D3}">
      <dgm:prSet/>
      <dgm:spPr/>
      <dgm:t>
        <a:bodyPr/>
        <a:lstStyle/>
        <a:p>
          <a:endParaRPr lang="pt-BR"/>
        </a:p>
      </dgm:t>
    </dgm:pt>
    <dgm:pt modelId="{A886388F-E437-45B7-8789-305117BAB850}">
      <dgm:prSet/>
      <dgm:spPr/>
      <dgm:t>
        <a:bodyPr/>
        <a:lstStyle/>
        <a:p>
          <a:pPr rtl="0"/>
          <a:r>
            <a:rPr lang="pt-BR" dirty="0" err="1" smtClean="0">
              <a:hlinkClick xmlns:r="http://schemas.openxmlformats.org/officeDocument/2006/relationships" r:id="rId5" action="ppaction://hlinksldjump"/>
            </a:rPr>
            <a:t>Rastreabilidade</a:t>
          </a:r>
          <a:endParaRPr lang="pt-BR" dirty="0" smtClean="0">
            <a:hlinkClick xmlns:r="http://schemas.openxmlformats.org/officeDocument/2006/relationships" r:id="rId4" action="ppaction://hlinksldjump"/>
          </a:endParaRPr>
        </a:p>
      </dgm:t>
    </dgm:pt>
    <dgm:pt modelId="{82D47082-0502-47EF-8C1B-5DB73BA21A8E}" type="parTrans" cxnId="{4D7DFEBB-0963-4C2F-9860-688F64244B28}">
      <dgm:prSet/>
      <dgm:spPr/>
      <dgm:t>
        <a:bodyPr/>
        <a:lstStyle/>
        <a:p>
          <a:endParaRPr lang="pt-BR"/>
        </a:p>
      </dgm:t>
    </dgm:pt>
    <dgm:pt modelId="{B9A1A68B-D7D2-40CF-B6F5-B457C1E63B42}" type="sibTrans" cxnId="{4D7DFEBB-0963-4C2F-9860-688F64244B28}">
      <dgm:prSet/>
      <dgm:spPr/>
      <dgm:t>
        <a:bodyPr/>
        <a:lstStyle/>
        <a:p>
          <a:endParaRPr lang="pt-BR"/>
        </a:p>
      </dgm:t>
    </dgm:pt>
    <dgm:pt modelId="{469C0F31-0B00-4FF7-9435-A0291A069FA6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6" action="ppaction://hlinksldjump"/>
            </a:rPr>
            <a:t>Ferramentas</a:t>
          </a:r>
          <a:endParaRPr lang="pt-BR" dirty="0" smtClean="0">
            <a:hlinkClick xmlns:r="http://schemas.openxmlformats.org/officeDocument/2006/relationships" r:id="rId4" action="ppaction://hlinksldjump"/>
          </a:endParaRPr>
        </a:p>
      </dgm:t>
    </dgm:pt>
    <dgm:pt modelId="{7E4CFFEC-7832-4DC8-9EAE-C178F68572A2}" type="parTrans" cxnId="{E8C2983D-568B-4374-B994-F0FA9ABB8340}">
      <dgm:prSet/>
      <dgm:spPr/>
      <dgm:t>
        <a:bodyPr/>
        <a:lstStyle/>
        <a:p>
          <a:endParaRPr lang="pt-BR"/>
        </a:p>
      </dgm:t>
    </dgm:pt>
    <dgm:pt modelId="{64B2F73D-DDD3-4D62-832C-66012865A805}" type="sibTrans" cxnId="{E8C2983D-568B-4374-B994-F0FA9ABB8340}">
      <dgm:prSet/>
      <dgm:spPr/>
      <dgm:t>
        <a:bodyPr/>
        <a:lstStyle/>
        <a:p>
          <a:endParaRPr lang="pt-BR"/>
        </a:p>
      </dgm:t>
    </dgm:pt>
    <dgm:pt modelId="{1417C183-C010-46B2-B0F8-6C14D74CAC9D}">
      <dgm:prSet/>
      <dgm:spPr/>
      <dgm:t>
        <a:bodyPr/>
        <a:lstStyle/>
        <a:p>
          <a:pPr rtl="0"/>
          <a:r>
            <a:rPr lang="pt-BR" dirty="0" smtClean="0"/>
            <a:t>UML - Diagramas de Casos de Uso</a:t>
          </a:r>
          <a:endParaRPr lang="pt-BR" dirty="0"/>
        </a:p>
      </dgm:t>
    </dgm:pt>
    <dgm:pt modelId="{89CB7288-D218-418E-844F-BB1CD28357D9}" type="parTrans" cxnId="{8A521BA2-862C-452B-A7E0-1136CF9E80A8}">
      <dgm:prSet/>
      <dgm:spPr/>
      <dgm:t>
        <a:bodyPr/>
        <a:lstStyle/>
        <a:p>
          <a:endParaRPr lang="pt-BR"/>
        </a:p>
      </dgm:t>
    </dgm:pt>
    <dgm:pt modelId="{3E3FB605-F1D2-4CD3-A25A-A72B991928F9}" type="sibTrans" cxnId="{8A521BA2-862C-452B-A7E0-1136CF9E80A8}">
      <dgm:prSet/>
      <dgm:spPr/>
      <dgm:t>
        <a:bodyPr/>
        <a:lstStyle/>
        <a:p>
          <a:endParaRPr lang="pt-BR"/>
        </a:p>
      </dgm:t>
    </dgm:pt>
    <dgm:pt modelId="{8154921E-F6D7-4740-BF64-E8F1F5B75BAE}" type="pres">
      <dgm:prSet presAssocID="{2879F056-D600-481C-9C8D-3979FBD99B1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2AD307A-1D5F-44B0-8C96-AC92687FBF40}" type="pres">
      <dgm:prSet presAssocID="{1CC04A1D-7135-49B1-AB23-B786153792AE}" presName="composite" presStyleCnt="0"/>
      <dgm:spPr/>
    </dgm:pt>
    <dgm:pt modelId="{F533CFA3-1F1E-4814-A476-F5C406895D58}" type="pres">
      <dgm:prSet presAssocID="{1CC04A1D-7135-49B1-AB23-B786153792AE}" presName="imgShp" presStyleLbl="fgImgPlace1" presStyleIdx="0" presStyleCnt="7"/>
      <dgm:spPr/>
    </dgm:pt>
    <dgm:pt modelId="{6BFFA3EC-0934-43AA-9FB6-3AF5ACC85A66}" type="pres">
      <dgm:prSet presAssocID="{1CC04A1D-7135-49B1-AB23-B786153792AE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FE9FF9-D8DF-4408-8DF1-278784A4DCC8}" type="pres">
      <dgm:prSet presAssocID="{150ED179-5AE2-42D5-955F-A8E45014EA00}" presName="spacing" presStyleCnt="0"/>
      <dgm:spPr/>
    </dgm:pt>
    <dgm:pt modelId="{EBF05BE0-BE06-4A28-917C-2CA2771E85EE}" type="pres">
      <dgm:prSet presAssocID="{5AB8424B-D337-45B5-BFDE-28625ECBEE16}" presName="composite" presStyleCnt="0"/>
      <dgm:spPr/>
    </dgm:pt>
    <dgm:pt modelId="{CC339090-D976-47FF-B8F1-59A68DF24422}" type="pres">
      <dgm:prSet presAssocID="{5AB8424B-D337-45B5-BFDE-28625ECBEE16}" presName="imgShp" presStyleLbl="fgImgPlace1" presStyleIdx="1" presStyleCnt="7"/>
      <dgm:spPr/>
    </dgm:pt>
    <dgm:pt modelId="{C89528E6-4C53-468B-B79B-6828AE2CEBB2}" type="pres">
      <dgm:prSet presAssocID="{5AB8424B-D337-45B5-BFDE-28625ECBEE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35B676-87C7-4A28-947F-075169898272}" type="pres">
      <dgm:prSet presAssocID="{C0C89120-02C6-4347-8F63-720C4A566876}" presName="spacing" presStyleCnt="0"/>
      <dgm:spPr/>
    </dgm:pt>
    <dgm:pt modelId="{BCC7B518-7BC4-45C5-BA2F-A67AC384DA34}" type="pres">
      <dgm:prSet presAssocID="{DB7D57C9-D1AE-4B40-A8B9-973E79A3458F}" presName="composite" presStyleCnt="0"/>
      <dgm:spPr/>
    </dgm:pt>
    <dgm:pt modelId="{1BD2AFE3-5B72-4362-BB65-70A773FCB777}" type="pres">
      <dgm:prSet presAssocID="{DB7D57C9-D1AE-4B40-A8B9-973E79A3458F}" presName="imgShp" presStyleLbl="fgImgPlace1" presStyleIdx="2" presStyleCnt="7"/>
      <dgm:spPr/>
    </dgm:pt>
    <dgm:pt modelId="{A8523377-EF51-4F8D-AA5B-5CDF253FEBB0}" type="pres">
      <dgm:prSet presAssocID="{DB7D57C9-D1AE-4B40-A8B9-973E79A3458F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846EFC-13C7-4C10-956D-F415C6504871}" type="pres">
      <dgm:prSet presAssocID="{08D89F77-9A0C-4F8F-92B7-DE73688229E6}" presName="spacing" presStyleCnt="0"/>
      <dgm:spPr/>
    </dgm:pt>
    <dgm:pt modelId="{3713E9BC-116B-4251-8446-0F1120E54BE7}" type="pres">
      <dgm:prSet presAssocID="{4D10B629-6A7F-41D1-A9E0-B7FFB42B562A}" presName="composite" presStyleCnt="0"/>
      <dgm:spPr/>
    </dgm:pt>
    <dgm:pt modelId="{361104BD-F787-41C6-A32B-BD8899AE2D4C}" type="pres">
      <dgm:prSet presAssocID="{4D10B629-6A7F-41D1-A9E0-B7FFB42B562A}" presName="imgShp" presStyleLbl="fgImgPlace1" presStyleIdx="3" presStyleCnt="7"/>
      <dgm:spPr/>
    </dgm:pt>
    <dgm:pt modelId="{CE0C5F3E-03EE-483E-8B7E-43CB7DC27B59}" type="pres">
      <dgm:prSet presAssocID="{4D10B629-6A7F-41D1-A9E0-B7FFB42B562A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3C61C6-CB1F-411E-BC84-B15DABC27958}" type="pres">
      <dgm:prSet presAssocID="{26E609EA-168A-43D3-B9A5-687DC15D3636}" presName="spacing" presStyleCnt="0"/>
      <dgm:spPr/>
    </dgm:pt>
    <dgm:pt modelId="{44D6F9BE-101C-4697-8C72-874DE21C622B}" type="pres">
      <dgm:prSet presAssocID="{A886388F-E437-45B7-8789-305117BAB850}" presName="composite" presStyleCnt="0"/>
      <dgm:spPr/>
    </dgm:pt>
    <dgm:pt modelId="{A6474105-9D2A-4CA0-8220-8F960995BFF6}" type="pres">
      <dgm:prSet presAssocID="{A886388F-E437-45B7-8789-305117BAB850}" presName="imgShp" presStyleLbl="fgImgPlace1" presStyleIdx="4" presStyleCnt="7"/>
      <dgm:spPr/>
    </dgm:pt>
    <dgm:pt modelId="{D1D94FE5-6271-48EB-93EC-9ECBCA78DEB4}" type="pres">
      <dgm:prSet presAssocID="{A886388F-E437-45B7-8789-305117BAB850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AA9AAE-958A-481F-A2E7-11841E3AD563}" type="pres">
      <dgm:prSet presAssocID="{B9A1A68B-D7D2-40CF-B6F5-B457C1E63B42}" presName="spacing" presStyleCnt="0"/>
      <dgm:spPr/>
    </dgm:pt>
    <dgm:pt modelId="{862956AB-9E48-411D-8870-DDC8C55A413F}" type="pres">
      <dgm:prSet presAssocID="{469C0F31-0B00-4FF7-9435-A0291A069FA6}" presName="composite" presStyleCnt="0"/>
      <dgm:spPr/>
    </dgm:pt>
    <dgm:pt modelId="{969CD53D-2BD8-4F77-86EE-5B59FA1AC347}" type="pres">
      <dgm:prSet presAssocID="{469C0F31-0B00-4FF7-9435-A0291A069FA6}" presName="imgShp" presStyleLbl="fgImgPlace1" presStyleIdx="5" presStyleCnt="7"/>
      <dgm:spPr/>
    </dgm:pt>
    <dgm:pt modelId="{77A11833-DBC5-4755-848E-70C45651B165}" type="pres">
      <dgm:prSet presAssocID="{469C0F31-0B00-4FF7-9435-A0291A069FA6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9DDC14-B60E-44A6-9410-CFA996293529}" type="pres">
      <dgm:prSet presAssocID="{64B2F73D-DDD3-4D62-832C-66012865A805}" presName="spacing" presStyleCnt="0"/>
      <dgm:spPr/>
    </dgm:pt>
    <dgm:pt modelId="{C73DAB45-B75E-400A-9ADE-5F737E37852E}" type="pres">
      <dgm:prSet presAssocID="{1417C183-C010-46B2-B0F8-6C14D74CAC9D}" presName="composite" presStyleCnt="0"/>
      <dgm:spPr/>
    </dgm:pt>
    <dgm:pt modelId="{0BD47B2F-DDA6-4C8C-8494-EF686F7AB9D9}" type="pres">
      <dgm:prSet presAssocID="{1417C183-C010-46B2-B0F8-6C14D74CAC9D}" presName="imgShp" presStyleLbl="fgImgPlace1" presStyleIdx="6" presStyleCnt="7"/>
      <dgm:spPr/>
    </dgm:pt>
    <dgm:pt modelId="{FBC92D95-5354-4F2F-9B5F-CB7530FC532B}" type="pres">
      <dgm:prSet presAssocID="{1417C183-C010-46B2-B0F8-6C14D74CAC9D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BC0EBC-C29B-45EF-BF38-E0187E7CF679}" type="presOf" srcId="{2879F056-D600-481C-9C8D-3979FBD99B15}" destId="{8154921E-F6D7-4740-BF64-E8F1F5B75BAE}" srcOrd="0" destOrd="0" presId="urn:microsoft.com/office/officeart/2005/8/layout/vList3#1"/>
    <dgm:cxn modelId="{7BAC162E-F3B6-443A-AFB2-449C0C0D46D3}" srcId="{2879F056-D600-481C-9C8D-3979FBD99B15}" destId="{4D10B629-6A7F-41D1-A9E0-B7FFB42B562A}" srcOrd="3" destOrd="0" parTransId="{2EB587A0-60CE-4D47-98BD-EBB0E77E1FD9}" sibTransId="{26E609EA-168A-43D3-B9A5-687DC15D3636}"/>
    <dgm:cxn modelId="{E8C2983D-568B-4374-B994-F0FA9ABB8340}" srcId="{2879F056-D600-481C-9C8D-3979FBD99B15}" destId="{469C0F31-0B00-4FF7-9435-A0291A069FA6}" srcOrd="5" destOrd="0" parTransId="{7E4CFFEC-7832-4DC8-9EAE-C178F68572A2}" sibTransId="{64B2F73D-DDD3-4D62-832C-66012865A805}"/>
    <dgm:cxn modelId="{58D8F6D7-C521-4EDC-8E35-817F18C0247F}" type="presOf" srcId="{5AB8424B-D337-45B5-BFDE-28625ECBEE16}" destId="{C89528E6-4C53-468B-B79B-6828AE2CEBB2}" srcOrd="0" destOrd="0" presId="urn:microsoft.com/office/officeart/2005/8/layout/vList3#1"/>
    <dgm:cxn modelId="{C389FE21-9809-4084-AEC9-D81C33C31F89}" type="presOf" srcId="{4D10B629-6A7F-41D1-A9E0-B7FFB42B562A}" destId="{CE0C5F3E-03EE-483E-8B7E-43CB7DC27B59}" srcOrd="0" destOrd="0" presId="urn:microsoft.com/office/officeart/2005/8/layout/vList3#1"/>
    <dgm:cxn modelId="{72E89327-49DB-42F7-8236-C15903096F50}" type="presOf" srcId="{DB7D57C9-D1AE-4B40-A8B9-973E79A3458F}" destId="{A8523377-EF51-4F8D-AA5B-5CDF253FEBB0}" srcOrd="0" destOrd="0" presId="urn:microsoft.com/office/officeart/2005/8/layout/vList3#1"/>
    <dgm:cxn modelId="{8A521BA2-862C-452B-A7E0-1136CF9E80A8}" srcId="{2879F056-D600-481C-9C8D-3979FBD99B15}" destId="{1417C183-C010-46B2-B0F8-6C14D74CAC9D}" srcOrd="6" destOrd="0" parTransId="{89CB7288-D218-418E-844F-BB1CD28357D9}" sibTransId="{3E3FB605-F1D2-4CD3-A25A-A72B991928F9}"/>
    <dgm:cxn modelId="{96B4419E-ACF6-4D43-B7ED-654769113E32}" type="presOf" srcId="{1CC04A1D-7135-49B1-AB23-B786153792AE}" destId="{6BFFA3EC-0934-43AA-9FB6-3AF5ACC85A66}" srcOrd="0" destOrd="0" presId="urn:microsoft.com/office/officeart/2005/8/layout/vList3#1"/>
    <dgm:cxn modelId="{958AE833-1E7F-460C-9ADF-A5D9FDCC6D78}" srcId="{2879F056-D600-481C-9C8D-3979FBD99B15}" destId="{DB7D57C9-D1AE-4B40-A8B9-973E79A3458F}" srcOrd="2" destOrd="0" parTransId="{BA358293-904F-4D98-AF45-F23D33C3B08E}" sibTransId="{08D89F77-9A0C-4F8F-92B7-DE73688229E6}"/>
    <dgm:cxn modelId="{4FF2AB22-A189-43C5-B1E2-6FC802F6D3E4}" srcId="{2879F056-D600-481C-9C8D-3979FBD99B15}" destId="{5AB8424B-D337-45B5-BFDE-28625ECBEE16}" srcOrd="1" destOrd="0" parTransId="{7EF2171C-8D58-4F1D-909F-74798553BB0C}" sibTransId="{C0C89120-02C6-4347-8F63-720C4A566876}"/>
    <dgm:cxn modelId="{3BAD95F0-A7EC-4DF0-8703-AEAA6C1374EA}" type="presOf" srcId="{469C0F31-0B00-4FF7-9435-A0291A069FA6}" destId="{77A11833-DBC5-4755-848E-70C45651B165}" srcOrd="0" destOrd="0" presId="urn:microsoft.com/office/officeart/2005/8/layout/vList3#1"/>
    <dgm:cxn modelId="{5E3C0E92-ED80-484F-A246-8AD9D76B615F}" srcId="{2879F056-D600-481C-9C8D-3979FBD99B15}" destId="{1CC04A1D-7135-49B1-AB23-B786153792AE}" srcOrd="0" destOrd="0" parTransId="{29D9081A-9BC5-46A6-B269-C0170C96EEC3}" sibTransId="{150ED179-5AE2-42D5-955F-A8E45014EA00}"/>
    <dgm:cxn modelId="{4D7DFEBB-0963-4C2F-9860-688F64244B28}" srcId="{2879F056-D600-481C-9C8D-3979FBD99B15}" destId="{A886388F-E437-45B7-8789-305117BAB850}" srcOrd="4" destOrd="0" parTransId="{82D47082-0502-47EF-8C1B-5DB73BA21A8E}" sibTransId="{B9A1A68B-D7D2-40CF-B6F5-B457C1E63B42}"/>
    <dgm:cxn modelId="{79320A34-3786-45A0-B52C-2D10D93910A0}" type="presOf" srcId="{A886388F-E437-45B7-8789-305117BAB850}" destId="{D1D94FE5-6271-48EB-93EC-9ECBCA78DEB4}" srcOrd="0" destOrd="0" presId="urn:microsoft.com/office/officeart/2005/8/layout/vList3#1"/>
    <dgm:cxn modelId="{24C492DE-87F4-4A10-8D07-6AC82D2A9D8D}" type="presOf" srcId="{1417C183-C010-46B2-B0F8-6C14D74CAC9D}" destId="{FBC92D95-5354-4F2F-9B5F-CB7530FC532B}" srcOrd="0" destOrd="0" presId="urn:microsoft.com/office/officeart/2005/8/layout/vList3#1"/>
    <dgm:cxn modelId="{69485606-8E4A-418E-9772-BF97A9DE3F30}" type="presParOf" srcId="{8154921E-F6D7-4740-BF64-E8F1F5B75BAE}" destId="{62AD307A-1D5F-44B0-8C96-AC92687FBF40}" srcOrd="0" destOrd="0" presId="urn:microsoft.com/office/officeart/2005/8/layout/vList3#1"/>
    <dgm:cxn modelId="{FB69D69F-EFAA-4E52-B903-CC32E1E99B34}" type="presParOf" srcId="{62AD307A-1D5F-44B0-8C96-AC92687FBF40}" destId="{F533CFA3-1F1E-4814-A476-F5C406895D58}" srcOrd="0" destOrd="0" presId="urn:microsoft.com/office/officeart/2005/8/layout/vList3#1"/>
    <dgm:cxn modelId="{828BA697-0397-4494-85C7-8BAC51C9AA29}" type="presParOf" srcId="{62AD307A-1D5F-44B0-8C96-AC92687FBF40}" destId="{6BFFA3EC-0934-43AA-9FB6-3AF5ACC85A66}" srcOrd="1" destOrd="0" presId="urn:microsoft.com/office/officeart/2005/8/layout/vList3#1"/>
    <dgm:cxn modelId="{5780AC98-9DD7-42CB-85BA-AA013CCC4853}" type="presParOf" srcId="{8154921E-F6D7-4740-BF64-E8F1F5B75BAE}" destId="{64FE9FF9-D8DF-4408-8DF1-278784A4DCC8}" srcOrd="1" destOrd="0" presId="urn:microsoft.com/office/officeart/2005/8/layout/vList3#1"/>
    <dgm:cxn modelId="{A78E9DE0-C779-4141-AFFF-9212498C1298}" type="presParOf" srcId="{8154921E-F6D7-4740-BF64-E8F1F5B75BAE}" destId="{EBF05BE0-BE06-4A28-917C-2CA2771E85EE}" srcOrd="2" destOrd="0" presId="urn:microsoft.com/office/officeart/2005/8/layout/vList3#1"/>
    <dgm:cxn modelId="{6A9A2308-CF0E-4AA7-B5EA-F490D8D0A5AE}" type="presParOf" srcId="{EBF05BE0-BE06-4A28-917C-2CA2771E85EE}" destId="{CC339090-D976-47FF-B8F1-59A68DF24422}" srcOrd="0" destOrd="0" presId="urn:microsoft.com/office/officeart/2005/8/layout/vList3#1"/>
    <dgm:cxn modelId="{25F411FD-B8A3-4406-8BF4-72C8C1EC4582}" type="presParOf" srcId="{EBF05BE0-BE06-4A28-917C-2CA2771E85EE}" destId="{C89528E6-4C53-468B-B79B-6828AE2CEBB2}" srcOrd="1" destOrd="0" presId="urn:microsoft.com/office/officeart/2005/8/layout/vList3#1"/>
    <dgm:cxn modelId="{4D4DF93D-E37E-432A-A0EA-7AB0105802D4}" type="presParOf" srcId="{8154921E-F6D7-4740-BF64-E8F1F5B75BAE}" destId="{3535B676-87C7-4A28-947F-075169898272}" srcOrd="3" destOrd="0" presId="urn:microsoft.com/office/officeart/2005/8/layout/vList3#1"/>
    <dgm:cxn modelId="{253E8EB2-6AD6-4611-B5CF-662390335D69}" type="presParOf" srcId="{8154921E-F6D7-4740-BF64-E8F1F5B75BAE}" destId="{BCC7B518-7BC4-45C5-BA2F-A67AC384DA34}" srcOrd="4" destOrd="0" presId="urn:microsoft.com/office/officeart/2005/8/layout/vList3#1"/>
    <dgm:cxn modelId="{61C2573D-3B81-410E-B93E-ED4D5613342C}" type="presParOf" srcId="{BCC7B518-7BC4-45C5-BA2F-A67AC384DA34}" destId="{1BD2AFE3-5B72-4362-BB65-70A773FCB777}" srcOrd="0" destOrd="0" presId="urn:microsoft.com/office/officeart/2005/8/layout/vList3#1"/>
    <dgm:cxn modelId="{AC3BD8BE-113B-4BC1-A158-D10D7C897CB0}" type="presParOf" srcId="{BCC7B518-7BC4-45C5-BA2F-A67AC384DA34}" destId="{A8523377-EF51-4F8D-AA5B-5CDF253FEBB0}" srcOrd="1" destOrd="0" presId="urn:microsoft.com/office/officeart/2005/8/layout/vList3#1"/>
    <dgm:cxn modelId="{87F89D22-145C-4333-8E99-21F115AA18AD}" type="presParOf" srcId="{8154921E-F6D7-4740-BF64-E8F1F5B75BAE}" destId="{2E846EFC-13C7-4C10-956D-F415C6504871}" srcOrd="5" destOrd="0" presId="urn:microsoft.com/office/officeart/2005/8/layout/vList3#1"/>
    <dgm:cxn modelId="{10E0F24F-72C2-47BA-B3E7-C2C39CE9DA06}" type="presParOf" srcId="{8154921E-F6D7-4740-BF64-E8F1F5B75BAE}" destId="{3713E9BC-116B-4251-8446-0F1120E54BE7}" srcOrd="6" destOrd="0" presId="urn:microsoft.com/office/officeart/2005/8/layout/vList3#1"/>
    <dgm:cxn modelId="{70181DE0-80E4-4FFA-9C4C-7EEF1353CAFB}" type="presParOf" srcId="{3713E9BC-116B-4251-8446-0F1120E54BE7}" destId="{361104BD-F787-41C6-A32B-BD8899AE2D4C}" srcOrd="0" destOrd="0" presId="urn:microsoft.com/office/officeart/2005/8/layout/vList3#1"/>
    <dgm:cxn modelId="{8102D4B5-9A49-42D1-9BB5-C068FA8A05D9}" type="presParOf" srcId="{3713E9BC-116B-4251-8446-0F1120E54BE7}" destId="{CE0C5F3E-03EE-483E-8B7E-43CB7DC27B59}" srcOrd="1" destOrd="0" presId="urn:microsoft.com/office/officeart/2005/8/layout/vList3#1"/>
    <dgm:cxn modelId="{4C64C24C-B09D-4FC0-A55A-4DAB4808E8AB}" type="presParOf" srcId="{8154921E-F6D7-4740-BF64-E8F1F5B75BAE}" destId="{013C61C6-CB1F-411E-BC84-B15DABC27958}" srcOrd="7" destOrd="0" presId="urn:microsoft.com/office/officeart/2005/8/layout/vList3#1"/>
    <dgm:cxn modelId="{2028D766-5B67-4A45-8956-33DB8BE59DFA}" type="presParOf" srcId="{8154921E-F6D7-4740-BF64-E8F1F5B75BAE}" destId="{44D6F9BE-101C-4697-8C72-874DE21C622B}" srcOrd="8" destOrd="0" presId="urn:microsoft.com/office/officeart/2005/8/layout/vList3#1"/>
    <dgm:cxn modelId="{0F893D25-732E-465C-985B-77F9C716EEB7}" type="presParOf" srcId="{44D6F9BE-101C-4697-8C72-874DE21C622B}" destId="{A6474105-9D2A-4CA0-8220-8F960995BFF6}" srcOrd="0" destOrd="0" presId="urn:microsoft.com/office/officeart/2005/8/layout/vList3#1"/>
    <dgm:cxn modelId="{AF34EA07-D130-4381-9A58-C02CEC6B1D22}" type="presParOf" srcId="{44D6F9BE-101C-4697-8C72-874DE21C622B}" destId="{D1D94FE5-6271-48EB-93EC-9ECBCA78DEB4}" srcOrd="1" destOrd="0" presId="urn:microsoft.com/office/officeart/2005/8/layout/vList3#1"/>
    <dgm:cxn modelId="{683A3950-83E2-4580-B493-55401169CAF6}" type="presParOf" srcId="{8154921E-F6D7-4740-BF64-E8F1F5B75BAE}" destId="{79AA9AAE-958A-481F-A2E7-11841E3AD563}" srcOrd="9" destOrd="0" presId="urn:microsoft.com/office/officeart/2005/8/layout/vList3#1"/>
    <dgm:cxn modelId="{F31C8396-8C6D-46E1-BA13-A2659294648C}" type="presParOf" srcId="{8154921E-F6D7-4740-BF64-E8F1F5B75BAE}" destId="{862956AB-9E48-411D-8870-DDC8C55A413F}" srcOrd="10" destOrd="0" presId="urn:microsoft.com/office/officeart/2005/8/layout/vList3#1"/>
    <dgm:cxn modelId="{90E3DBEF-4067-4011-AE74-16A4EE57EE93}" type="presParOf" srcId="{862956AB-9E48-411D-8870-DDC8C55A413F}" destId="{969CD53D-2BD8-4F77-86EE-5B59FA1AC347}" srcOrd="0" destOrd="0" presId="urn:microsoft.com/office/officeart/2005/8/layout/vList3#1"/>
    <dgm:cxn modelId="{93BC69BA-BC29-4260-B8C0-22EDB5EA28D7}" type="presParOf" srcId="{862956AB-9E48-411D-8870-DDC8C55A413F}" destId="{77A11833-DBC5-4755-848E-70C45651B165}" srcOrd="1" destOrd="0" presId="urn:microsoft.com/office/officeart/2005/8/layout/vList3#1"/>
    <dgm:cxn modelId="{FEF2A733-026E-443A-B58A-97B26D29B289}" type="presParOf" srcId="{8154921E-F6D7-4740-BF64-E8F1F5B75BAE}" destId="{D39DDC14-B60E-44A6-9410-CFA996293529}" srcOrd="11" destOrd="0" presId="urn:microsoft.com/office/officeart/2005/8/layout/vList3#1"/>
    <dgm:cxn modelId="{36EF0371-231C-49E2-A403-0FC4830B7E37}" type="presParOf" srcId="{8154921E-F6D7-4740-BF64-E8F1F5B75BAE}" destId="{C73DAB45-B75E-400A-9ADE-5F737E37852E}" srcOrd="12" destOrd="0" presId="urn:microsoft.com/office/officeart/2005/8/layout/vList3#1"/>
    <dgm:cxn modelId="{99206B6E-8696-4798-A740-5043FEE43D97}" type="presParOf" srcId="{C73DAB45-B75E-400A-9ADE-5F737E37852E}" destId="{0BD47B2F-DDA6-4C8C-8494-EF686F7AB9D9}" srcOrd="0" destOrd="0" presId="urn:microsoft.com/office/officeart/2005/8/layout/vList3#1"/>
    <dgm:cxn modelId="{6603DCEC-7F59-46EF-8E02-8897D38C389A}" type="presParOf" srcId="{C73DAB45-B75E-400A-9ADE-5F737E37852E}" destId="{FBC92D95-5354-4F2F-9B5F-CB7530FC532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A3EC-0934-43AA-9FB6-3AF5ACC85A66}">
      <dsp:nvSpPr>
        <dsp:cNvPr id="0" name=""/>
        <dsp:cNvSpPr/>
      </dsp:nvSpPr>
      <dsp:spPr>
        <a:xfrm rot="10800000">
          <a:off x="1509558" y="2774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>
              <a:hlinkClick xmlns:r="http://schemas.openxmlformats.org/officeDocument/2006/relationships" r:id="" action="ppaction://hlinksldjump"/>
            </a:rPr>
            <a:t>Introdução</a:t>
          </a:r>
          <a:endParaRPr lang="pt-BR" sz="1900" kern="1200" dirty="0"/>
        </a:p>
      </dsp:txBody>
      <dsp:txXfrm rot="10800000">
        <a:off x="1615131" y="2774"/>
        <a:ext cx="5468457" cy="422292"/>
      </dsp:txXfrm>
    </dsp:sp>
    <dsp:sp modelId="{F533CFA3-1F1E-4814-A476-F5C406895D58}">
      <dsp:nvSpPr>
        <dsp:cNvPr id="0" name=""/>
        <dsp:cNvSpPr/>
      </dsp:nvSpPr>
      <dsp:spPr>
        <a:xfrm>
          <a:off x="1298411" y="2774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528E6-4C53-468B-B79B-6828AE2CEBB2}">
      <dsp:nvSpPr>
        <dsp:cNvPr id="0" name=""/>
        <dsp:cNvSpPr/>
      </dsp:nvSpPr>
      <dsp:spPr>
        <a:xfrm rot="10800000">
          <a:off x="1509558" y="551124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hlinkClick xmlns:r="http://schemas.openxmlformats.org/officeDocument/2006/relationships" r:id="" action="ppaction://hlinksldjump"/>
            </a:rPr>
            <a:t>Classificação</a:t>
          </a:r>
          <a:endParaRPr lang="pt-BR" sz="1900" kern="1200" dirty="0"/>
        </a:p>
      </dsp:txBody>
      <dsp:txXfrm rot="10800000">
        <a:off x="1615131" y="551124"/>
        <a:ext cx="5468457" cy="422292"/>
      </dsp:txXfrm>
    </dsp:sp>
    <dsp:sp modelId="{CC339090-D976-47FF-B8F1-59A68DF24422}">
      <dsp:nvSpPr>
        <dsp:cNvPr id="0" name=""/>
        <dsp:cNvSpPr/>
      </dsp:nvSpPr>
      <dsp:spPr>
        <a:xfrm>
          <a:off x="1298411" y="551124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23377-EF51-4F8D-AA5B-5CDF253FEBB0}">
      <dsp:nvSpPr>
        <dsp:cNvPr id="0" name=""/>
        <dsp:cNvSpPr/>
      </dsp:nvSpPr>
      <dsp:spPr>
        <a:xfrm rot="10800000">
          <a:off x="1509558" y="1099474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hlinkClick xmlns:r="http://schemas.openxmlformats.org/officeDocument/2006/relationships" r:id="" action="ppaction://hlinksldjump"/>
            </a:rPr>
            <a:t>Atributos</a:t>
          </a:r>
          <a:endParaRPr lang="pt-BR" sz="1900" kern="1200" dirty="0"/>
        </a:p>
      </dsp:txBody>
      <dsp:txXfrm rot="10800000">
        <a:off x="1615131" y="1099474"/>
        <a:ext cx="5468457" cy="422292"/>
      </dsp:txXfrm>
    </dsp:sp>
    <dsp:sp modelId="{1BD2AFE3-5B72-4362-BB65-70A773FCB777}">
      <dsp:nvSpPr>
        <dsp:cNvPr id="0" name=""/>
        <dsp:cNvSpPr/>
      </dsp:nvSpPr>
      <dsp:spPr>
        <a:xfrm>
          <a:off x="1298411" y="1099474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C5F3E-03EE-483E-8B7E-43CB7DC27B59}">
      <dsp:nvSpPr>
        <dsp:cNvPr id="0" name=""/>
        <dsp:cNvSpPr/>
      </dsp:nvSpPr>
      <dsp:spPr>
        <a:xfrm rot="10800000">
          <a:off x="1509558" y="1647824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hlinkClick xmlns:r="http://schemas.openxmlformats.org/officeDocument/2006/relationships" r:id="" action="ppaction://hlinksldjump"/>
            </a:rPr>
            <a:t>Processo</a:t>
          </a:r>
          <a:endParaRPr lang="pt-BR" sz="1900" kern="1200" dirty="0"/>
        </a:p>
      </dsp:txBody>
      <dsp:txXfrm rot="10800000">
        <a:off x="1615131" y="1647824"/>
        <a:ext cx="5468457" cy="422292"/>
      </dsp:txXfrm>
    </dsp:sp>
    <dsp:sp modelId="{361104BD-F787-41C6-A32B-BD8899AE2D4C}">
      <dsp:nvSpPr>
        <dsp:cNvPr id="0" name=""/>
        <dsp:cNvSpPr/>
      </dsp:nvSpPr>
      <dsp:spPr>
        <a:xfrm>
          <a:off x="1298411" y="1647824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94FE5-6271-48EB-93EC-9ECBCA78DEB4}">
      <dsp:nvSpPr>
        <dsp:cNvPr id="0" name=""/>
        <dsp:cNvSpPr/>
      </dsp:nvSpPr>
      <dsp:spPr>
        <a:xfrm rot="10800000">
          <a:off x="1509558" y="2196174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err="1" smtClean="0">
              <a:hlinkClick xmlns:r="http://schemas.openxmlformats.org/officeDocument/2006/relationships" r:id="" action="ppaction://hlinksldjump"/>
            </a:rPr>
            <a:t>Rastreabilidade</a:t>
          </a:r>
          <a:endParaRPr lang="pt-BR" sz="1900" kern="1200" dirty="0" smtClean="0">
            <a:hlinkClick xmlns:r="http://schemas.openxmlformats.org/officeDocument/2006/relationships" r:id="" action="ppaction://hlinksldjump"/>
          </a:endParaRPr>
        </a:p>
      </dsp:txBody>
      <dsp:txXfrm rot="10800000">
        <a:off x="1615131" y="2196174"/>
        <a:ext cx="5468457" cy="422292"/>
      </dsp:txXfrm>
    </dsp:sp>
    <dsp:sp modelId="{A6474105-9D2A-4CA0-8220-8F960995BFF6}">
      <dsp:nvSpPr>
        <dsp:cNvPr id="0" name=""/>
        <dsp:cNvSpPr/>
      </dsp:nvSpPr>
      <dsp:spPr>
        <a:xfrm>
          <a:off x="1298411" y="2196174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11833-DBC5-4755-848E-70C45651B165}">
      <dsp:nvSpPr>
        <dsp:cNvPr id="0" name=""/>
        <dsp:cNvSpPr/>
      </dsp:nvSpPr>
      <dsp:spPr>
        <a:xfrm rot="10800000">
          <a:off x="1509558" y="2744523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hlinkClick xmlns:r="http://schemas.openxmlformats.org/officeDocument/2006/relationships" r:id="" action="ppaction://hlinksldjump"/>
            </a:rPr>
            <a:t>Ferramentas</a:t>
          </a:r>
          <a:endParaRPr lang="pt-BR" sz="1900" kern="1200" dirty="0" smtClean="0">
            <a:hlinkClick xmlns:r="http://schemas.openxmlformats.org/officeDocument/2006/relationships" r:id="" action="ppaction://hlinksldjump"/>
          </a:endParaRPr>
        </a:p>
      </dsp:txBody>
      <dsp:txXfrm rot="10800000">
        <a:off x="1615131" y="2744523"/>
        <a:ext cx="5468457" cy="422292"/>
      </dsp:txXfrm>
    </dsp:sp>
    <dsp:sp modelId="{969CD53D-2BD8-4F77-86EE-5B59FA1AC347}">
      <dsp:nvSpPr>
        <dsp:cNvPr id="0" name=""/>
        <dsp:cNvSpPr/>
      </dsp:nvSpPr>
      <dsp:spPr>
        <a:xfrm>
          <a:off x="1298411" y="2744523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92D95-5354-4F2F-9B5F-CB7530FC532B}">
      <dsp:nvSpPr>
        <dsp:cNvPr id="0" name=""/>
        <dsp:cNvSpPr/>
      </dsp:nvSpPr>
      <dsp:spPr>
        <a:xfrm rot="10800000">
          <a:off x="1509558" y="3292873"/>
          <a:ext cx="5574030" cy="4222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19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UML - Diagramas de Casos de Uso</a:t>
          </a:r>
          <a:endParaRPr lang="pt-BR" sz="1900" kern="1200" dirty="0"/>
        </a:p>
      </dsp:txBody>
      <dsp:txXfrm rot="10800000">
        <a:off x="1615131" y="3292873"/>
        <a:ext cx="5468457" cy="422292"/>
      </dsp:txXfrm>
    </dsp:sp>
    <dsp:sp modelId="{0BD47B2F-DDA6-4C8C-8494-EF686F7AB9D9}">
      <dsp:nvSpPr>
        <dsp:cNvPr id="0" name=""/>
        <dsp:cNvSpPr/>
      </dsp:nvSpPr>
      <dsp:spPr>
        <a:xfrm>
          <a:off x="1298411" y="3292873"/>
          <a:ext cx="422292" cy="4222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C775-880C-44CB-8AE2-3269D895F24F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10F0-22F4-44BC-9418-29B3E40774B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8:28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81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0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7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97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1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588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39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45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4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7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8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5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48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203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411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642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72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23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806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46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0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40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46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47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55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55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9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689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4/12/2019 8:29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1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e Conteúdo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 noProof="0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 &quot;especiais&quot; 2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0" cap="none" spc="-150" normalizeH="0" baseline="0" noProof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</a:schemeClr>
                    </a:gs>
                    <a:gs pos="5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ar para slides com Código de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53300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 &quot;especiais&quot; 1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0" cap="none" spc="-150" normalizeH="0" baseline="0" noProof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</a:schemeClr>
                    </a:gs>
                    <a:gs pos="5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Imprime em ESCALA DE 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533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1.xml"/><Relationship Id="rId7" Type="http://schemas.openxmlformats.org/officeDocument/2006/relationships/slide" Target="slide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Requisitos de Software</a:t>
            </a:r>
            <a:endParaRPr lang="pt-BR" sz="54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1293812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pt-BR" b="0" i="0" dirty="0" smtClean="0">
                <a:solidFill>
                  <a:srgbClr val="FFFFFF">
                    <a:tint val="75000"/>
                  </a:srgbClr>
                </a:solidFill>
              </a:rPr>
              <a:t>Prof. Antonio Maria Pereira de Resende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Classificação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7734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Requisitos Funcionais (RF)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Um usuário deve ser capaz de pesquisar as listas de agendamentos para todas as clínicas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O sistema deve gerar a cada dia, para cada clínica, a lista dos pacientes para as consultas daquele dia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Cada membro da equipe que usa o sistema deve ser identificado apenas por seu número de oito dígitos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Um usuário deve ser capaz de emitir um relatório do total do faturamento de cada clínica numa determinada data.</a:t>
            </a:r>
            <a:endParaRPr lang="pt-BR" sz="28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Classificação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972917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Requisitos Não Funcionais (RNF) ou Qualidade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Usuário deve operar sistema após um 6 horas de treinamento.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O sistema deve processar 72 requisições por hora.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A disponibilidade do sistema é de 99% do tempo.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O sistema deverá rodar em Windows, Linux e </a:t>
            </a:r>
            <a:r>
              <a:rPr lang="pt-BR" dirty="0" err="1" smtClean="0">
                <a:solidFill>
                  <a:srgbClr val="FFFFFF"/>
                </a:solidFill>
              </a:rPr>
              <a:t>MacOS</a:t>
            </a:r>
            <a:r>
              <a:rPr lang="pt-BR" dirty="0" smtClean="0">
                <a:solidFill>
                  <a:srgbClr val="FFFFFF"/>
                </a:solidFill>
              </a:rPr>
              <a:t>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Um relatório de acompanhamento deverá ser fornecido toda segunda-feira.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Deficientes com redução de até 80% da visão devem ser capazes de operar o sistema.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endParaRPr lang="pt-BR" dirty="0" smtClean="0">
              <a:solidFill>
                <a:srgbClr val="FFFFFF"/>
              </a:solidFill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pic>
        <p:nvPicPr>
          <p:cNvPr id="64514" name="Picture 2" descr="http://image.slidesharecdn.com/06requisitos-140407213601-phpapp01/95/06-requisitos-15-638.jpg?cb=13969252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03304"/>
            <a:ext cx="8640960" cy="598637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52070"/>
          </a:xfrm>
        </p:spPr>
        <p:txBody>
          <a:bodyPr/>
          <a:lstStyle/>
          <a:p>
            <a:r>
              <a:rPr lang="pt-BR" dirty="0" smtClean="0"/>
              <a:t>Requisitos de Usuário</a:t>
            </a:r>
          </a:p>
          <a:p>
            <a:pPr lvl="1"/>
            <a:r>
              <a:rPr lang="pt-BR" dirty="0" smtClean="0"/>
              <a:t>Definidos diretamente pelo usuário em linguagem natural. Representam o </a:t>
            </a:r>
            <a:r>
              <a:rPr lang="pt-BR" dirty="0" err="1" smtClean="0"/>
              <a:t>O</a:t>
            </a:r>
            <a:r>
              <a:rPr lang="pt-BR" dirty="0" smtClean="0"/>
              <a:t> QUE sob o ponto de vista do usuário</a:t>
            </a:r>
          </a:p>
          <a:p>
            <a:pPr lvl="1"/>
            <a:r>
              <a:rPr lang="pt-BR" dirty="0" smtClean="0"/>
              <a:t>Cada requisito de usuário deve ter associado a ele pelo menos um requisito de usuário.</a:t>
            </a:r>
          </a:p>
          <a:p>
            <a:pPr lvl="1"/>
            <a:r>
              <a:rPr lang="pt-BR" dirty="0" smtClean="0"/>
              <a:t>Se apresentam como resposta de questionários, gravações, emails, anotações durante entrevistas etc.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04228"/>
          </a:xfrm>
        </p:spPr>
        <p:txBody>
          <a:bodyPr/>
          <a:lstStyle/>
          <a:p>
            <a:r>
              <a:rPr lang="pt-BR" dirty="0" smtClean="0"/>
              <a:t>Requisitos de </a:t>
            </a:r>
            <a:r>
              <a:rPr lang="pt-BR" dirty="0" smtClean="0"/>
              <a:t>Sistema ou Produto</a:t>
            </a:r>
            <a:endParaRPr lang="pt-BR" dirty="0" smtClean="0"/>
          </a:p>
          <a:p>
            <a:pPr lvl="1"/>
            <a:r>
              <a:rPr lang="pt-BR" dirty="0" smtClean="0"/>
              <a:t>Podem ser de software ou hardware, exemplos:</a:t>
            </a:r>
          </a:p>
          <a:p>
            <a:pPr lvl="2"/>
            <a:r>
              <a:rPr lang="pt-BR" dirty="0" smtClean="0"/>
              <a:t>O </a:t>
            </a:r>
            <a:r>
              <a:rPr lang="pt-BR" dirty="0" smtClean="0"/>
              <a:t>MHC-PMS deve estar disponível para todas as clínicas durante as horas normais de trabalho (segunda a sexta-feira, 8h30 às 17h30). Períodos de não operação dentro do horário normal de trabalho não podem exceder a cinco segundos por dia.</a:t>
            </a:r>
          </a:p>
          <a:p>
            <a:pPr lvl="2"/>
            <a:r>
              <a:rPr lang="pt-BR" dirty="0" smtClean="0"/>
              <a:t>Disponibilidade de operação por cegos</a:t>
            </a:r>
          </a:p>
          <a:p>
            <a:pPr lvl="2"/>
            <a:r>
              <a:rPr lang="pt-BR" dirty="0" smtClean="0"/>
              <a:t>Rodar em </a:t>
            </a:r>
            <a:r>
              <a:rPr lang="pt-BR" dirty="0" err="1" smtClean="0"/>
              <a:t>Android</a:t>
            </a:r>
            <a:r>
              <a:rPr lang="pt-BR" dirty="0" smtClean="0"/>
              <a:t>, </a:t>
            </a:r>
            <a:r>
              <a:rPr lang="pt-BR" dirty="0" err="1" smtClean="0"/>
              <a:t>WindowsPhone</a:t>
            </a:r>
            <a:r>
              <a:rPr lang="pt-BR" dirty="0" smtClean="0"/>
              <a:t> e IOS.</a:t>
            </a:r>
          </a:p>
          <a:p>
            <a:pPr lvl="2"/>
            <a:r>
              <a:rPr lang="pt-BR" dirty="0" smtClean="0"/>
              <a:t>Dispositivo deve ser a prova d’água e operar sob forte chuva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35115"/>
          </a:xfrm>
        </p:spPr>
        <p:txBody>
          <a:bodyPr/>
          <a:lstStyle/>
          <a:p>
            <a:r>
              <a:rPr lang="pt-BR" dirty="0" smtClean="0"/>
              <a:t>Requisitos de Software</a:t>
            </a:r>
          </a:p>
          <a:p>
            <a:pPr lvl="1"/>
            <a:r>
              <a:rPr lang="pt-BR" dirty="0" smtClean="0"/>
              <a:t>Requisitos oriundos dos requisitos do usuário já com a formalização adicional ou expressos em um vocabulário técnico. Representam o </a:t>
            </a:r>
            <a:r>
              <a:rPr lang="pt-BR" dirty="0" smtClean="0"/>
              <a:t>“O QUE” </a:t>
            </a:r>
            <a:r>
              <a:rPr lang="pt-BR" dirty="0" smtClean="0"/>
              <a:t>sob o ponto de vista técnico.</a:t>
            </a:r>
          </a:p>
          <a:p>
            <a:pPr lvl="1"/>
            <a:r>
              <a:rPr lang="pt-BR" dirty="0" smtClean="0"/>
              <a:t>Cada requisito de software deve corresponder a pelo menos um requisito de usuário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Exemplos: “O software deve propiciar”: </a:t>
            </a:r>
          </a:p>
          <a:p>
            <a:pPr lvl="2"/>
            <a:r>
              <a:rPr lang="pt-BR" dirty="0" smtClean="0"/>
              <a:t>Cadastrar de alunos</a:t>
            </a:r>
            <a:endParaRPr lang="pt-BR" dirty="0"/>
          </a:p>
          <a:p>
            <a:pPr lvl="2"/>
            <a:r>
              <a:rPr lang="pt-BR" dirty="0" err="1" smtClean="0"/>
              <a:t>Matrícular</a:t>
            </a:r>
            <a:r>
              <a:rPr lang="pt-BR" dirty="0" smtClean="0"/>
              <a:t> de Alunos</a:t>
            </a:r>
          </a:p>
          <a:p>
            <a:pPr lvl="2"/>
            <a:r>
              <a:rPr lang="pt-BR" dirty="0" smtClean="0"/>
              <a:t>Emitir relatório dos clientes em atraso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00876"/>
          </a:xfrm>
        </p:spPr>
        <p:txBody>
          <a:bodyPr/>
          <a:lstStyle/>
          <a:p>
            <a:r>
              <a:rPr lang="pt-BR" dirty="0" smtClean="0"/>
              <a:t>Requisitos de Processo</a:t>
            </a:r>
          </a:p>
          <a:p>
            <a:pPr lvl="1"/>
            <a:r>
              <a:rPr lang="pt-BR" dirty="0" smtClean="0"/>
              <a:t>Sistema pronto, instalado e em operação em 5 meses, a partir da assinatura do contrato</a:t>
            </a:r>
          </a:p>
          <a:p>
            <a:pPr lvl="1"/>
            <a:r>
              <a:rPr lang="pt-BR" dirty="0" smtClean="0"/>
              <a:t>A linguagem deve ser Java e o BD deve ser Oracle.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Classificação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27338"/>
          </a:xfrm>
        </p:spPr>
        <p:txBody>
          <a:bodyPr/>
          <a:lstStyle/>
          <a:p>
            <a:r>
              <a:rPr lang="pt-BR" dirty="0" smtClean="0"/>
              <a:t>Requisitos de </a:t>
            </a:r>
            <a:r>
              <a:rPr lang="pt-BR" dirty="0" smtClean="0"/>
              <a:t>Ambiente</a:t>
            </a:r>
            <a:endParaRPr lang="pt-BR" dirty="0" smtClean="0"/>
          </a:p>
          <a:p>
            <a:pPr lvl="1"/>
            <a:r>
              <a:rPr lang="pt-BR" dirty="0" smtClean="0"/>
              <a:t>São requisitos relacionados ao ambiente onde o software será executado. Exemplo:</a:t>
            </a:r>
          </a:p>
          <a:p>
            <a:pPr lvl="2"/>
            <a:r>
              <a:rPr lang="pt-BR" dirty="0" smtClean="0"/>
              <a:t>Ambiente </a:t>
            </a:r>
            <a:r>
              <a:rPr lang="pt-BR" dirty="0" smtClean="0"/>
              <a:t>físico (locais de funcionamento): descarga de container, abastecimento de caminhões,....</a:t>
            </a:r>
          </a:p>
          <a:p>
            <a:pPr lvl="2"/>
            <a:r>
              <a:rPr lang="pt-BR" dirty="0" smtClean="0"/>
              <a:t>Ambiente físico (restrição física): local úmido, quente e com interferência magnética</a:t>
            </a:r>
          </a:p>
          <a:p>
            <a:pPr lvl="2"/>
            <a:r>
              <a:rPr lang="pt-BR" dirty="0" smtClean="0"/>
              <a:t>Fatores Humanos (Perfil do usuário): grau de escolaridade, familiaridade com computador, deficiente físico ou psicológico,....</a:t>
            </a:r>
          </a:p>
          <a:p>
            <a:pPr lvl="2"/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5" name="Botão de ação: Início 4">
            <a:hlinkClick r:id="rId2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Atributos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04228"/>
          </a:xfrm>
        </p:spPr>
        <p:txBody>
          <a:bodyPr/>
          <a:lstStyle/>
          <a:p>
            <a:r>
              <a:rPr lang="pt-BR" dirty="0" smtClean="0"/>
              <a:t>Definem </a:t>
            </a:r>
            <a:r>
              <a:rPr lang="pt-BR" dirty="0" smtClean="0"/>
              <a:t>quais informações sobre cada requisito devem ser mantidas. Exemplo:</a:t>
            </a:r>
            <a:endParaRPr lang="pt-BR" dirty="0" smtClean="0"/>
          </a:p>
          <a:p>
            <a:pPr lvl="1"/>
            <a:r>
              <a:rPr lang="pt-BR" dirty="0"/>
              <a:t>Proprietário/Proponente</a:t>
            </a:r>
          </a:p>
          <a:p>
            <a:pPr lvl="1"/>
            <a:r>
              <a:rPr lang="pt-BR" dirty="0" smtClean="0"/>
              <a:t>Prioridade </a:t>
            </a:r>
            <a:r>
              <a:rPr lang="pt-BR" dirty="0" smtClean="0"/>
              <a:t>(</a:t>
            </a:r>
            <a:r>
              <a:rPr lang="pt-BR" dirty="0" smtClean="0"/>
              <a:t>essencial/importante/desejável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Situação (</a:t>
            </a:r>
            <a:r>
              <a:rPr lang="pt-BR" dirty="0" smtClean="0"/>
              <a:t>proposto/incorporado/aprovado/vetado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Esforço (alto, médio, baixo)</a:t>
            </a:r>
          </a:p>
          <a:p>
            <a:pPr lvl="1"/>
            <a:r>
              <a:rPr lang="pt-BR" dirty="0" smtClean="0"/>
              <a:t>Estabilidade(alto, médio, baixo)</a:t>
            </a:r>
          </a:p>
          <a:p>
            <a:pPr lvl="1"/>
            <a:r>
              <a:rPr lang="pt-BR" dirty="0" smtClean="0"/>
              <a:t>Versão (1, 1.1, 1.2, 2, 2.1, 3, 4)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Atributos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60372"/>
          </a:xfrm>
        </p:spPr>
        <p:txBody>
          <a:bodyPr/>
          <a:lstStyle/>
          <a:p>
            <a:r>
              <a:rPr lang="pt-BR" dirty="0" smtClean="0"/>
              <a:t>Exemplo de uma imagem de ferramenta mostrando os atributos de requisitos</a:t>
            </a:r>
          </a:p>
          <a:p>
            <a:pPr lvl="1"/>
            <a:endParaRPr lang="pt-BR" dirty="0" smtClean="0"/>
          </a:p>
        </p:txBody>
      </p:sp>
      <p:sp>
        <p:nvSpPr>
          <p:cNvPr id="5" name="Botão de ação: Início 4">
            <a:hlinkClick r:id="rId2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1026" name="Picture 2" descr="Resultado de imagem para attributes &quot;software requirements&quot; requisite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0467"/>
            <a:ext cx="8424936" cy="34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ttributes &quot;software requirements&quot; requisitep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7053"/>
            <a:ext cx="84249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Contextualização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31121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Fases do processo de desenvolvimento de software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  <a:hlinkClick r:id="rId3" action="ppaction://hlinksldjump"/>
              </a:rPr>
              <a:t>Requisitos</a:t>
            </a:r>
            <a:endParaRPr lang="pt-BR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Projeto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Implementação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Teste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Manutenção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9515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As etapas ou fases são: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err="1" smtClean="0">
                <a:solidFill>
                  <a:srgbClr val="FFFFFF"/>
                </a:solidFill>
                <a:latin typeface="Calibri"/>
                <a:hlinkClick r:id="rId3" action="ppaction://hlinksldjump"/>
              </a:rPr>
              <a:t>Elicitação</a:t>
            </a:r>
            <a:endParaRPr lang="pt-BR" sz="2800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4" action="ppaction://hlinksldjump"/>
              </a:rPr>
              <a:t>Especificação</a:t>
            </a:r>
            <a:endParaRPr lang="pt-BR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  <a:hlinkClick r:id="rId5" action="ppaction://hlinksldjump"/>
              </a:rPr>
              <a:t>Análise</a:t>
            </a:r>
            <a:endParaRPr lang="pt-BR" sz="2800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6" action="ppaction://hlinksldjump"/>
              </a:rPr>
              <a:t>Validação</a:t>
            </a:r>
            <a:endParaRPr lang="pt-BR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  <a:hlinkClick r:id="rId7" action="ppaction://hlinksldjump"/>
              </a:rPr>
              <a:t>Gerência</a:t>
            </a: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Botão de ação: Início 4">
            <a:hlinkClick r:id="rId8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0757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err="1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Elicitar</a:t>
            </a: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consiste em “trazer para fora” as necessidades do cliente. </a:t>
            </a:r>
            <a:endParaRPr lang="pt-BR" dirty="0" smtClean="0">
              <a:solidFill>
                <a:srgbClr val="FFFFFF"/>
              </a:solidFill>
              <a:latin typeface="Calibri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Os requisitos precisam ser descobertos, achados e identificados. 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Salvo raras exceções, o cliente não estará esperando 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você 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com o documento de requisitos na mão pronto para lhe entregar.</a:t>
            </a: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5531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Principais técnicas para </a:t>
            </a:r>
            <a:r>
              <a:rPr lang="pt-BR" sz="3200" b="0" i="0" dirty="0" err="1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elicitar</a:t>
            </a: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requisitos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Questionário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Entrevista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Prototipação</a:t>
            </a:r>
            <a:endParaRPr lang="pt-BR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Workshop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Etnografia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Análise de Sistemas Legados/Similares</a:t>
            </a:r>
            <a:endParaRPr lang="pt-BR" dirty="0" smtClean="0">
              <a:solidFill>
                <a:srgbClr val="FFFFFF"/>
              </a:solidFill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Consulta </a:t>
            </a: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 processos formais e </a:t>
            </a: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informais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Etc.</a:t>
            </a:r>
            <a:endParaRPr lang="pt-BR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Pode-se usar uma ou mais técnicas segundo as necessidades do projeto.</a:t>
            </a: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Botão de ação: Início 4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Questionário: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Entrevista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Etnografia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Workshop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err="1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Prototipação</a:t>
            </a: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Elicitação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Consulta a Processos formais e informais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Botão de ação: Início 3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Especific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.)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53363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Etapa na qual os requisitos são descritos formalmente em documento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Há um conjunto de regras/dicas que auxiliam na elaboração dos requisitos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Tais regras nã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o garantem que o requisito estará livre de erros, mas permite eliminar erros já conhecidos</a:t>
            </a: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Roteiro para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381000" y="1411552"/>
          <a:ext cx="8382000" cy="3717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Especific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.)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57145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Regra 1 – Defina um requisito por vez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Exemplo </a:t>
            </a:r>
            <a:r>
              <a:rPr lang="pt-BR" u="sng" dirty="0" smtClean="0">
                <a:solidFill>
                  <a:srgbClr val="FFFFFF"/>
                </a:solidFill>
                <a:latin typeface="Calibri"/>
              </a:rPr>
              <a:t>Incorreto</a:t>
            </a:r>
            <a:endParaRPr lang="pt-BR" sz="3200" b="0" i="0" u="sng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RF1 - O software deve permitir o registro dos clientes da empresa E não deve permitir o registro de dois clientes com o mesmo CNPJ.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pPr marL="393192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Exemplo </a:t>
            </a:r>
            <a:r>
              <a:rPr lang="pt-BR" u="sng" dirty="0" smtClean="0">
                <a:solidFill>
                  <a:srgbClr val="FFFFFF"/>
                </a:solidFill>
                <a:latin typeface="Calibri"/>
              </a:rPr>
              <a:t>Correto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RF1 O software deve permitir o registro dos clientes da empresa 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RF2 O software não deve permitir o registro de dois clientes com o mesmo CNPJ.</a:t>
            </a: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Especific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.)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04980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Regra 2 – Evite as palavras:</a:t>
            </a:r>
          </a:p>
          <a:p>
            <a:pPr marL="392113" indent="-30163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E, ou, somente se, exceto, se necessário, mas, contudo, entretanto, usualmente, geralmente, frequentemente, tipicamente, amigável,versátil, flexível, aproximadamente, tão logo quanto possível, rapidamente, talvez, provável e outras palavras similares. </a:t>
            </a: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Especific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.)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21723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Exemplo </a:t>
            </a:r>
            <a:r>
              <a:rPr lang="pt-BR" u="sng" dirty="0" smtClean="0">
                <a:solidFill>
                  <a:srgbClr val="FFFFFF"/>
                </a:solidFill>
                <a:latin typeface="Calibri"/>
              </a:rPr>
              <a:t>Incorretos</a:t>
            </a:r>
            <a:endParaRPr lang="pt-BR" sz="3200" b="0" i="0" u="sng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RF1 - A interface deve ser AMIGÁVEL.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RF2 - O relatório deve ser gerado rapidamente.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RF3 – Consultar o cliente pelo CPF ou RG.</a:t>
            </a:r>
            <a:endParaRPr lang="pt-BR" dirty="0" smtClean="0">
              <a:solidFill>
                <a:srgbClr val="FF0000"/>
              </a:solidFill>
            </a:endParaRPr>
          </a:p>
          <a:p>
            <a:pPr marL="393192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Exemplo </a:t>
            </a:r>
            <a:r>
              <a:rPr lang="pt-BR" u="sng" dirty="0" smtClean="0">
                <a:solidFill>
                  <a:srgbClr val="FFFFFF"/>
                </a:solidFill>
                <a:latin typeface="Calibri"/>
              </a:rPr>
              <a:t>Correto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RF1 - A interface deve atender a especificação XYZ.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RF2 - O relatório deve ser gerado em até 30s.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RF3 – Consultar o cliente pelo CPF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</a:rPr>
              <a:t>RF4 – Consultar o cliente pelo RG.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Botão de ação: Início 3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(Análise)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4094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As etapas ou fases são: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err="1" smtClean="0">
                <a:solidFill>
                  <a:srgbClr val="FFFFFF"/>
                </a:solidFill>
                <a:latin typeface="Calibri"/>
              </a:rPr>
              <a:t>Elicitação</a:t>
            </a:r>
            <a:endParaRPr lang="pt-BR" sz="2800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Especificação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Análise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Validação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Gerência</a:t>
            </a:r>
            <a:endParaRPr lang="pt-BR" sz="28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Botão de ação: Início 4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(Validação)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4094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As etapas ou fases são: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err="1" smtClean="0">
                <a:solidFill>
                  <a:srgbClr val="FFFFFF"/>
                </a:solidFill>
                <a:latin typeface="Calibri"/>
              </a:rPr>
              <a:t>Elicitação</a:t>
            </a:r>
            <a:endParaRPr lang="pt-BR" sz="2800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Especificação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Análise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Validação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Gerência</a:t>
            </a:r>
            <a:endParaRPr lang="pt-BR" sz="28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Botão de ação: Início 4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Processo de Requisitos (Gerência)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4094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As etapas ou fases são: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err="1" smtClean="0">
                <a:solidFill>
                  <a:srgbClr val="FFFFFF"/>
                </a:solidFill>
                <a:latin typeface="Calibri"/>
              </a:rPr>
              <a:t>Elicitação</a:t>
            </a:r>
            <a:endParaRPr lang="pt-BR" sz="2800" dirty="0" smtClean="0">
              <a:solidFill>
                <a:srgbClr val="FFFFFF"/>
              </a:solidFill>
              <a:latin typeface="Calibri"/>
            </a:endParaRP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Especificação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Análise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Validação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Gerência</a:t>
            </a:r>
            <a:endParaRPr lang="pt-BR" sz="28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Botão de ação: Início 5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Rastreabilidade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Ferramentas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UML – Diagramas de Casos de Uso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898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56167"/>
          </a:xfrm>
        </p:spPr>
        <p:txBody>
          <a:bodyPr/>
          <a:lstStyle/>
          <a:p>
            <a:r>
              <a:rPr lang="pt-BR" dirty="0" smtClean="0"/>
              <a:t>Livro de Engenharia de Software Aplicada de </a:t>
            </a:r>
            <a:r>
              <a:rPr lang="pt-BR" dirty="0" err="1" smtClean="0"/>
              <a:t>Rogerio</a:t>
            </a:r>
            <a:r>
              <a:rPr lang="pt-BR" dirty="0" smtClean="0"/>
              <a:t> </a:t>
            </a:r>
            <a:r>
              <a:rPr lang="pt-BR" dirty="0" err="1" smtClean="0"/>
              <a:t>Magela</a:t>
            </a:r>
            <a:r>
              <a:rPr lang="pt-BR" dirty="0" smtClean="0"/>
              <a:t> da editora Alta Books</a:t>
            </a:r>
          </a:p>
          <a:p>
            <a:r>
              <a:rPr lang="pt-BR" dirty="0" smtClean="0"/>
              <a:t>Livro Engenharia de Software de Ian </a:t>
            </a:r>
            <a:r>
              <a:rPr lang="pt-BR" dirty="0" err="1" smtClean="0"/>
              <a:t>Sommerville</a:t>
            </a:r>
            <a:r>
              <a:rPr lang="pt-BR" dirty="0" smtClean="0"/>
              <a:t>, 9th edição, editora Pearson.</a:t>
            </a:r>
          </a:p>
          <a:p>
            <a:r>
              <a:rPr lang="pt-BR" dirty="0" err="1" smtClean="0"/>
              <a:t>Swebok</a:t>
            </a:r>
            <a:r>
              <a:rPr lang="pt-BR" dirty="0" smtClean="0"/>
              <a:t> – Software </a:t>
            </a:r>
            <a:r>
              <a:rPr lang="pt-BR" dirty="0" err="1" smtClean="0"/>
              <a:t>engineering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knowledge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Introdução aos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99153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Definição:</a:t>
            </a:r>
          </a:p>
          <a:p>
            <a:pPr marL="361950" indent="0" algn="just" defTabSz="7620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“Requisitos de um sistema são as descrições do que o sistema deve fazer, os serviços que oferece e as restrições a seu funcionamento.  Eles refletem as necessidades dos clientes para um determinado sistema”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Introdução aos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2950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Pesquisa realizada afirma que: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48% requisitos incorretos ou baseados em informações incorretas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31% requisitos omitidos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13% requisitos inconsistentes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5% requisitos ambíguos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sz="2800" dirty="0" smtClean="0">
                <a:solidFill>
                  <a:srgbClr val="FFFFFF"/>
                </a:solidFill>
                <a:latin typeface="Calibri"/>
              </a:rPr>
              <a:t>2% outros</a:t>
            </a: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Introdução aos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933932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No âmbito interorganizacional, requisitos funcionam como um acordo entre o cliente e a empresa de desenvolvimento sobre o que o software deve  e não deve prover.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No âmbito interno, requisitos mantém toda a equipe ciente sobre os objetivos que a empresa de desenvolvimento deve atingir.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None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61950" indent="0" algn="just" defTabSz="7620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None/>
            </a:pPr>
            <a:endParaRPr lang="pt-BR" dirty="0" smtClean="0">
              <a:solidFill>
                <a:srgbClr val="FFFFFF"/>
              </a:solidFill>
              <a:latin typeface="Calibri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Botão de ação: Início 3">
            <a:hlinkClick r:id="rId3" action="ppaction://hlinksldjump" highlightClick="1"/>
          </p:cNvPr>
          <p:cNvSpPr/>
          <p:nvPr/>
        </p:nvSpPr>
        <p:spPr bwMode="auto">
          <a:xfrm>
            <a:off x="8604448" y="6453336"/>
            <a:ext cx="539552" cy="404664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B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Classificação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457904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Existem várias classificações possíveis como: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Funcionais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Não funcionais (qualidade)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Produto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Processo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Ambiente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Software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Sistema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Usuário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Classificação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196752"/>
            <a:ext cx="8382000" cy="5952399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Existem várias classificações possíveis como:</a:t>
            </a:r>
          </a:p>
          <a:p>
            <a:pPr marL="910717" lvl="1" indent="-393192" defTabSz="914400"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Funcionais: </a:t>
            </a:r>
          </a:p>
          <a:p>
            <a:pPr marL="714375" lvl="1" indent="-196850" defTabSz="914400"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“São as declarações de serviços que o sistema deve fornecer, de como o sistema deve reagir a entradas específicas e de como o sistema deve se comportar em determinadas situações. Em algumas situações os especifica o que o sistema não deve fazer”</a:t>
            </a:r>
          </a:p>
          <a:p>
            <a:pPr marL="714375" lvl="1" indent="-196850" defTabSz="914400">
              <a:spcBef>
                <a:spcPts val="768"/>
              </a:spcBef>
              <a:buClr>
                <a:srgbClr val="FFFFFF"/>
              </a:buClr>
              <a:buNone/>
            </a:pPr>
            <a:endParaRPr lang="pt-BR" dirty="0" smtClean="0">
              <a:solidFill>
                <a:srgbClr val="FFFFFF"/>
              </a:solidFill>
              <a:latin typeface="Calibri"/>
            </a:endParaRPr>
          </a:p>
          <a:p>
            <a:pPr marL="542925" lvl="1" indent="0" defTabSz="914400">
              <a:lnSpc>
                <a:spcPct val="100000"/>
              </a:lnSpc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“definem o </a:t>
            </a:r>
            <a:r>
              <a:rPr lang="pt-BR" dirty="0" err="1" smtClean="0">
                <a:solidFill>
                  <a:srgbClr val="FFFFFF"/>
                </a:solidFill>
                <a:latin typeface="Calibri"/>
              </a:rPr>
              <a:t>O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 QUE o software deverá fornecer e seu comportamento durante a interação com o ambiente externo”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Classificação de Requisitos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196752"/>
            <a:ext cx="8382000" cy="6469463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r>
              <a:rPr lang="pt-BR" sz="3200" b="0" i="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Existem várias classificações possíveis como:</a:t>
            </a:r>
          </a:p>
          <a:p>
            <a:pPr marL="910717" lvl="1" indent="-393192" defTabSz="914400">
              <a:lnSpc>
                <a:spcPct val="150000"/>
              </a:lnSpc>
              <a:spcBef>
                <a:spcPts val="768"/>
              </a:spcBef>
              <a:buClr>
                <a:srgbClr val="FFFFFF"/>
              </a:buClr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Não funcionais (qualidade):</a:t>
            </a:r>
          </a:p>
          <a:p>
            <a:pPr marL="542925" lvl="1" indent="0" defTabSz="914400">
              <a:lnSpc>
                <a:spcPct val="100000"/>
              </a:lnSpc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“São as restrições aos serviços oferecidos pelo sistema. </a:t>
            </a:r>
            <a:r>
              <a:rPr lang="pt-BR" dirty="0" err="1" smtClean="0">
                <a:solidFill>
                  <a:srgbClr val="FFFFFF"/>
                </a:solidFill>
                <a:latin typeface="Calibri"/>
              </a:rPr>
              <a:t>Incuem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 restrições de tempo, do processo de desenvolvimento e normas. Frequentemente, associados ao sistema como um todo”</a:t>
            </a:r>
          </a:p>
          <a:p>
            <a:pPr marL="542925" lvl="1" indent="0" defTabSz="914400">
              <a:lnSpc>
                <a:spcPct val="100000"/>
              </a:lnSpc>
              <a:spcBef>
                <a:spcPts val="768"/>
              </a:spcBef>
              <a:buClr>
                <a:srgbClr val="FFFFFF"/>
              </a:buClr>
              <a:buNone/>
            </a:pPr>
            <a:endParaRPr lang="pt-BR" dirty="0" smtClean="0">
              <a:solidFill>
                <a:srgbClr val="FFFFFF"/>
              </a:solidFill>
              <a:latin typeface="Calibri"/>
            </a:endParaRPr>
          </a:p>
          <a:p>
            <a:pPr marL="542925" lvl="1" indent="0" defTabSz="914400">
              <a:lnSpc>
                <a:spcPct val="100000"/>
              </a:lnSpc>
              <a:spcBef>
                <a:spcPts val="768"/>
              </a:spcBef>
              <a:buClr>
                <a:srgbClr val="FFFFFF"/>
              </a:buClr>
              <a:buNone/>
            </a:pPr>
            <a:r>
              <a:rPr lang="pt-BR" dirty="0" smtClean="0">
                <a:solidFill>
                  <a:srgbClr val="FFFFFF"/>
                </a:solidFill>
                <a:latin typeface="Calibri"/>
              </a:rPr>
              <a:t>“Requisitos que restringem a forma como os requisitos funcionais fornecerão seus serviços e se comportarão durante a execução do software produzido”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 smtClean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FFFFFF"/>
              </a:buClr>
              <a:buFontTx/>
            </a:pPr>
            <a:endParaRPr lang="pt-BR" sz="3200" b="0" i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Rays Segoe Templat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ranco com fonte Courier para slides de código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64B3FB-D41B-43EA-9BB3-E80B28B33B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1_Blue Rays Segoe Template</Template>
  <TotalTime>411</TotalTime>
  <Words>4686</Words>
  <Application>Microsoft Office PowerPoint</Application>
  <PresentationFormat>Apresentação na tela (4:3)</PresentationFormat>
  <Paragraphs>323</Paragraphs>
  <Slides>39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Segoe</vt:lpstr>
      <vt:lpstr>Wingdings</vt:lpstr>
      <vt:lpstr>1_Blue Rays Segoe Template</vt:lpstr>
      <vt:lpstr>Branco com fonte Courier para slides de código</vt:lpstr>
      <vt:lpstr>Requisitos de Software</vt:lpstr>
      <vt:lpstr>Contextualização</vt:lpstr>
      <vt:lpstr>Roteiro para Requisitos</vt:lpstr>
      <vt:lpstr>Introdução aos Requisitos</vt:lpstr>
      <vt:lpstr>Introdução aos Requisitos</vt:lpstr>
      <vt:lpstr>Introdução aos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Classificação de Requisitos</vt:lpstr>
      <vt:lpstr>Atributos de Requisitos</vt:lpstr>
      <vt:lpstr>Atributos de Requisitos</vt:lpstr>
      <vt:lpstr>Processo de Requisitos</vt:lpstr>
      <vt:lpstr>Processo de Requisitos (Elicitação)</vt:lpstr>
      <vt:lpstr>Processo de Requisitos (Elicitação)</vt:lpstr>
      <vt:lpstr>Processo de Requisitos (Elicitação)</vt:lpstr>
      <vt:lpstr>Processo de Requisitos (Elicitação)</vt:lpstr>
      <vt:lpstr>Processo de Requisitos (Elicitação)</vt:lpstr>
      <vt:lpstr>Processo de Requisitos (Elicitação)</vt:lpstr>
      <vt:lpstr>Processo de Requisitos (Elicitação)</vt:lpstr>
      <vt:lpstr>Processo de Requisitos (Elicitação)</vt:lpstr>
      <vt:lpstr>Processo de Requisitos (Especific.)</vt:lpstr>
      <vt:lpstr>Processo de Requisitos (Especific.)</vt:lpstr>
      <vt:lpstr>Processo de Requisitos (Especific.)</vt:lpstr>
      <vt:lpstr>Processo de Requisitos (Especific.)</vt:lpstr>
      <vt:lpstr>Processo de Requisitos (Análise)</vt:lpstr>
      <vt:lpstr>Processo de Requisitos (Validação)</vt:lpstr>
      <vt:lpstr>Processo de Requisitos (Gerência)</vt:lpstr>
      <vt:lpstr>Rastreabilidade de Requisitos</vt:lpstr>
      <vt:lpstr>Ferramentas de Requisitos</vt:lpstr>
      <vt:lpstr>UML – Diagramas de Casos de Uso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de Software</dc:title>
  <dc:creator>Tonio</dc:creator>
  <cp:lastModifiedBy>Tonio</cp:lastModifiedBy>
  <cp:revision>43</cp:revision>
  <dcterms:created xsi:type="dcterms:W3CDTF">2015-03-25T17:16:32Z</dcterms:created>
  <dcterms:modified xsi:type="dcterms:W3CDTF">2019-04-13T00:03:38Z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