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 id="2147483814" r:id="rId2"/>
  </p:sldMasterIdLst>
  <p:notesMasterIdLst>
    <p:notesMasterId r:id="rId36"/>
  </p:notesMasterIdLst>
  <p:sldIdLst>
    <p:sldId id="256" r:id="rId3"/>
    <p:sldId id="257" r:id="rId4"/>
    <p:sldId id="306" r:id="rId5"/>
    <p:sldId id="308" r:id="rId6"/>
    <p:sldId id="307" r:id="rId7"/>
    <p:sldId id="309" r:id="rId8"/>
    <p:sldId id="310" r:id="rId9"/>
    <p:sldId id="323" r:id="rId10"/>
    <p:sldId id="312" r:id="rId11"/>
    <p:sldId id="313" r:id="rId12"/>
    <p:sldId id="314" r:id="rId13"/>
    <p:sldId id="315" r:id="rId14"/>
    <p:sldId id="316" r:id="rId15"/>
    <p:sldId id="317" r:id="rId16"/>
    <p:sldId id="318" r:id="rId17"/>
    <p:sldId id="325" r:id="rId18"/>
    <p:sldId id="326" r:id="rId19"/>
    <p:sldId id="327" r:id="rId20"/>
    <p:sldId id="319" r:id="rId21"/>
    <p:sldId id="320" r:id="rId22"/>
    <p:sldId id="321" r:id="rId23"/>
    <p:sldId id="322" r:id="rId24"/>
    <p:sldId id="328" r:id="rId25"/>
    <p:sldId id="329" r:id="rId26"/>
    <p:sldId id="324" r:id="rId27"/>
    <p:sldId id="330" r:id="rId28"/>
    <p:sldId id="332" r:id="rId29"/>
    <p:sldId id="335" r:id="rId30"/>
    <p:sldId id="333" r:id="rId31"/>
    <p:sldId id="334" r:id="rId32"/>
    <p:sldId id="336" r:id="rId33"/>
    <p:sldId id="331" r:id="rId34"/>
    <p:sldId id="30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ato Carvalho Alvarenga" initials="RCA" lastIdx="1" clrIdx="0">
    <p:extLst>
      <p:ext uri="{19B8F6BF-5375-455C-9EA6-DF929625EA0E}">
        <p15:presenceInfo xmlns:p15="http://schemas.microsoft.com/office/powerpoint/2012/main" userId="6168d0c41a9e37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DC150-4EDD-47D6-8864-69C832C5E061}" type="datetimeFigureOut">
              <a:rPr lang="pt-BR" smtClean="0"/>
              <a:t>24/10/2016</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4E760-11C5-4F92-9FE2-EA0DFD1DC34A}" type="slidenum">
              <a:rPr lang="pt-BR" smtClean="0"/>
              <a:t>‹#›</a:t>
            </a:fld>
            <a:endParaRPr lang="pt-BR"/>
          </a:p>
        </p:txBody>
      </p:sp>
    </p:spTree>
    <p:extLst>
      <p:ext uri="{BB962C8B-B14F-4D97-AF65-F5344CB8AC3E}">
        <p14:creationId xmlns:p14="http://schemas.microsoft.com/office/powerpoint/2010/main" val="288671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a:xfrm>
            <a:off x="2493105" y="329307"/>
            <a:ext cx="4897310"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6D1D2788-0DA7-44EC-8C6E-EB2067DBD4FF}" type="slidenum">
              <a:rPr lang="pt-BR" smtClean="0"/>
              <a:t>‹#›</a:t>
            </a:fld>
            <a:endParaRPr lang="pt-BR"/>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65558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1D2788-0DA7-44EC-8C6E-EB2067DBD4FF}" type="slidenum">
              <a:rPr lang="pt-BR" smtClean="0"/>
              <a:t>‹#›</a:t>
            </a:fld>
            <a:endParaRPr lang="pt-B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779247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1D2788-0DA7-44EC-8C6E-EB2067DBD4FF}" type="slidenum">
              <a:rPr lang="pt-BR" smtClean="0"/>
              <a:t>‹#›</a:t>
            </a:fld>
            <a:endParaRPr lang="pt-BR"/>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748425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416660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109022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299019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1119760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3383772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2303660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4186388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19056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6" y="163074"/>
            <a:ext cx="9520158" cy="1049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1371687" y="294001"/>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5" name="Slide Number Placeholder 5"/>
          <p:cNvSpPr>
            <a:spLocks noGrp="1"/>
          </p:cNvSpPr>
          <p:nvPr>
            <p:ph type="sldNum" sz="quarter" idx="12"/>
          </p:nvPr>
        </p:nvSpPr>
        <p:spPr>
          <a:xfrm>
            <a:off x="380647" y="435902"/>
            <a:ext cx="811019" cy="503578"/>
          </a:xfrm>
        </p:spPr>
        <p:txBody>
          <a:bodyPr/>
          <a:lstStyle/>
          <a:p>
            <a:fld id="{6D1D2788-0DA7-44EC-8C6E-EB2067DBD4FF}" type="slidenum">
              <a:rPr lang="pt-BR" smtClean="0"/>
              <a:t>‹#›</a:t>
            </a:fld>
            <a:endParaRPr lang="pt-BR"/>
          </a:p>
        </p:txBody>
      </p:sp>
    </p:spTree>
    <p:extLst>
      <p:ext uri="{BB962C8B-B14F-4D97-AF65-F5344CB8AC3E}">
        <p14:creationId xmlns:p14="http://schemas.microsoft.com/office/powerpoint/2010/main" val="21861879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221597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2300567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3532669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31AE44F-36D3-41CB-9DCC-27527762EB42}" type="slidenum">
              <a:rPr lang="pt-BR" smtClean="0"/>
              <a:t>‹#›</a:t>
            </a:fld>
            <a:endParaRPr lang="pt-BR"/>
          </a:p>
        </p:txBody>
      </p:sp>
    </p:spTree>
    <p:extLst>
      <p:ext uri="{BB962C8B-B14F-4D97-AF65-F5344CB8AC3E}">
        <p14:creationId xmlns:p14="http://schemas.microsoft.com/office/powerpoint/2010/main" val="49270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1D2788-0DA7-44EC-8C6E-EB2067DBD4FF}" type="slidenum">
              <a:rPr lang="pt-BR" smtClean="0"/>
              <a:t>‹#›</a:t>
            </a:fld>
            <a:endParaRPr lang="pt-B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83144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1D2788-0DA7-44EC-8C6E-EB2067DBD4FF}" type="slidenum">
              <a:rPr lang="pt-BR" smtClean="0"/>
              <a:t>‹#›</a:t>
            </a:fld>
            <a:endParaRPr lang="pt-B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69491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1D2788-0DA7-44EC-8C6E-EB2067DBD4FF}" type="slidenum">
              <a:rPr lang="pt-BR" smtClean="0"/>
              <a:t>‹#›</a:t>
            </a:fld>
            <a:endParaRPr lang="pt-B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59308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D1D2788-0DA7-44EC-8C6E-EB2067DBD4FF}" type="slidenum">
              <a:rPr lang="pt-BR" smtClean="0"/>
              <a:t>‹#›</a:t>
            </a:fld>
            <a:endParaRPr lang="pt-BR"/>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57100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D1D2788-0DA7-44EC-8C6E-EB2067DBD4FF}" type="slidenum">
              <a:rPr lang="pt-BR" smtClean="0"/>
              <a:t>‹#›</a:t>
            </a:fld>
            <a:endParaRPr lang="pt-BR"/>
          </a:p>
        </p:txBody>
      </p:sp>
    </p:spTree>
    <p:extLst>
      <p:ext uri="{BB962C8B-B14F-4D97-AF65-F5344CB8AC3E}">
        <p14:creationId xmlns:p14="http://schemas.microsoft.com/office/powerpoint/2010/main" val="402877384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1D2788-0DA7-44EC-8C6E-EB2067DBD4FF}" type="slidenum">
              <a:rPr lang="pt-BR" smtClean="0"/>
              <a:t>‹#›</a:t>
            </a:fld>
            <a:endParaRPr lang="pt-B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18757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endParaRPr lang="pt-BR"/>
          </a:p>
        </p:txBody>
      </p:sp>
      <p:sp>
        <p:nvSpPr>
          <p:cNvPr id="6" name="Footer Placeholder 5"/>
          <p:cNvSpPr>
            <a:spLocks noGrp="1"/>
          </p:cNvSpPr>
          <p:nvPr>
            <p:ph type="ftr" sz="quarter" idx="11"/>
          </p:nvPr>
        </p:nvSpPr>
        <p:spPr>
          <a:xfrm>
            <a:off x="1534910" y="318640"/>
            <a:ext cx="5453475" cy="320931"/>
          </a:xfrm>
        </p:spPr>
        <p:txBody>
          <a:bodyPr/>
          <a:lstStyle/>
          <a:p>
            <a:endParaRPr lang="pt-BR"/>
          </a:p>
        </p:txBody>
      </p:sp>
      <p:sp>
        <p:nvSpPr>
          <p:cNvPr id="7" name="Slide Number Placeholder 6"/>
          <p:cNvSpPr>
            <a:spLocks noGrp="1"/>
          </p:cNvSpPr>
          <p:nvPr>
            <p:ph type="sldNum" sz="quarter" idx="12"/>
          </p:nvPr>
        </p:nvSpPr>
        <p:spPr/>
        <p:txBody>
          <a:bodyPr/>
          <a:lstStyle/>
          <a:p>
            <a:fld id="{6D1D2788-0DA7-44EC-8C6E-EB2067DBD4FF}" type="slidenum">
              <a:rPr lang="pt-BR" smtClean="0"/>
              <a:t>‹#›</a:t>
            </a:fld>
            <a:endParaRPr lang="pt-BR"/>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8464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1D2788-0DA7-44EC-8C6E-EB2067DBD4FF}" type="slidenum">
              <a:rPr lang="pt-BR" smtClean="0"/>
              <a:t>‹#›</a:t>
            </a:fld>
            <a:endParaRPr lang="pt-BR"/>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52968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AE44F-36D3-41CB-9DCC-27527762EB42}" type="slidenum">
              <a:rPr lang="pt-BR" smtClean="0"/>
              <a:t>‹#›</a:t>
            </a:fld>
            <a:endParaRPr lang="pt-BR"/>
          </a:p>
        </p:txBody>
      </p:sp>
    </p:spTree>
    <p:extLst>
      <p:ext uri="{BB962C8B-B14F-4D97-AF65-F5344CB8AC3E}">
        <p14:creationId xmlns:p14="http://schemas.microsoft.com/office/powerpoint/2010/main" val="362349781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methodsandtools.com/archive/archive.php?id=76" TargetMode="External"/><Relationship Id="rId2" Type="http://schemas.openxmlformats.org/officeDocument/2006/relationships/hyperlink" Target="http://www.uml.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814" y="177930"/>
            <a:ext cx="9213986" cy="1745663"/>
          </a:xfrm>
        </p:spPr>
        <p:txBody>
          <a:bodyPr>
            <a:normAutofit fontScale="90000"/>
          </a:bodyPr>
          <a:lstStyle/>
          <a:p>
            <a:r>
              <a:rPr lang="pt-BR" dirty="0"/>
              <a:t>Diagrama de Casos de Uso</a:t>
            </a:r>
          </a:p>
        </p:txBody>
      </p:sp>
      <p:sp>
        <p:nvSpPr>
          <p:cNvPr id="4" name="Slide Number Placeholder 3"/>
          <p:cNvSpPr>
            <a:spLocks noGrp="1"/>
          </p:cNvSpPr>
          <p:nvPr>
            <p:ph type="sldNum" sz="quarter" idx="12"/>
          </p:nvPr>
        </p:nvSpPr>
        <p:spPr/>
        <p:txBody>
          <a:bodyPr/>
          <a:lstStyle/>
          <a:p>
            <a:fld id="{6D1D2788-0DA7-44EC-8C6E-EB2067DBD4FF}" type="slidenum">
              <a:rPr lang="pt-BR" smtClean="0"/>
              <a:t>1</a:t>
            </a:fld>
            <a:endParaRPr lang="pt-B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454" y="2293492"/>
            <a:ext cx="4113628" cy="3040508"/>
          </a:xfrm>
          <a:prstGeom prst="rect">
            <a:avLst/>
          </a:prstGeom>
        </p:spPr>
      </p:pic>
    </p:spTree>
    <p:extLst>
      <p:ext uri="{BB962C8B-B14F-4D97-AF65-F5344CB8AC3E}">
        <p14:creationId xmlns:p14="http://schemas.microsoft.com/office/powerpoint/2010/main" val="422244300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pPr algn="just"/>
            <a:r>
              <a:rPr lang="pt-BR" sz="7200" b="1" dirty="0"/>
              <a:t>EX4:</a:t>
            </a:r>
            <a:r>
              <a:rPr lang="pt-BR" sz="6800" b="1" dirty="0"/>
              <a:t> </a:t>
            </a:r>
            <a:r>
              <a:rPr lang="pt-BR" sz="6800" dirty="0"/>
              <a:t>Em uma empresa temos o gerente de TI e o gerente industrial. Ambos desempenham funções em comum de um cargo de gerência, mas também possuem papéis específicos de acordo com sua área.</a:t>
            </a:r>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10</a:t>
            </a:fld>
            <a:endParaRPr lang="pt-BR" dirty="0"/>
          </a:p>
        </p:txBody>
      </p:sp>
      <p:sp>
        <p:nvSpPr>
          <p:cNvPr id="6" name="TextBox 5"/>
          <p:cNvSpPr txBox="1"/>
          <p:nvPr/>
        </p:nvSpPr>
        <p:spPr>
          <a:xfrm>
            <a:off x="5334000" y="2797129"/>
            <a:ext cx="1108364" cy="307777"/>
          </a:xfrm>
          <a:prstGeom prst="rect">
            <a:avLst/>
          </a:prstGeom>
          <a:noFill/>
        </p:spPr>
        <p:txBody>
          <a:bodyPr wrap="square" rtlCol="0">
            <a:spAutoFit/>
          </a:bodyPr>
          <a:lstStyle/>
          <a:p>
            <a:r>
              <a:rPr lang="pt-BR" sz="1400" dirty="0"/>
              <a:t>   Gerente</a:t>
            </a:r>
          </a:p>
        </p:txBody>
      </p:sp>
      <p:cxnSp>
        <p:nvCxnSpPr>
          <p:cNvPr id="12" name="Straight Connector 11"/>
          <p:cNvCxnSpPr>
            <a:endCxn id="14" idx="3"/>
          </p:cNvCxnSpPr>
          <p:nvPr/>
        </p:nvCxnSpPr>
        <p:spPr>
          <a:xfrm flipV="1">
            <a:off x="3537766" y="3345212"/>
            <a:ext cx="1446909" cy="117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2925937">
            <a:off x="4933386" y="3083431"/>
            <a:ext cx="339886" cy="31556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solidFill>
                <a:schemeClr val="tx1"/>
              </a:solidFill>
            </a:endParaRPr>
          </a:p>
        </p:txBody>
      </p:sp>
      <p:sp>
        <p:nvSpPr>
          <p:cNvPr id="24" name="Isosceles Triangle 23"/>
          <p:cNvSpPr/>
          <p:nvPr/>
        </p:nvSpPr>
        <p:spPr>
          <a:xfrm rot="18789679">
            <a:off x="6441240" y="3025130"/>
            <a:ext cx="339886" cy="31556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cxnSp>
        <p:nvCxnSpPr>
          <p:cNvPr id="19" name="Straight Connector 18"/>
          <p:cNvCxnSpPr>
            <a:endCxn id="24" idx="3"/>
          </p:cNvCxnSpPr>
          <p:nvPr/>
        </p:nvCxnSpPr>
        <p:spPr>
          <a:xfrm flipH="1" flipV="1">
            <a:off x="6726273" y="3290842"/>
            <a:ext cx="1458867" cy="1292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23309" y="5595747"/>
            <a:ext cx="1337911" cy="307777"/>
          </a:xfrm>
          <a:prstGeom prst="rect">
            <a:avLst/>
          </a:prstGeom>
          <a:noFill/>
        </p:spPr>
        <p:txBody>
          <a:bodyPr wrap="square" rtlCol="0">
            <a:spAutoFit/>
          </a:bodyPr>
          <a:lstStyle/>
          <a:p>
            <a:r>
              <a:rPr lang="pt-BR" sz="1400" dirty="0"/>
              <a:t>Gerente de TI</a:t>
            </a:r>
          </a:p>
        </p:txBody>
      </p:sp>
      <p:sp>
        <p:nvSpPr>
          <p:cNvPr id="33" name="TextBox 32"/>
          <p:cNvSpPr txBox="1"/>
          <p:nvPr/>
        </p:nvSpPr>
        <p:spPr>
          <a:xfrm>
            <a:off x="7455706" y="5580403"/>
            <a:ext cx="1817842" cy="307777"/>
          </a:xfrm>
          <a:prstGeom prst="rect">
            <a:avLst/>
          </a:prstGeom>
          <a:noFill/>
        </p:spPr>
        <p:txBody>
          <a:bodyPr wrap="square" rtlCol="0">
            <a:spAutoFit/>
          </a:bodyPr>
          <a:lstStyle/>
          <a:p>
            <a:r>
              <a:rPr lang="pt-BR" sz="1400" dirty="0"/>
              <a:t>Gerente industrial</a:t>
            </a:r>
          </a:p>
        </p:txBody>
      </p:sp>
      <p:grpSp>
        <p:nvGrpSpPr>
          <p:cNvPr id="15" name="Group 14"/>
          <p:cNvGrpSpPr/>
          <p:nvPr/>
        </p:nvGrpSpPr>
        <p:grpSpPr>
          <a:xfrm>
            <a:off x="5583679" y="1745673"/>
            <a:ext cx="517502" cy="1051456"/>
            <a:chOff x="782201" y="3034397"/>
            <a:chExt cx="921319" cy="1887883"/>
          </a:xfrm>
        </p:grpSpPr>
        <p:sp>
          <p:nvSpPr>
            <p:cNvPr id="16" name="Oval 15"/>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Straight Connector 16"/>
            <p:cNvCxnSpPr>
              <a:stCxn id="16"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7926389" y="4582973"/>
            <a:ext cx="517502" cy="1051456"/>
            <a:chOff x="782201" y="3034397"/>
            <a:chExt cx="921319" cy="1887883"/>
          </a:xfrm>
        </p:grpSpPr>
        <p:sp>
          <p:nvSpPr>
            <p:cNvPr id="34" name="Oval 33"/>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5" name="Straight Connector 34"/>
            <p:cNvCxnSpPr>
              <a:stCxn id="34"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279015" y="4544291"/>
            <a:ext cx="517502" cy="1051456"/>
            <a:chOff x="782201" y="3034397"/>
            <a:chExt cx="921319" cy="1887883"/>
          </a:xfrm>
        </p:grpSpPr>
        <p:sp>
          <p:nvSpPr>
            <p:cNvPr id="40" name="Oval 39"/>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Straight Connector 40"/>
            <p:cNvCxnSpPr>
              <a:stCxn id="40"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7508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24" grpId="0" animBg="1"/>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pPr algn="just"/>
            <a:r>
              <a:rPr lang="pt-BR" sz="7200" b="1" dirty="0"/>
              <a:t>EX5: </a:t>
            </a:r>
            <a:r>
              <a:rPr lang="pt-BR" sz="6800" dirty="0"/>
              <a:t>Uma empresa de manutenção de hadwares em geral possui um sistema que organiza as requisições de seus clientes. No sistema temos requisições gerais que irão conter todos os dados do cliente, mas a partir do diagnóstico do problema, tal requisição pode exigir dados mais específicos e se tornar uma requisição de infra-estrutura ou uma requisição de TI.</a:t>
            </a:r>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11</a:t>
            </a:fld>
            <a:endParaRPr lang="pt-BR" dirty="0"/>
          </a:p>
        </p:txBody>
      </p:sp>
      <p:cxnSp>
        <p:nvCxnSpPr>
          <p:cNvPr id="12" name="Straight Connector 11"/>
          <p:cNvCxnSpPr>
            <a:endCxn id="14" idx="3"/>
          </p:cNvCxnSpPr>
          <p:nvPr/>
        </p:nvCxnSpPr>
        <p:spPr>
          <a:xfrm flipV="1">
            <a:off x="3537766" y="3345212"/>
            <a:ext cx="1446909" cy="117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2925937">
            <a:off x="4933386" y="3083431"/>
            <a:ext cx="339886" cy="31556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sp>
        <p:nvSpPr>
          <p:cNvPr id="24" name="Isosceles Triangle 23"/>
          <p:cNvSpPr/>
          <p:nvPr/>
        </p:nvSpPr>
        <p:spPr>
          <a:xfrm rot="18789679">
            <a:off x="6441240" y="3025130"/>
            <a:ext cx="339886" cy="31556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cxnSp>
        <p:nvCxnSpPr>
          <p:cNvPr id="19" name="Straight Connector 18"/>
          <p:cNvCxnSpPr>
            <a:endCxn id="24" idx="3"/>
          </p:cNvCxnSpPr>
          <p:nvPr/>
        </p:nvCxnSpPr>
        <p:spPr>
          <a:xfrm flipH="1" flipV="1">
            <a:off x="6726273" y="3290842"/>
            <a:ext cx="1458867" cy="1292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72658" y="2149218"/>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dirty="0"/>
          </a:p>
        </p:txBody>
      </p:sp>
      <p:sp>
        <p:nvSpPr>
          <p:cNvPr id="16" name="Oval 15"/>
          <p:cNvSpPr/>
          <p:nvPr/>
        </p:nvSpPr>
        <p:spPr>
          <a:xfrm>
            <a:off x="2407605" y="4515832"/>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7" name="Oval 16"/>
          <p:cNvSpPr/>
          <p:nvPr/>
        </p:nvSpPr>
        <p:spPr>
          <a:xfrm>
            <a:off x="7604763" y="4571660"/>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8" name="TextBox 7"/>
          <p:cNvSpPr txBox="1"/>
          <p:nvPr/>
        </p:nvSpPr>
        <p:spPr>
          <a:xfrm>
            <a:off x="5103329" y="2499439"/>
            <a:ext cx="1507854" cy="369332"/>
          </a:xfrm>
          <a:prstGeom prst="rect">
            <a:avLst/>
          </a:prstGeom>
          <a:noFill/>
        </p:spPr>
        <p:txBody>
          <a:bodyPr wrap="square" rtlCol="0">
            <a:spAutoFit/>
          </a:bodyPr>
          <a:lstStyle/>
          <a:p>
            <a:r>
              <a:rPr lang="pt-BR" dirty="0"/>
              <a:t>Requisição.</a:t>
            </a:r>
          </a:p>
        </p:txBody>
      </p:sp>
      <p:sp>
        <p:nvSpPr>
          <p:cNvPr id="20" name="TextBox 19"/>
          <p:cNvSpPr txBox="1"/>
          <p:nvPr/>
        </p:nvSpPr>
        <p:spPr>
          <a:xfrm>
            <a:off x="2753366" y="4727553"/>
            <a:ext cx="1507854" cy="646331"/>
          </a:xfrm>
          <a:prstGeom prst="rect">
            <a:avLst/>
          </a:prstGeom>
          <a:noFill/>
        </p:spPr>
        <p:txBody>
          <a:bodyPr wrap="square" rtlCol="0">
            <a:spAutoFit/>
          </a:bodyPr>
          <a:lstStyle/>
          <a:p>
            <a:r>
              <a:rPr lang="pt-BR" dirty="0"/>
              <a:t>Requisição de TI.</a:t>
            </a:r>
          </a:p>
        </p:txBody>
      </p:sp>
      <p:sp>
        <p:nvSpPr>
          <p:cNvPr id="21" name="TextBox 20"/>
          <p:cNvSpPr txBox="1"/>
          <p:nvPr/>
        </p:nvSpPr>
        <p:spPr>
          <a:xfrm>
            <a:off x="7777643" y="4783383"/>
            <a:ext cx="1809702" cy="646331"/>
          </a:xfrm>
          <a:prstGeom prst="rect">
            <a:avLst/>
          </a:prstGeom>
          <a:noFill/>
        </p:spPr>
        <p:txBody>
          <a:bodyPr wrap="square" rtlCol="0">
            <a:spAutoFit/>
          </a:bodyPr>
          <a:lstStyle/>
          <a:p>
            <a:r>
              <a:rPr lang="pt-BR" dirty="0"/>
              <a:t>Requisição de infra-estrutura</a:t>
            </a:r>
          </a:p>
        </p:txBody>
      </p:sp>
    </p:spTree>
    <p:extLst>
      <p:ext uri="{BB962C8B-B14F-4D97-AF65-F5344CB8AC3E}">
        <p14:creationId xmlns:p14="http://schemas.microsoft.com/office/powerpoint/2010/main" val="399888460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7" grpId="0" animBg="1"/>
      <p:bldP spid="16" grpId="0" animBg="1"/>
      <p:bldP spid="17" grpId="0" animBg="1"/>
      <p:bldP spid="8"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pPr algn="just"/>
            <a:r>
              <a:rPr lang="pt-BR" sz="6800" b="1" dirty="0"/>
              <a:t>EX6: </a:t>
            </a:r>
            <a:r>
              <a:rPr lang="pt-BR" sz="6800" dirty="0"/>
              <a:t>Uma loja e-commerce tem seu próprio sistema de vendas. Para efetuar um pagamento em geral, necessita-se inserir todos os dados pessoais bem como escolher o frete desejado para entrega. Caso o cliente deseje pagar com cartão de crédito, dados da operadora do cartão são exigidos. Outra opção a ser escolhida é o pagamento por boleto bancário, que fornece ao cliente um desconto de 10% no preço final.</a:t>
            </a:r>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12</a:t>
            </a:fld>
            <a:endParaRPr lang="pt-BR" dirty="0"/>
          </a:p>
        </p:txBody>
      </p:sp>
      <p:cxnSp>
        <p:nvCxnSpPr>
          <p:cNvPr id="12" name="Straight Connector 11"/>
          <p:cNvCxnSpPr>
            <a:endCxn id="14" idx="3"/>
          </p:cNvCxnSpPr>
          <p:nvPr/>
        </p:nvCxnSpPr>
        <p:spPr>
          <a:xfrm flipV="1">
            <a:off x="3537766" y="3345212"/>
            <a:ext cx="1446909" cy="117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2925937">
            <a:off x="4933386" y="3083431"/>
            <a:ext cx="339886" cy="31556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4" name="Isosceles Triangle 23"/>
          <p:cNvSpPr/>
          <p:nvPr/>
        </p:nvSpPr>
        <p:spPr>
          <a:xfrm rot="18789679">
            <a:off x="6441240" y="3025130"/>
            <a:ext cx="339886" cy="31556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cxnSp>
        <p:nvCxnSpPr>
          <p:cNvPr id="19" name="Straight Connector 18"/>
          <p:cNvCxnSpPr>
            <a:endCxn id="24" idx="3"/>
          </p:cNvCxnSpPr>
          <p:nvPr/>
        </p:nvCxnSpPr>
        <p:spPr>
          <a:xfrm flipH="1" flipV="1">
            <a:off x="6726273" y="3290842"/>
            <a:ext cx="1458867" cy="1292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72658" y="2149630"/>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6" name="Oval 15"/>
          <p:cNvSpPr/>
          <p:nvPr/>
        </p:nvSpPr>
        <p:spPr>
          <a:xfrm>
            <a:off x="2407605" y="4515832"/>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7" name="Oval 16"/>
          <p:cNvSpPr/>
          <p:nvPr/>
        </p:nvSpPr>
        <p:spPr>
          <a:xfrm>
            <a:off x="7604763" y="4582973"/>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8" name="TextBox 7"/>
          <p:cNvSpPr txBox="1"/>
          <p:nvPr/>
        </p:nvSpPr>
        <p:spPr>
          <a:xfrm>
            <a:off x="5103329" y="2512744"/>
            <a:ext cx="1507854" cy="369332"/>
          </a:xfrm>
          <a:prstGeom prst="rect">
            <a:avLst/>
          </a:prstGeom>
          <a:noFill/>
        </p:spPr>
        <p:txBody>
          <a:bodyPr wrap="square" rtlCol="0">
            <a:spAutoFit/>
          </a:bodyPr>
          <a:lstStyle/>
          <a:p>
            <a:r>
              <a:rPr lang="pt-BR" dirty="0"/>
              <a:t>Pagamento.</a:t>
            </a:r>
          </a:p>
        </p:txBody>
      </p:sp>
      <p:sp>
        <p:nvSpPr>
          <p:cNvPr id="20" name="TextBox 19"/>
          <p:cNvSpPr txBox="1"/>
          <p:nvPr/>
        </p:nvSpPr>
        <p:spPr>
          <a:xfrm>
            <a:off x="2753366" y="4727553"/>
            <a:ext cx="1507854" cy="646331"/>
          </a:xfrm>
          <a:prstGeom prst="rect">
            <a:avLst/>
          </a:prstGeom>
          <a:noFill/>
        </p:spPr>
        <p:txBody>
          <a:bodyPr wrap="square" rtlCol="0">
            <a:spAutoFit/>
          </a:bodyPr>
          <a:lstStyle/>
          <a:p>
            <a:r>
              <a:rPr lang="pt-BR" dirty="0"/>
              <a:t>Pagamento por cartão.</a:t>
            </a:r>
          </a:p>
        </p:txBody>
      </p:sp>
      <p:sp>
        <p:nvSpPr>
          <p:cNvPr id="21" name="TextBox 20"/>
          <p:cNvSpPr txBox="1"/>
          <p:nvPr/>
        </p:nvSpPr>
        <p:spPr>
          <a:xfrm>
            <a:off x="7777643" y="4783383"/>
            <a:ext cx="1507854" cy="646331"/>
          </a:xfrm>
          <a:prstGeom prst="rect">
            <a:avLst/>
          </a:prstGeom>
          <a:noFill/>
        </p:spPr>
        <p:txBody>
          <a:bodyPr wrap="square" rtlCol="0">
            <a:spAutoFit/>
          </a:bodyPr>
          <a:lstStyle/>
          <a:p>
            <a:r>
              <a:rPr lang="pt-BR" dirty="0"/>
              <a:t>Pagamento por boleto.</a:t>
            </a:r>
          </a:p>
        </p:txBody>
      </p:sp>
    </p:spTree>
    <p:extLst>
      <p:ext uri="{BB962C8B-B14F-4D97-AF65-F5344CB8AC3E}">
        <p14:creationId xmlns:p14="http://schemas.microsoft.com/office/powerpoint/2010/main" val="33606772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7" grpId="0" animBg="1"/>
      <p:bldP spid="16" grpId="0" animBg="1"/>
      <p:bldP spid="17" grpId="0" animBg="1"/>
      <p:bldP spid="8"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r>
              <a:rPr lang="pt-BR" sz="2200" b="1" dirty="0"/>
              <a:t>Dependência:</a:t>
            </a:r>
          </a:p>
          <a:p>
            <a:pPr lvl="1" algn="just"/>
            <a:r>
              <a:rPr lang="pt-BR" b="1" dirty="0"/>
              <a:t>Include: </a:t>
            </a:r>
            <a:r>
              <a:rPr lang="pt-BR" dirty="0"/>
              <a:t>Seria a relação de um caso de uso que para ter sua funcionalidade executada precisa chamar outro caso de uso.</a:t>
            </a:r>
          </a:p>
          <a:p>
            <a:pPr lvl="1" algn="just"/>
            <a:r>
              <a:rPr lang="pt-BR" sz="2000" b="1" dirty="0"/>
              <a:t>Extend: </a:t>
            </a:r>
            <a:r>
              <a:rPr lang="pt-BR" dirty="0"/>
              <a:t>Esta relação significa que o caso de uso extendido vai funcionar exatamente como o caso de uso base só que alguns passos novos inseridos no caso de uso extendido.</a:t>
            </a:r>
            <a:endParaRPr lang="pt-BR" sz="2000" b="1" dirty="0"/>
          </a:p>
          <a:p>
            <a:endParaRPr lang="pt-BR" sz="20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13</a:t>
            </a:fld>
            <a:endParaRPr lang="pt-BR" dirty="0"/>
          </a:p>
        </p:txBody>
      </p:sp>
      <p:pic>
        <p:nvPicPr>
          <p:cNvPr id="5" name="Picture 4"/>
          <p:cNvPicPr>
            <a:picLocks noChangeAspect="1"/>
          </p:cNvPicPr>
          <p:nvPr/>
        </p:nvPicPr>
        <p:blipFill>
          <a:blip r:embed="rId2"/>
          <a:stretch>
            <a:fillRect/>
          </a:stretch>
        </p:blipFill>
        <p:spPr>
          <a:xfrm>
            <a:off x="3491342" y="3824257"/>
            <a:ext cx="4569586" cy="761598"/>
          </a:xfrm>
          <a:prstGeom prst="rect">
            <a:avLst/>
          </a:prstGeom>
        </p:spPr>
      </p:pic>
      <p:pic>
        <p:nvPicPr>
          <p:cNvPr id="6" name="Picture 5"/>
          <p:cNvPicPr>
            <a:picLocks noChangeAspect="1"/>
          </p:cNvPicPr>
          <p:nvPr/>
        </p:nvPicPr>
        <p:blipFill>
          <a:blip r:embed="rId3"/>
          <a:stretch>
            <a:fillRect/>
          </a:stretch>
        </p:blipFill>
        <p:spPr>
          <a:xfrm>
            <a:off x="3491342" y="4585855"/>
            <a:ext cx="4569586" cy="720436"/>
          </a:xfrm>
          <a:prstGeom prst="rect">
            <a:avLst/>
          </a:prstGeom>
        </p:spPr>
      </p:pic>
    </p:spTree>
    <p:extLst>
      <p:ext uri="{BB962C8B-B14F-4D97-AF65-F5344CB8AC3E}">
        <p14:creationId xmlns:p14="http://schemas.microsoft.com/office/powerpoint/2010/main" val="167429284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654702"/>
          </a:xfrm>
        </p:spPr>
        <p:txBody>
          <a:bodyPr>
            <a:normAutofit fontScale="25000" lnSpcReduction="20000"/>
          </a:bodyPr>
          <a:lstStyle/>
          <a:p>
            <a:pPr algn="just"/>
            <a:r>
              <a:rPr lang="pt-BR" sz="7200" b="1" dirty="0"/>
              <a:t>EX7: </a:t>
            </a:r>
            <a:r>
              <a:rPr lang="pt-BR" sz="7200" dirty="0"/>
              <a:t>Quando a secretária de um médico marca uma consulta ela DEVE consultar a agenda para verificar a disponibilidade de horários.</a:t>
            </a: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14</a:t>
            </a:fld>
            <a:endParaRPr lang="pt-BR" dirty="0"/>
          </a:p>
        </p:txBody>
      </p:sp>
      <p:sp>
        <p:nvSpPr>
          <p:cNvPr id="6" name="TextBox 5"/>
          <p:cNvSpPr txBox="1"/>
          <p:nvPr/>
        </p:nvSpPr>
        <p:spPr>
          <a:xfrm>
            <a:off x="1787791" y="4156932"/>
            <a:ext cx="1108364" cy="307777"/>
          </a:xfrm>
          <a:prstGeom prst="rect">
            <a:avLst/>
          </a:prstGeom>
          <a:noFill/>
        </p:spPr>
        <p:txBody>
          <a:bodyPr wrap="square" rtlCol="0">
            <a:spAutoFit/>
          </a:bodyPr>
          <a:lstStyle/>
          <a:p>
            <a:r>
              <a:rPr lang="pt-BR" sz="1400" dirty="0"/>
              <a:t>  Secretária</a:t>
            </a:r>
          </a:p>
        </p:txBody>
      </p:sp>
      <p:cxnSp>
        <p:nvCxnSpPr>
          <p:cNvPr id="15" name="Straight Connector 14"/>
          <p:cNvCxnSpPr>
            <a:endCxn id="34" idx="2"/>
          </p:cNvCxnSpPr>
          <p:nvPr/>
        </p:nvCxnSpPr>
        <p:spPr>
          <a:xfrm flipV="1">
            <a:off x="2688312" y="3551864"/>
            <a:ext cx="3214254" cy="79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1" idx="2"/>
          </p:cNvCxnSpPr>
          <p:nvPr/>
        </p:nvCxnSpPr>
        <p:spPr>
          <a:xfrm flipV="1">
            <a:off x="2688312" y="2415877"/>
            <a:ext cx="3116741" cy="1215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35" idx="2"/>
          </p:cNvCxnSpPr>
          <p:nvPr/>
        </p:nvCxnSpPr>
        <p:spPr>
          <a:xfrm>
            <a:off x="2688312" y="3630918"/>
            <a:ext cx="3375711" cy="1215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805053" y="1880738"/>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4" name="Oval 33"/>
          <p:cNvSpPr/>
          <p:nvPr/>
        </p:nvSpPr>
        <p:spPr>
          <a:xfrm>
            <a:off x="5902566" y="3016725"/>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5" name="Oval 34"/>
          <p:cNvSpPr/>
          <p:nvPr/>
        </p:nvSpPr>
        <p:spPr>
          <a:xfrm>
            <a:off x="6064023" y="4310820"/>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6" name="Oval 35"/>
          <p:cNvSpPr/>
          <p:nvPr/>
        </p:nvSpPr>
        <p:spPr>
          <a:xfrm>
            <a:off x="9710891" y="1839565"/>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9" name="TextBox 28"/>
          <p:cNvSpPr txBox="1"/>
          <p:nvPr/>
        </p:nvSpPr>
        <p:spPr>
          <a:xfrm>
            <a:off x="6151945" y="2132266"/>
            <a:ext cx="1468052" cy="584775"/>
          </a:xfrm>
          <a:prstGeom prst="rect">
            <a:avLst/>
          </a:prstGeom>
          <a:noFill/>
        </p:spPr>
        <p:txBody>
          <a:bodyPr wrap="square" rtlCol="0">
            <a:spAutoFit/>
          </a:bodyPr>
          <a:lstStyle/>
          <a:p>
            <a:r>
              <a:rPr lang="pt-BR" sz="1600" dirty="0"/>
              <a:t>Marcar consulta.</a:t>
            </a:r>
          </a:p>
        </p:txBody>
      </p:sp>
      <p:sp>
        <p:nvSpPr>
          <p:cNvPr id="37" name="TextBox 36"/>
          <p:cNvSpPr txBox="1"/>
          <p:nvPr/>
        </p:nvSpPr>
        <p:spPr>
          <a:xfrm>
            <a:off x="6175653" y="3208242"/>
            <a:ext cx="1468052" cy="584775"/>
          </a:xfrm>
          <a:prstGeom prst="rect">
            <a:avLst/>
          </a:prstGeom>
          <a:noFill/>
        </p:spPr>
        <p:txBody>
          <a:bodyPr wrap="square" rtlCol="0">
            <a:spAutoFit/>
          </a:bodyPr>
          <a:lstStyle/>
          <a:p>
            <a:r>
              <a:rPr lang="pt-BR" sz="1600" dirty="0"/>
              <a:t>Cancelar consulta.</a:t>
            </a:r>
          </a:p>
        </p:txBody>
      </p:sp>
      <p:sp>
        <p:nvSpPr>
          <p:cNvPr id="38" name="TextBox 37"/>
          <p:cNvSpPr txBox="1"/>
          <p:nvPr/>
        </p:nvSpPr>
        <p:spPr>
          <a:xfrm>
            <a:off x="6379471" y="4464709"/>
            <a:ext cx="1468052" cy="830997"/>
          </a:xfrm>
          <a:prstGeom prst="rect">
            <a:avLst/>
          </a:prstGeom>
          <a:noFill/>
        </p:spPr>
        <p:txBody>
          <a:bodyPr wrap="square" rtlCol="0">
            <a:spAutoFit/>
          </a:bodyPr>
          <a:lstStyle/>
          <a:p>
            <a:r>
              <a:rPr lang="pt-BR" sz="1600" dirty="0"/>
              <a:t>Atualizar cadastro de clientes.</a:t>
            </a:r>
          </a:p>
        </p:txBody>
      </p:sp>
      <p:sp>
        <p:nvSpPr>
          <p:cNvPr id="39" name="TextBox 38"/>
          <p:cNvSpPr txBox="1"/>
          <p:nvPr/>
        </p:nvSpPr>
        <p:spPr>
          <a:xfrm>
            <a:off x="10043930" y="2065695"/>
            <a:ext cx="1468052" cy="584775"/>
          </a:xfrm>
          <a:prstGeom prst="rect">
            <a:avLst/>
          </a:prstGeom>
          <a:noFill/>
        </p:spPr>
        <p:txBody>
          <a:bodyPr wrap="square" rtlCol="0">
            <a:spAutoFit/>
          </a:bodyPr>
          <a:lstStyle/>
          <a:p>
            <a:r>
              <a:rPr lang="pt-BR" sz="1600" dirty="0"/>
              <a:t>Consultar agenda.</a:t>
            </a:r>
          </a:p>
        </p:txBody>
      </p:sp>
      <p:cxnSp>
        <p:nvCxnSpPr>
          <p:cNvPr id="41" name="Straight Arrow Connector 40"/>
          <p:cNvCxnSpPr>
            <a:stCxn id="29" idx="3"/>
          </p:cNvCxnSpPr>
          <p:nvPr/>
        </p:nvCxnSpPr>
        <p:spPr>
          <a:xfrm flipV="1">
            <a:off x="7619997" y="2415877"/>
            <a:ext cx="2090894" cy="8777"/>
          </a:xfrm>
          <a:prstGeom prst="straightConnector1">
            <a:avLst/>
          </a:prstGeom>
          <a:ln w="222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18742" y="2074210"/>
            <a:ext cx="1525629" cy="338554"/>
          </a:xfrm>
          <a:prstGeom prst="rect">
            <a:avLst/>
          </a:prstGeom>
          <a:noFill/>
        </p:spPr>
        <p:txBody>
          <a:bodyPr wrap="square" rtlCol="0">
            <a:spAutoFit/>
          </a:bodyPr>
          <a:lstStyle>
            <a:defPPr>
              <a:defRPr lang="en-US"/>
            </a:defPPr>
            <a:lvl1pPr>
              <a:defRPr sz="1600"/>
            </a:lvl1pPr>
          </a:lstStyle>
          <a:p>
            <a:r>
              <a:rPr lang="pt-BR" dirty="0"/>
              <a:t>&lt;&lt;include&gt;&gt;</a:t>
            </a:r>
          </a:p>
        </p:txBody>
      </p:sp>
      <p:grpSp>
        <p:nvGrpSpPr>
          <p:cNvPr id="22" name="Group 21"/>
          <p:cNvGrpSpPr/>
          <p:nvPr/>
        </p:nvGrpSpPr>
        <p:grpSpPr>
          <a:xfrm>
            <a:off x="2059180" y="3037408"/>
            <a:ext cx="517502" cy="1051456"/>
            <a:chOff x="782201" y="3034397"/>
            <a:chExt cx="921319" cy="1887883"/>
          </a:xfrm>
        </p:grpSpPr>
        <p:sp>
          <p:nvSpPr>
            <p:cNvPr id="23" name="Oval 22"/>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4" name="Straight Connector 23"/>
            <p:cNvCxnSpPr>
              <a:stCxn id="23"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057714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1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P spid="34" grpId="0" animBg="1"/>
      <p:bldP spid="35" grpId="0" animBg="1"/>
      <p:bldP spid="36" grpId="0" animBg="1"/>
      <p:bldP spid="29" grpId="0"/>
      <p:bldP spid="37" grpId="0"/>
      <p:bldP spid="38" grpId="0"/>
      <p:bldP spid="39"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57637" y="802945"/>
            <a:ext cx="9520158" cy="1622854"/>
          </a:xfrm>
        </p:spPr>
        <p:txBody>
          <a:bodyPr>
            <a:normAutofit fontScale="25000" lnSpcReduction="20000"/>
          </a:bodyPr>
          <a:lstStyle/>
          <a:p>
            <a:pPr algn="just"/>
            <a:r>
              <a:rPr lang="pt-BR" sz="7200" b="1" dirty="0"/>
              <a:t>EX8: </a:t>
            </a:r>
            <a:r>
              <a:rPr lang="pt-BR" sz="7200" dirty="0"/>
              <a:t>Um comprador pode escolher realizar sua compra por cartão de crédito, cheque ou dinheiro em espécie. Caso escolha comprar pelo cartão de crédito existe a possibilidade de adiquirir milhar aéreas, as quais podem ser trocadas posteriormente por passagens.</a:t>
            </a: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15</a:t>
            </a:fld>
            <a:endParaRPr lang="pt-BR" dirty="0"/>
          </a:p>
        </p:txBody>
      </p:sp>
      <p:sp>
        <p:nvSpPr>
          <p:cNvPr id="6" name="TextBox 5"/>
          <p:cNvSpPr txBox="1"/>
          <p:nvPr/>
        </p:nvSpPr>
        <p:spPr>
          <a:xfrm>
            <a:off x="108142" y="4222640"/>
            <a:ext cx="1340214" cy="307777"/>
          </a:xfrm>
          <a:prstGeom prst="rect">
            <a:avLst/>
          </a:prstGeom>
          <a:noFill/>
        </p:spPr>
        <p:txBody>
          <a:bodyPr wrap="square" rtlCol="0">
            <a:spAutoFit/>
          </a:bodyPr>
          <a:lstStyle/>
          <a:p>
            <a:r>
              <a:rPr lang="pt-BR" sz="1400" dirty="0"/>
              <a:t>  Comprador</a:t>
            </a:r>
          </a:p>
        </p:txBody>
      </p:sp>
      <p:sp>
        <p:nvSpPr>
          <p:cNvPr id="21" name="Oval 20"/>
          <p:cNvSpPr/>
          <p:nvPr/>
        </p:nvSpPr>
        <p:spPr>
          <a:xfrm>
            <a:off x="5805053" y="1880738"/>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4" name="Oval 33"/>
          <p:cNvSpPr/>
          <p:nvPr/>
        </p:nvSpPr>
        <p:spPr>
          <a:xfrm>
            <a:off x="5902566" y="3016725"/>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5" name="Oval 34"/>
          <p:cNvSpPr/>
          <p:nvPr/>
        </p:nvSpPr>
        <p:spPr>
          <a:xfrm>
            <a:off x="6064023" y="4310820"/>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6" name="Oval 35"/>
          <p:cNvSpPr/>
          <p:nvPr/>
        </p:nvSpPr>
        <p:spPr>
          <a:xfrm>
            <a:off x="9710891" y="1839565"/>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9" name="TextBox 28"/>
          <p:cNvSpPr txBox="1"/>
          <p:nvPr/>
        </p:nvSpPr>
        <p:spPr>
          <a:xfrm>
            <a:off x="6069170" y="1999075"/>
            <a:ext cx="1468052" cy="830997"/>
          </a:xfrm>
          <a:prstGeom prst="rect">
            <a:avLst/>
          </a:prstGeom>
          <a:noFill/>
        </p:spPr>
        <p:txBody>
          <a:bodyPr wrap="square" rtlCol="0">
            <a:spAutoFit/>
          </a:bodyPr>
          <a:lstStyle/>
          <a:p>
            <a:r>
              <a:rPr lang="pt-BR" sz="1600" dirty="0"/>
              <a:t>Pagamento por cartão de crédito.</a:t>
            </a:r>
          </a:p>
        </p:txBody>
      </p:sp>
      <p:sp>
        <p:nvSpPr>
          <p:cNvPr id="37" name="TextBox 36"/>
          <p:cNvSpPr txBox="1"/>
          <p:nvPr/>
        </p:nvSpPr>
        <p:spPr>
          <a:xfrm>
            <a:off x="6235605" y="3262480"/>
            <a:ext cx="1468052" cy="584775"/>
          </a:xfrm>
          <a:prstGeom prst="rect">
            <a:avLst/>
          </a:prstGeom>
          <a:noFill/>
        </p:spPr>
        <p:txBody>
          <a:bodyPr wrap="square" rtlCol="0">
            <a:spAutoFit/>
          </a:bodyPr>
          <a:lstStyle/>
          <a:p>
            <a:r>
              <a:rPr lang="pt-BR" sz="1600" dirty="0"/>
              <a:t>Pagamento em cheque.</a:t>
            </a:r>
          </a:p>
        </p:txBody>
      </p:sp>
      <p:sp>
        <p:nvSpPr>
          <p:cNvPr id="38" name="TextBox 37"/>
          <p:cNvSpPr txBox="1"/>
          <p:nvPr/>
        </p:nvSpPr>
        <p:spPr>
          <a:xfrm>
            <a:off x="6354662" y="4557195"/>
            <a:ext cx="1468052" cy="584775"/>
          </a:xfrm>
          <a:prstGeom prst="rect">
            <a:avLst/>
          </a:prstGeom>
          <a:noFill/>
        </p:spPr>
        <p:txBody>
          <a:bodyPr wrap="square" rtlCol="0">
            <a:spAutoFit/>
          </a:bodyPr>
          <a:lstStyle/>
          <a:p>
            <a:r>
              <a:rPr lang="pt-BR" sz="1600" dirty="0"/>
              <a:t>Pagamento em dinheiro.</a:t>
            </a:r>
          </a:p>
        </p:txBody>
      </p:sp>
      <p:sp>
        <p:nvSpPr>
          <p:cNvPr id="39" name="TextBox 38"/>
          <p:cNvSpPr txBox="1"/>
          <p:nvPr/>
        </p:nvSpPr>
        <p:spPr>
          <a:xfrm>
            <a:off x="9975711" y="2065694"/>
            <a:ext cx="1468052" cy="584775"/>
          </a:xfrm>
          <a:prstGeom prst="rect">
            <a:avLst/>
          </a:prstGeom>
          <a:noFill/>
        </p:spPr>
        <p:txBody>
          <a:bodyPr wrap="square" rtlCol="0">
            <a:spAutoFit/>
          </a:bodyPr>
          <a:lstStyle/>
          <a:p>
            <a:r>
              <a:rPr lang="pt-BR" sz="1600" dirty="0"/>
              <a:t>Adiquirir milhas aéreas.</a:t>
            </a:r>
          </a:p>
        </p:txBody>
      </p:sp>
      <p:sp>
        <p:nvSpPr>
          <p:cNvPr id="45" name="TextBox 44"/>
          <p:cNvSpPr txBox="1"/>
          <p:nvPr/>
        </p:nvSpPr>
        <p:spPr>
          <a:xfrm>
            <a:off x="8171670" y="1986250"/>
            <a:ext cx="1525629" cy="338554"/>
          </a:xfrm>
          <a:prstGeom prst="rect">
            <a:avLst/>
          </a:prstGeom>
          <a:noFill/>
        </p:spPr>
        <p:txBody>
          <a:bodyPr wrap="square" rtlCol="0">
            <a:spAutoFit/>
          </a:bodyPr>
          <a:lstStyle/>
          <a:p>
            <a:r>
              <a:rPr lang="pt-BR" sz="1600" dirty="0"/>
              <a:t>&lt;&lt;extend&gt;&gt;</a:t>
            </a:r>
          </a:p>
        </p:txBody>
      </p:sp>
      <p:sp>
        <p:nvSpPr>
          <p:cNvPr id="26" name="Oval 25"/>
          <p:cNvSpPr/>
          <p:nvPr/>
        </p:nvSpPr>
        <p:spPr>
          <a:xfrm>
            <a:off x="2328881" y="3152362"/>
            <a:ext cx="1801091" cy="10702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4" name="Straight Connector 13"/>
          <p:cNvCxnSpPr>
            <a:endCxn id="26" idx="2"/>
          </p:cNvCxnSpPr>
          <p:nvPr/>
        </p:nvCxnSpPr>
        <p:spPr>
          <a:xfrm flipV="1">
            <a:off x="1154174" y="3687501"/>
            <a:ext cx="1174707" cy="9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6998" y="3527350"/>
            <a:ext cx="1468052" cy="338554"/>
          </a:xfrm>
          <a:prstGeom prst="rect">
            <a:avLst/>
          </a:prstGeom>
          <a:noFill/>
        </p:spPr>
        <p:txBody>
          <a:bodyPr wrap="square" rtlCol="0">
            <a:spAutoFit/>
          </a:bodyPr>
          <a:lstStyle/>
          <a:p>
            <a:r>
              <a:rPr lang="pt-BR" sz="1600" dirty="0"/>
              <a:t>Pagamento.</a:t>
            </a:r>
          </a:p>
        </p:txBody>
      </p:sp>
      <p:sp>
        <p:nvSpPr>
          <p:cNvPr id="32" name="Isosceles Triangle 31"/>
          <p:cNvSpPr/>
          <p:nvPr/>
        </p:nvSpPr>
        <p:spPr>
          <a:xfrm rot="15598858">
            <a:off x="4149310" y="3475089"/>
            <a:ext cx="343277" cy="3460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3" name="Isosceles Triangle 32"/>
          <p:cNvSpPr/>
          <p:nvPr/>
        </p:nvSpPr>
        <p:spPr>
          <a:xfrm rot="14208780">
            <a:off x="3949048" y="3107553"/>
            <a:ext cx="343277" cy="3460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0" name="Isosceles Triangle 39"/>
          <p:cNvSpPr/>
          <p:nvPr/>
        </p:nvSpPr>
        <p:spPr>
          <a:xfrm rot="17651786">
            <a:off x="3949048" y="3904436"/>
            <a:ext cx="343277" cy="3460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9" name="Straight Connector 18"/>
          <p:cNvCxnSpPr>
            <a:stCxn id="33" idx="3"/>
            <a:endCxn id="21" idx="2"/>
          </p:cNvCxnSpPr>
          <p:nvPr/>
        </p:nvCxnSpPr>
        <p:spPr>
          <a:xfrm flipV="1">
            <a:off x="4265501" y="2415877"/>
            <a:ext cx="1539552" cy="769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2" idx="3"/>
            <a:endCxn id="34" idx="2"/>
          </p:cNvCxnSpPr>
          <p:nvPr/>
        </p:nvCxnSpPr>
        <p:spPr>
          <a:xfrm flipV="1">
            <a:off x="4491349" y="3551864"/>
            <a:ext cx="1411217" cy="66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0" idx="3"/>
            <a:endCxn id="35" idx="2"/>
          </p:cNvCxnSpPr>
          <p:nvPr/>
        </p:nvCxnSpPr>
        <p:spPr>
          <a:xfrm>
            <a:off x="4278524" y="4148398"/>
            <a:ext cx="1785499" cy="697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43705" y="2358082"/>
            <a:ext cx="2067185" cy="66571"/>
          </a:xfrm>
          <a:prstGeom prst="straightConnector1">
            <a:avLst/>
          </a:prstGeom>
          <a:ln w="222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55984" y="3201096"/>
            <a:ext cx="517502" cy="1051456"/>
            <a:chOff x="782201" y="3034397"/>
            <a:chExt cx="921319" cy="1887883"/>
          </a:xfrm>
        </p:grpSpPr>
        <p:sp>
          <p:nvSpPr>
            <p:cNvPr id="30" name="Oval 29"/>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Straight Connector 40"/>
            <p:cNvCxnSpPr>
              <a:stCxn id="30"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294384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500"/>
                                        <p:tgtEl>
                                          <p:spTgt spid="33"/>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1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5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1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1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P spid="34" grpId="0" animBg="1"/>
      <p:bldP spid="35" grpId="0" animBg="1"/>
      <p:bldP spid="36" grpId="0" animBg="1"/>
      <p:bldP spid="29" grpId="0"/>
      <p:bldP spid="37" grpId="0"/>
      <p:bldP spid="38" grpId="0"/>
      <p:bldP spid="39" grpId="0"/>
      <p:bldP spid="45" grpId="0"/>
      <p:bldP spid="26" grpId="0" animBg="1"/>
      <p:bldP spid="31" grpId="0"/>
      <p:bldP spid="32" grpId="0" animBg="1"/>
      <p:bldP spid="33"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r>
              <a:rPr lang="pt-BR" sz="2200" b="1" dirty="0"/>
              <a:t>Fronteira do sistema:</a:t>
            </a:r>
            <a:endParaRPr lang="pt-BR" dirty="0"/>
          </a:p>
          <a:p>
            <a:pPr lvl="1"/>
            <a:r>
              <a:rPr lang="pt-BR" dirty="0"/>
              <a:t>Serve para definir a área de atuação do sistema.</a:t>
            </a:r>
          </a:p>
          <a:p>
            <a:pPr lvl="1"/>
            <a:r>
              <a:rPr lang="pt-BR" dirty="0"/>
              <a:t> Se caracteriza por tudo aquilo  que o ator enxerga e/ou percebe do sistema, ou seja, as informações passadas para o sistema pelo ator e as informações passadas para o ator pelo sistema.</a:t>
            </a:r>
            <a:endParaRPr lang="pt-BR" sz="20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16</a:t>
            </a:fld>
            <a:endParaRPr lang="pt-BR" dirty="0"/>
          </a:p>
        </p:txBody>
      </p:sp>
      <p:pic>
        <p:nvPicPr>
          <p:cNvPr id="7" name="Picture 6"/>
          <p:cNvPicPr>
            <a:picLocks noChangeAspect="1"/>
          </p:cNvPicPr>
          <p:nvPr/>
        </p:nvPicPr>
        <p:blipFill>
          <a:blip r:embed="rId2"/>
          <a:stretch>
            <a:fillRect/>
          </a:stretch>
        </p:blipFill>
        <p:spPr>
          <a:xfrm>
            <a:off x="4817684" y="3270559"/>
            <a:ext cx="2168704" cy="2590802"/>
          </a:xfrm>
          <a:prstGeom prst="rect">
            <a:avLst/>
          </a:prstGeom>
        </p:spPr>
      </p:pic>
    </p:spTree>
    <p:extLst>
      <p:ext uri="{BB962C8B-B14F-4D97-AF65-F5344CB8AC3E}">
        <p14:creationId xmlns:p14="http://schemas.microsoft.com/office/powerpoint/2010/main" val="5422120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444836" y="2161309"/>
            <a:ext cx="3754582" cy="36853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r>
              <a:rPr lang="pt-BR" sz="7200" b="1" dirty="0"/>
              <a:t>EX9: </a:t>
            </a:r>
            <a:r>
              <a:rPr lang="pt-BR" sz="7200" dirty="0"/>
              <a:t>Um aluno ao como usuário o SIG pode emitir seu histórico escolar, realizar cancelamento de disciplina, se inscrever em eventos.</a:t>
            </a:r>
            <a:r>
              <a:rPr lang="pt-BR" dirty="0"/>
              <a:t>. .</a:t>
            </a:r>
          </a:p>
          <a:p>
            <a:pPr marL="0" indent="0">
              <a:buNone/>
            </a:pP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17</a:t>
            </a:fld>
            <a:endParaRPr lang="pt-BR" dirty="0"/>
          </a:p>
        </p:txBody>
      </p:sp>
      <p:cxnSp>
        <p:nvCxnSpPr>
          <p:cNvPr id="8" name="Straight Connector 7"/>
          <p:cNvCxnSpPr>
            <a:endCxn id="21" idx="2"/>
          </p:cNvCxnSpPr>
          <p:nvPr/>
        </p:nvCxnSpPr>
        <p:spPr>
          <a:xfrm flipV="1">
            <a:off x="2932050" y="2900247"/>
            <a:ext cx="3566590" cy="12611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2996369" y="3960094"/>
            <a:ext cx="3569978" cy="19685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903483" y="4156949"/>
            <a:ext cx="3566590" cy="75836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Oval 20"/>
          <p:cNvSpPr/>
          <p:nvPr/>
        </p:nvSpPr>
        <p:spPr>
          <a:xfrm>
            <a:off x="6498640" y="2424426"/>
            <a:ext cx="1336480" cy="9516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Oval 21"/>
          <p:cNvSpPr/>
          <p:nvPr/>
        </p:nvSpPr>
        <p:spPr>
          <a:xfrm>
            <a:off x="6470073" y="3452546"/>
            <a:ext cx="1459754" cy="1039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Oval 22"/>
          <p:cNvSpPr/>
          <p:nvPr/>
        </p:nvSpPr>
        <p:spPr>
          <a:xfrm>
            <a:off x="6466278" y="4512378"/>
            <a:ext cx="1401204" cy="997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8" name="TextBox 37"/>
          <p:cNvSpPr txBox="1"/>
          <p:nvPr/>
        </p:nvSpPr>
        <p:spPr>
          <a:xfrm>
            <a:off x="6755033" y="2499209"/>
            <a:ext cx="1299978" cy="738664"/>
          </a:xfrm>
          <a:prstGeom prst="rect">
            <a:avLst/>
          </a:prstGeom>
          <a:noFill/>
        </p:spPr>
        <p:txBody>
          <a:bodyPr wrap="square" rtlCol="0">
            <a:spAutoFit/>
          </a:bodyPr>
          <a:lstStyle/>
          <a:p>
            <a:r>
              <a:rPr lang="pt-BR" sz="1400" dirty="0"/>
              <a:t>Emitir histórico escolar.</a:t>
            </a:r>
          </a:p>
        </p:txBody>
      </p:sp>
      <p:sp>
        <p:nvSpPr>
          <p:cNvPr id="40" name="TextBox 39"/>
          <p:cNvSpPr txBox="1"/>
          <p:nvPr/>
        </p:nvSpPr>
        <p:spPr>
          <a:xfrm>
            <a:off x="6630666" y="3484526"/>
            <a:ext cx="1402632" cy="830997"/>
          </a:xfrm>
          <a:prstGeom prst="rect">
            <a:avLst/>
          </a:prstGeom>
          <a:noFill/>
        </p:spPr>
        <p:txBody>
          <a:bodyPr wrap="square" rtlCol="0">
            <a:spAutoFit/>
          </a:bodyPr>
          <a:lstStyle/>
          <a:p>
            <a:r>
              <a:rPr lang="pt-BR" sz="1400" dirty="0"/>
              <a:t>Realizar cancelamento de disciplina</a:t>
            </a:r>
            <a:r>
              <a:rPr lang="pt-BR" sz="2000" dirty="0"/>
              <a:t>. </a:t>
            </a:r>
          </a:p>
        </p:txBody>
      </p:sp>
      <p:sp>
        <p:nvSpPr>
          <p:cNvPr id="41" name="TextBox 40"/>
          <p:cNvSpPr txBox="1"/>
          <p:nvPr/>
        </p:nvSpPr>
        <p:spPr>
          <a:xfrm>
            <a:off x="6566347" y="4706979"/>
            <a:ext cx="1742324" cy="523220"/>
          </a:xfrm>
          <a:prstGeom prst="rect">
            <a:avLst/>
          </a:prstGeom>
          <a:noFill/>
        </p:spPr>
        <p:txBody>
          <a:bodyPr wrap="square" rtlCol="0">
            <a:spAutoFit/>
          </a:bodyPr>
          <a:lstStyle/>
          <a:p>
            <a:r>
              <a:rPr lang="pt-BR" sz="1400" dirty="0"/>
              <a:t>Inscrever em  eventos.</a:t>
            </a:r>
          </a:p>
        </p:txBody>
      </p:sp>
      <p:sp>
        <p:nvSpPr>
          <p:cNvPr id="42" name="TextBox 41"/>
          <p:cNvSpPr txBox="1"/>
          <p:nvPr/>
        </p:nvSpPr>
        <p:spPr>
          <a:xfrm>
            <a:off x="2016583" y="4515350"/>
            <a:ext cx="1039090" cy="369332"/>
          </a:xfrm>
          <a:prstGeom prst="rect">
            <a:avLst/>
          </a:prstGeom>
          <a:noFill/>
        </p:spPr>
        <p:txBody>
          <a:bodyPr wrap="square" rtlCol="0">
            <a:spAutoFit/>
          </a:bodyPr>
          <a:lstStyle/>
          <a:p>
            <a:r>
              <a:rPr lang="pt-BR" dirty="0"/>
              <a:t>Aluno</a:t>
            </a:r>
          </a:p>
        </p:txBody>
      </p:sp>
      <p:grpSp>
        <p:nvGrpSpPr>
          <p:cNvPr id="32" name="Group 31"/>
          <p:cNvGrpSpPr/>
          <p:nvPr/>
        </p:nvGrpSpPr>
        <p:grpSpPr>
          <a:xfrm>
            <a:off x="2162459" y="3436277"/>
            <a:ext cx="512580" cy="1050332"/>
            <a:chOff x="782201" y="3034397"/>
            <a:chExt cx="921319" cy="1887883"/>
          </a:xfrm>
        </p:grpSpPr>
        <p:sp>
          <p:nvSpPr>
            <p:cNvPr id="5" name="Oval 4"/>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Connector 6"/>
            <p:cNvCxnSpPr>
              <a:stCxn id="5"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517269" y="1791977"/>
            <a:ext cx="1364298" cy="369332"/>
          </a:xfrm>
          <a:prstGeom prst="rect">
            <a:avLst/>
          </a:prstGeom>
          <a:noFill/>
        </p:spPr>
        <p:txBody>
          <a:bodyPr wrap="square" rtlCol="0">
            <a:spAutoFit/>
          </a:bodyPr>
          <a:lstStyle/>
          <a:p>
            <a:r>
              <a:rPr lang="pt-BR" dirty="0"/>
              <a:t>SIG</a:t>
            </a:r>
          </a:p>
        </p:txBody>
      </p:sp>
    </p:spTree>
    <p:extLst>
      <p:ext uri="{BB962C8B-B14F-4D97-AF65-F5344CB8AC3E}">
        <p14:creationId xmlns:p14="http://schemas.microsoft.com/office/powerpoint/2010/main" val="18216103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P spid="23" grpId="0" animBg="1"/>
      <p:bldP spid="38" grpId="0"/>
      <p:bldP spid="40" grpId="0"/>
      <p:bldP spid="41" grpId="0"/>
      <p:bldP spid="42"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444836" y="2161309"/>
            <a:ext cx="3754582" cy="36853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r>
              <a:rPr lang="pt-BR" sz="7200" b="1" dirty="0"/>
              <a:t>EX10: </a:t>
            </a:r>
            <a:r>
              <a:rPr lang="pt-BR" sz="7200" dirty="0"/>
              <a:t>Um comerciante vai acessar um sistema bancário em caixa eletrônico podendo realizar um depósito, consultar seu saldo em conta ou até mesmo realizar tranferências.</a:t>
            </a:r>
            <a:endParaRPr lang="pt-BR" sz="2200" dirty="0"/>
          </a:p>
          <a:p>
            <a:pPr lvl="1"/>
            <a:endParaRPr lang="pt-BR" sz="2000" dirty="0"/>
          </a:p>
          <a:p>
            <a:pPr marL="0" indent="0">
              <a:buNone/>
            </a:pP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18</a:t>
            </a:fld>
            <a:endParaRPr lang="pt-BR" dirty="0"/>
          </a:p>
        </p:txBody>
      </p:sp>
      <p:cxnSp>
        <p:nvCxnSpPr>
          <p:cNvPr id="8" name="Straight Connector 7"/>
          <p:cNvCxnSpPr>
            <a:endCxn id="21" idx="2"/>
          </p:cNvCxnSpPr>
          <p:nvPr/>
        </p:nvCxnSpPr>
        <p:spPr>
          <a:xfrm flipV="1">
            <a:off x="2932050" y="2900247"/>
            <a:ext cx="3566590" cy="12611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2996369" y="3960094"/>
            <a:ext cx="3569978" cy="19685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903483" y="4156949"/>
            <a:ext cx="3566590" cy="75836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Oval 20"/>
          <p:cNvSpPr/>
          <p:nvPr/>
        </p:nvSpPr>
        <p:spPr>
          <a:xfrm>
            <a:off x="6498640" y="2424426"/>
            <a:ext cx="1336480" cy="9516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Oval 21"/>
          <p:cNvSpPr/>
          <p:nvPr/>
        </p:nvSpPr>
        <p:spPr>
          <a:xfrm>
            <a:off x="6470073" y="3452546"/>
            <a:ext cx="1459754" cy="10394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Oval 22"/>
          <p:cNvSpPr/>
          <p:nvPr/>
        </p:nvSpPr>
        <p:spPr>
          <a:xfrm>
            <a:off x="6466278" y="4512378"/>
            <a:ext cx="1401204" cy="997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8" name="TextBox 37"/>
          <p:cNvSpPr txBox="1"/>
          <p:nvPr/>
        </p:nvSpPr>
        <p:spPr>
          <a:xfrm>
            <a:off x="6755651" y="2612979"/>
            <a:ext cx="1299978" cy="523220"/>
          </a:xfrm>
          <a:prstGeom prst="rect">
            <a:avLst/>
          </a:prstGeom>
          <a:noFill/>
        </p:spPr>
        <p:txBody>
          <a:bodyPr wrap="square" rtlCol="0">
            <a:spAutoFit/>
          </a:bodyPr>
          <a:lstStyle/>
          <a:p>
            <a:r>
              <a:rPr lang="pt-BR" sz="1400" dirty="0"/>
              <a:t>Realizar depósito.</a:t>
            </a:r>
          </a:p>
        </p:txBody>
      </p:sp>
      <p:sp>
        <p:nvSpPr>
          <p:cNvPr id="40" name="TextBox 39"/>
          <p:cNvSpPr txBox="1"/>
          <p:nvPr/>
        </p:nvSpPr>
        <p:spPr>
          <a:xfrm>
            <a:off x="6562959" y="3609630"/>
            <a:ext cx="1402632" cy="615553"/>
          </a:xfrm>
          <a:prstGeom prst="rect">
            <a:avLst/>
          </a:prstGeom>
          <a:noFill/>
        </p:spPr>
        <p:txBody>
          <a:bodyPr wrap="square" rtlCol="0">
            <a:spAutoFit/>
          </a:bodyPr>
          <a:lstStyle/>
          <a:p>
            <a:r>
              <a:rPr lang="pt-BR" sz="1400" dirty="0"/>
              <a:t>Consultar saldo na conta</a:t>
            </a:r>
            <a:r>
              <a:rPr lang="pt-BR" sz="2000" dirty="0"/>
              <a:t>. </a:t>
            </a:r>
          </a:p>
        </p:txBody>
      </p:sp>
      <p:sp>
        <p:nvSpPr>
          <p:cNvPr id="41" name="TextBox 40"/>
          <p:cNvSpPr txBox="1"/>
          <p:nvPr/>
        </p:nvSpPr>
        <p:spPr>
          <a:xfrm>
            <a:off x="6566347" y="4706979"/>
            <a:ext cx="1742324" cy="738664"/>
          </a:xfrm>
          <a:prstGeom prst="rect">
            <a:avLst/>
          </a:prstGeom>
          <a:noFill/>
        </p:spPr>
        <p:txBody>
          <a:bodyPr wrap="square" rtlCol="0">
            <a:spAutoFit/>
          </a:bodyPr>
          <a:lstStyle/>
          <a:p>
            <a:r>
              <a:rPr lang="pt-BR" sz="1400" dirty="0"/>
              <a:t>Realizar transferências bancárias.</a:t>
            </a:r>
          </a:p>
        </p:txBody>
      </p:sp>
      <p:sp>
        <p:nvSpPr>
          <p:cNvPr id="42" name="TextBox 41"/>
          <p:cNvSpPr txBox="1"/>
          <p:nvPr/>
        </p:nvSpPr>
        <p:spPr>
          <a:xfrm>
            <a:off x="1675935" y="4486609"/>
            <a:ext cx="1520977" cy="369332"/>
          </a:xfrm>
          <a:prstGeom prst="rect">
            <a:avLst/>
          </a:prstGeom>
          <a:noFill/>
        </p:spPr>
        <p:txBody>
          <a:bodyPr wrap="square" rtlCol="0">
            <a:spAutoFit/>
          </a:bodyPr>
          <a:lstStyle/>
          <a:p>
            <a:r>
              <a:rPr lang="pt-BR" dirty="0"/>
              <a:t>Comerciante</a:t>
            </a:r>
          </a:p>
        </p:txBody>
      </p:sp>
      <p:grpSp>
        <p:nvGrpSpPr>
          <p:cNvPr id="32" name="Group 31"/>
          <p:cNvGrpSpPr/>
          <p:nvPr/>
        </p:nvGrpSpPr>
        <p:grpSpPr>
          <a:xfrm>
            <a:off x="2162459" y="3436277"/>
            <a:ext cx="512580" cy="1050332"/>
            <a:chOff x="782201" y="3034397"/>
            <a:chExt cx="921319" cy="1887883"/>
          </a:xfrm>
        </p:grpSpPr>
        <p:sp>
          <p:nvSpPr>
            <p:cNvPr id="5" name="Oval 4"/>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Connector 6"/>
            <p:cNvCxnSpPr>
              <a:stCxn id="5"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7364076" y="1822266"/>
            <a:ext cx="2026040" cy="369332"/>
          </a:xfrm>
          <a:prstGeom prst="rect">
            <a:avLst/>
          </a:prstGeom>
          <a:noFill/>
        </p:spPr>
        <p:txBody>
          <a:bodyPr wrap="square" rtlCol="0">
            <a:spAutoFit/>
          </a:bodyPr>
          <a:lstStyle/>
          <a:p>
            <a:r>
              <a:rPr lang="pt-BR" dirty="0"/>
              <a:t>Sistema Bancário</a:t>
            </a:r>
          </a:p>
        </p:txBody>
      </p:sp>
    </p:spTree>
    <p:extLst>
      <p:ext uri="{BB962C8B-B14F-4D97-AF65-F5344CB8AC3E}">
        <p14:creationId xmlns:p14="http://schemas.microsoft.com/office/powerpoint/2010/main" val="374412986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P spid="23" grpId="0" animBg="1"/>
      <p:bldP spid="38" grpId="0"/>
      <p:bldP spid="40" grpId="0"/>
      <p:bldP spid="41" grpId="0"/>
      <p:bldP spid="42"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Descrição de Casos de Uso  </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pPr algn="just"/>
            <a:r>
              <a:rPr lang="pt-BR" dirty="0"/>
              <a:t>Permite descrever em detalhes como a funcionalidade é executada. Além disto, uniformiza a especificação dos casos de uso nos projetos em relação a alguns critérios como: identificação, especificação de atores, especificação de pré-condições, referências a elementos internos e externos nos fluxos de eventos e especificação de pós-condições.</a:t>
            </a:r>
            <a:endParaRPr lang="pt-BR" sz="20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19</a:t>
            </a:fld>
            <a:endParaRPr lang="pt-BR" dirty="0"/>
          </a:p>
        </p:txBody>
      </p:sp>
    </p:spTree>
    <p:extLst>
      <p:ext uri="{BB962C8B-B14F-4D97-AF65-F5344CB8AC3E}">
        <p14:creationId xmlns:p14="http://schemas.microsoft.com/office/powerpoint/2010/main" val="2366933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a:t>
            </a:r>
          </a:p>
        </p:txBody>
      </p:sp>
      <p:sp>
        <p:nvSpPr>
          <p:cNvPr id="3" name="Content Placeholder 2"/>
          <p:cNvSpPr>
            <a:spLocks noGrp="1"/>
          </p:cNvSpPr>
          <p:nvPr>
            <p:ph idx="1"/>
          </p:nvPr>
        </p:nvSpPr>
        <p:spPr>
          <a:xfrm>
            <a:off x="1534696" y="1419987"/>
            <a:ext cx="9520158" cy="4385068"/>
          </a:xfrm>
        </p:spPr>
        <p:txBody>
          <a:bodyPr>
            <a:normAutofit/>
          </a:bodyPr>
          <a:lstStyle/>
          <a:p>
            <a:pPr algn="just"/>
            <a:r>
              <a:rPr lang="pt-BR" sz="2200" dirty="0"/>
              <a:t>Um diagrama de Casos de Uso descreve um cenário que mostra as funcionalidades do sistema do ponto de vista do usuário.</a:t>
            </a:r>
          </a:p>
          <a:p>
            <a:pPr algn="just"/>
            <a:endParaRPr lang="pt-BR" sz="2200" dirty="0"/>
          </a:p>
          <a:p>
            <a:pPr algn="just"/>
            <a:r>
              <a:rPr lang="pt-BR" sz="2200" dirty="0"/>
              <a:t>Um caso de uso representa uma unidade discreta da interação entre um usuário (humano ou máquina) e o sistema.</a:t>
            </a:r>
          </a:p>
          <a:p>
            <a:pPr algn="just"/>
            <a:endParaRPr lang="pt-BR" sz="2200" dirty="0"/>
          </a:p>
          <a:p>
            <a:pPr algn="just"/>
            <a:r>
              <a:rPr lang="pt-BR" sz="2200" dirty="0"/>
              <a:t>Um caso de uso é uma unidade de um trabalho significante. Por exemplo: o "login para o sistema", "registrar no sistema" e "criar pedidos" são todos casos de uso.</a:t>
            </a:r>
          </a:p>
          <a:p>
            <a:endParaRPr lang="pt-BR"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2</a:t>
            </a:fld>
            <a:endParaRPr lang="pt-BR" dirty="0"/>
          </a:p>
        </p:txBody>
      </p:sp>
    </p:spTree>
    <p:extLst>
      <p:ext uri="{BB962C8B-B14F-4D97-AF65-F5344CB8AC3E}">
        <p14:creationId xmlns:p14="http://schemas.microsoft.com/office/powerpoint/2010/main" val="1309352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Descrição de Casos de Uso  </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20</a:t>
            </a:fld>
            <a:endParaRPr lang="pt-BR" dirty="0"/>
          </a:p>
        </p:txBody>
      </p:sp>
      <p:graphicFrame>
        <p:nvGraphicFramePr>
          <p:cNvPr id="9" name="Table 8"/>
          <p:cNvGraphicFramePr>
            <a:graphicFrameLocks noGrp="1"/>
          </p:cNvGraphicFramePr>
          <p:nvPr>
            <p:extLst>
              <p:ext uri="{D42A27DB-BD31-4B8C-83A1-F6EECF244321}">
                <p14:modId xmlns:p14="http://schemas.microsoft.com/office/powerpoint/2010/main" val="1125699136"/>
              </p:ext>
            </p:extLst>
          </p:nvPr>
        </p:nvGraphicFramePr>
        <p:xfrm>
          <a:off x="1710178" y="939480"/>
          <a:ext cx="8943307" cy="502905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593005">
                  <a:extLst>
                    <a:ext uri="{9D8B030D-6E8A-4147-A177-3AD203B41FA5}">
                      <a16:colId xmlns:a16="http://schemas.microsoft.com/office/drawing/2014/main" val="3546016857"/>
                    </a:ext>
                  </a:extLst>
                </a:gridCol>
                <a:gridCol w="3157160">
                  <a:extLst>
                    <a:ext uri="{9D8B030D-6E8A-4147-A177-3AD203B41FA5}">
                      <a16:colId xmlns:a16="http://schemas.microsoft.com/office/drawing/2014/main" val="206735495"/>
                    </a:ext>
                  </a:extLst>
                </a:gridCol>
                <a:gridCol w="3193142">
                  <a:extLst>
                    <a:ext uri="{9D8B030D-6E8A-4147-A177-3AD203B41FA5}">
                      <a16:colId xmlns:a16="http://schemas.microsoft.com/office/drawing/2014/main" val="2510443608"/>
                    </a:ext>
                  </a:extLst>
                </a:gridCol>
              </a:tblGrid>
              <a:tr h="312595">
                <a:tc>
                  <a:txBody>
                    <a:bodyPr/>
                    <a:lstStyle/>
                    <a:p>
                      <a:r>
                        <a:rPr lang="pt-BR" sz="1200" dirty="0"/>
                        <a:t>Caso</a:t>
                      </a:r>
                      <a:r>
                        <a:rPr lang="pt-BR" sz="1200" baseline="0" dirty="0"/>
                        <a:t> de uso 001</a:t>
                      </a:r>
                      <a:endParaRPr lang="pt-BR" sz="1200" dirty="0"/>
                    </a:p>
                  </a:txBody>
                  <a:tcPr/>
                </a:tc>
                <a:tc gridSpan="2">
                  <a:txBody>
                    <a:bodyPr/>
                    <a:lstStyle/>
                    <a:p>
                      <a:endParaRPr lang="pt-BR" sz="1200" dirty="0"/>
                    </a:p>
                  </a:txBody>
                  <a:tcPr/>
                </a:tc>
                <a:tc hMerge="1">
                  <a:txBody>
                    <a:bodyPr/>
                    <a:lstStyle/>
                    <a:p>
                      <a:endParaRPr lang="pt-BR"/>
                    </a:p>
                  </a:txBody>
                  <a:tcPr/>
                </a:tc>
                <a:extLst>
                  <a:ext uri="{0D108BD9-81ED-4DB2-BD59-A6C34878D82A}">
                    <a16:rowId xmlns:a16="http://schemas.microsoft.com/office/drawing/2014/main" val="509651200"/>
                  </a:ext>
                </a:extLst>
              </a:tr>
              <a:tr h="312595">
                <a:tc>
                  <a:txBody>
                    <a:bodyPr/>
                    <a:lstStyle/>
                    <a:p>
                      <a:r>
                        <a:rPr lang="pt-BR" sz="1200" dirty="0">
                          <a:solidFill>
                            <a:schemeClr val="accent1">
                              <a:lumMod val="50000"/>
                            </a:schemeClr>
                          </a:solidFill>
                        </a:rPr>
                        <a:t>Nome do caso de uso:</a:t>
                      </a:r>
                    </a:p>
                  </a:txBody>
                  <a:tcPr/>
                </a:tc>
                <a:tc gridSpan="2">
                  <a:txBody>
                    <a:bodyPr/>
                    <a:lstStyle/>
                    <a:p>
                      <a:r>
                        <a:rPr lang="pt-BR" sz="1200" dirty="0"/>
                        <a:t>Realizar</a:t>
                      </a:r>
                      <a:r>
                        <a:rPr lang="pt-BR" sz="1200" baseline="0" dirty="0"/>
                        <a:t> cancelamento de disciplina.</a:t>
                      </a:r>
                      <a:endParaRPr lang="pt-BR" sz="1200" dirty="0"/>
                    </a:p>
                  </a:txBody>
                  <a:tcPr/>
                </a:tc>
                <a:tc hMerge="1">
                  <a:txBody>
                    <a:bodyPr/>
                    <a:lstStyle/>
                    <a:p>
                      <a:endParaRPr lang="pt-BR"/>
                    </a:p>
                  </a:txBody>
                  <a:tcPr/>
                </a:tc>
                <a:extLst>
                  <a:ext uri="{0D108BD9-81ED-4DB2-BD59-A6C34878D82A}">
                    <a16:rowId xmlns:a16="http://schemas.microsoft.com/office/drawing/2014/main" val="824299673"/>
                  </a:ext>
                </a:extLst>
              </a:tr>
              <a:tr h="312595">
                <a:tc>
                  <a:txBody>
                    <a:bodyPr/>
                    <a:lstStyle/>
                    <a:p>
                      <a:r>
                        <a:rPr lang="pt-BR" sz="1200" dirty="0">
                          <a:solidFill>
                            <a:schemeClr val="accent1">
                              <a:lumMod val="50000"/>
                            </a:schemeClr>
                          </a:solidFill>
                        </a:rPr>
                        <a:t>Atores:</a:t>
                      </a:r>
                    </a:p>
                  </a:txBody>
                  <a:tcPr/>
                </a:tc>
                <a:tc gridSpan="2">
                  <a:txBody>
                    <a:bodyPr/>
                    <a:lstStyle/>
                    <a:p>
                      <a:r>
                        <a:rPr lang="pt-BR" sz="1200" dirty="0"/>
                        <a:t>Aluno.</a:t>
                      </a:r>
                    </a:p>
                  </a:txBody>
                  <a:tcPr/>
                </a:tc>
                <a:tc hMerge="1">
                  <a:txBody>
                    <a:bodyPr/>
                    <a:lstStyle/>
                    <a:p>
                      <a:endParaRPr lang="pt-BR"/>
                    </a:p>
                  </a:txBody>
                  <a:tcPr/>
                </a:tc>
                <a:extLst>
                  <a:ext uri="{0D108BD9-81ED-4DB2-BD59-A6C34878D82A}">
                    <a16:rowId xmlns:a16="http://schemas.microsoft.com/office/drawing/2014/main" val="2282069361"/>
                  </a:ext>
                </a:extLst>
              </a:tr>
              <a:tr h="468438">
                <a:tc>
                  <a:txBody>
                    <a:bodyPr/>
                    <a:lstStyle/>
                    <a:p>
                      <a:r>
                        <a:rPr lang="pt-BR" sz="1200" dirty="0">
                          <a:solidFill>
                            <a:schemeClr val="accent1">
                              <a:lumMod val="50000"/>
                            </a:schemeClr>
                          </a:solidFill>
                        </a:rPr>
                        <a:t>Resumo:</a:t>
                      </a:r>
                    </a:p>
                  </a:txBody>
                  <a:tcPr/>
                </a:tc>
                <a:tc gridSpan="2">
                  <a:txBody>
                    <a:bodyPr/>
                    <a:lstStyle/>
                    <a:p>
                      <a:r>
                        <a:rPr lang="pt-BR" sz="1200" dirty="0"/>
                        <a:t>Um aluno que esteja acessando o SIG pode</a:t>
                      </a:r>
                      <a:r>
                        <a:rPr lang="pt-BR" sz="1200" baseline="0" dirty="0"/>
                        <a:t> efetuar o cancelamento de alguma disciplina que esteja cursando no corrente período.</a:t>
                      </a:r>
                      <a:endParaRPr lang="pt-BR" sz="1200" dirty="0"/>
                    </a:p>
                  </a:txBody>
                  <a:tcPr/>
                </a:tc>
                <a:tc hMerge="1">
                  <a:txBody>
                    <a:bodyPr/>
                    <a:lstStyle/>
                    <a:p>
                      <a:endParaRPr lang="pt-BR"/>
                    </a:p>
                  </a:txBody>
                  <a:tcPr/>
                </a:tc>
                <a:extLst>
                  <a:ext uri="{0D108BD9-81ED-4DB2-BD59-A6C34878D82A}">
                    <a16:rowId xmlns:a16="http://schemas.microsoft.com/office/drawing/2014/main" val="2668273462"/>
                  </a:ext>
                </a:extLst>
              </a:tr>
              <a:tr h="312595">
                <a:tc>
                  <a:txBody>
                    <a:bodyPr/>
                    <a:lstStyle/>
                    <a:p>
                      <a:r>
                        <a:rPr lang="pt-BR" sz="1200" dirty="0">
                          <a:solidFill>
                            <a:schemeClr val="accent1">
                              <a:lumMod val="50000"/>
                            </a:schemeClr>
                          </a:solidFill>
                        </a:rPr>
                        <a:t>Pré-</a:t>
                      </a:r>
                      <a:r>
                        <a:rPr lang="pt-BR" sz="1200" baseline="0" dirty="0">
                          <a:solidFill>
                            <a:schemeClr val="accent1">
                              <a:lumMod val="50000"/>
                            </a:schemeClr>
                          </a:solidFill>
                        </a:rPr>
                        <a:t>condição:</a:t>
                      </a:r>
                      <a:endParaRPr lang="pt-BR" sz="1200" dirty="0">
                        <a:solidFill>
                          <a:schemeClr val="accent1">
                            <a:lumMod val="50000"/>
                          </a:schemeClr>
                        </a:solidFill>
                      </a:endParaRPr>
                    </a:p>
                  </a:txBody>
                  <a:tcPr/>
                </a:tc>
                <a:tc gridSpan="2">
                  <a:txBody>
                    <a:bodyPr/>
                    <a:lstStyle/>
                    <a:p>
                      <a:r>
                        <a:rPr lang="pt-BR" sz="1200" dirty="0"/>
                        <a:t>O aluno</a:t>
                      </a:r>
                      <a:r>
                        <a:rPr lang="pt-BR" sz="1200" baseline="0" dirty="0"/>
                        <a:t> precisa estar logado no sistema para executar tal ação.</a:t>
                      </a:r>
                      <a:endParaRPr lang="pt-BR" sz="1200" dirty="0"/>
                    </a:p>
                  </a:txBody>
                  <a:tcPr/>
                </a:tc>
                <a:tc hMerge="1">
                  <a:txBody>
                    <a:bodyPr/>
                    <a:lstStyle/>
                    <a:p>
                      <a:endParaRPr lang="pt-BR"/>
                    </a:p>
                  </a:txBody>
                  <a:tcPr/>
                </a:tc>
                <a:extLst>
                  <a:ext uri="{0D108BD9-81ED-4DB2-BD59-A6C34878D82A}">
                    <a16:rowId xmlns:a16="http://schemas.microsoft.com/office/drawing/2014/main" val="2342350868"/>
                  </a:ext>
                </a:extLst>
              </a:tr>
              <a:tr h="312595">
                <a:tc>
                  <a:txBody>
                    <a:bodyPr/>
                    <a:lstStyle/>
                    <a:p>
                      <a:r>
                        <a:rPr lang="pt-BR" sz="1200" dirty="0">
                          <a:solidFill>
                            <a:schemeClr val="accent1">
                              <a:lumMod val="50000"/>
                            </a:schemeClr>
                          </a:solidFill>
                        </a:rPr>
                        <a:t>Pós-condição:</a:t>
                      </a:r>
                    </a:p>
                  </a:txBody>
                  <a:tcPr/>
                </a:tc>
                <a:tc gridSpan="2">
                  <a:txBody>
                    <a:bodyPr/>
                    <a:lstStyle/>
                    <a:p>
                      <a:r>
                        <a:rPr lang="pt-BR" sz="1200" dirty="0"/>
                        <a:t>O sistema emite uma confirmação de cancelamento.</a:t>
                      </a:r>
                    </a:p>
                  </a:txBody>
                  <a:tcPr/>
                </a:tc>
                <a:tc hMerge="1">
                  <a:txBody>
                    <a:bodyPr/>
                    <a:lstStyle/>
                    <a:p>
                      <a:endParaRPr lang="pt-BR"/>
                    </a:p>
                  </a:txBody>
                  <a:tcPr/>
                </a:tc>
                <a:extLst>
                  <a:ext uri="{0D108BD9-81ED-4DB2-BD59-A6C34878D82A}">
                    <a16:rowId xmlns:a16="http://schemas.microsoft.com/office/drawing/2014/main" val="4017079638"/>
                  </a:ext>
                </a:extLst>
              </a:tr>
              <a:tr h="1808925">
                <a:tc>
                  <a:txBody>
                    <a:bodyPr/>
                    <a:lstStyle/>
                    <a:p>
                      <a:r>
                        <a:rPr lang="pt-BR" sz="1200" dirty="0">
                          <a:solidFill>
                            <a:schemeClr val="accent1">
                              <a:lumMod val="50000"/>
                            </a:schemeClr>
                          </a:solidFill>
                        </a:rPr>
                        <a:t>Fluxo</a:t>
                      </a:r>
                      <a:r>
                        <a:rPr lang="pt-BR" sz="1200" baseline="0" dirty="0">
                          <a:solidFill>
                            <a:schemeClr val="accent1">
                              <a:lumMod val="50000"/>
                            </a:schemeClr>
                          </a:solidFill>
                        </a:rPr>
                        <a:t> principal:</a:t>
                      </a:r>
                      <a:endParaRPr lang="pt-BR" sz="1200" dirty="0">
                        <a:solidFill>
                          <a:schemeClr val="accent1">
                            <a:lumMod val="50000"/>
                          </a:schemeClr>
                        </a:solidFill>
                      </a:endParaRPr>
                    </a:p>
                  </a:txBody>
                  <a:tcPr/>
                </a:tc>
                <a:tc>
                  <a:txBody>
                    <a:bodyPr/>
                    <a:lstStyle/>
                    <a:p>
                      <a:r>
                        <a:rPr lang="pt-BR" sz="1200" dirty="0"/>
                        <a:t>Aluno:</a:t>
                      </a:r>
                    </a:p>
                    <a:p>
                      <a:pPr marL="0" indent="0">
                        <a:buNone/>
                      </a:pPr>
                      <a:r>
                        <a:rPr lang="pt-BR" sz="1200" dirty="0"/>
                        <a:t>1. </a:t>
                      </a:r>
                      <a:r>
                        <a:rPr lang="pt-BR" sz="1200" baseline="0" dirty="0"/>
                        <a:t>Realiza o login no sistema.</a:t>
                      </a:r>
                    </a:p>
                    <a:p>
                      <a:pPr marL="0" indent="0">
                        <a:buNone/>
                      </a:pPr>
                      <a:r>
                        <a:rPr lang="pt-BR" sz="1200" baseline="0" dirty="0"/>
                        <a:t>2. Seleciona a opção de cancelamento de disciplinas.</a:t>
                      </a:r>
                    </a:p>
                    <a:p>
                      <a:pPr marL="342900" indent="-342900">
                        <a:buAutoNum type="arabicPeriod"/>
                      </a:pPr>
                      <a:endParaRPr lang="pt-BR" sz="1200" baseline="0" dirty="0"/>
                    </a:p>
                    <a:p>
                      <a:pPr marL="0" indent="0">
                        <a:buNone/>
                      </a:pPr>
                      <a:endParaRPr lang="pt-BR" sz="1200" baseline="0" dirty="0"/>
                    </a:p>
                    <a:p>
                      <a:pPr marL="0" indent="0">
                        <a:buNone/>
                      </a:pPr>
                      <a:r>
                        <a:rPr lang="pt-BR" sz="1200" baseline="0" dirty="0"/>
                        <a:t>4. Seleciona a disciplina desejada para cancelamento.</a:t>
                      </a:r>
                    </a:p>
                    <a:p>
                      <a:pPr marL="342900" indent="-342900">
                        <a:buAutoNum type="arabicPeriod"/>
                      </a:pPr>
                      <a:endParaRPr lang="pt-BR" sz="1200" dirty="0"/>
                    </a:p>
                  </a:txBody>
                  <a:tcPr/>
                </a:tc>
                <a:tc>
                  <a:txBody>
                    <a:bodyPr/>
                    <a:lstStyle/>
                    <a:p>
                      <a:r>
                        <a:rPr lang="pt-BR" sz="1200" dirty="0"/>
                        <a:t>Sistema:</a:t>
                      </a:r>
                    </a:p>
                    <a:p>
                      <a:endParaRPr lang="pt-BR" sz="1200" dirty="0"/>
                    </a:p>
                    <a:p>
                      <a:endParaRPr lang="pt-BR" sz="1200" dirty="0"/>
                    </a:p>
                    <a:p>
                      <a:endParaRPr lang="pt-BR" sz="1200" dirty="0"/>
                    </a:p>
                    <a:p>
                      <a:r>
                        <a:rPr lang="pt-BR" sz="1200" dirty="0"/>
                        <a:t>3. Apresenta</a:t>
                      </a:r>
                      <a:r>
                        <a:rPr lang="pt-BR" sz="1200" baseline="0" dirty="0"/>
                        <a:t> as disciplinas que estão aptas a serem canceladas.</a:t>
                      </a:r>
                    </a:p>
                    <a:p>
                      <a:endParaRPr lang="pt-BR" sz="1200" dirty="0"/>
                    </a:p>
                    <a:p>
                      <a:endParaRPr lang="pt-BR" sz="1200" dirty="0"/>
                    </a:p>
                    <a:p>
                      <a:r>
                        <a:rPr lang="pt-BR" sz="1200" dirty="0"/>
                        <a:t>5.</a:t>
                      </a:r>
                      <a:r>
                        <a:rPr lang="pt-BR" sz="1200" baseline="0" dirty="0"/>
                        <a:t> S</a:t>
                      </a:r>
                      <a:r>
                        <a:rPr lang="pt-BR" sz="1200" dirty="0"/>
                        <a:t>istema confirma o cancelamento.</a:t>
                      </a:r>
                    </a:p>
                  </a:txBody>
                  <a:tcPr/>
                </a:tc>
                <a:extLst>
                  <a:ext uri="{0D108BD9-81ED-4DB2-BD59-A6C34878D82A}">
                    <a16:rowId xmlns:a16="http://schemas.microsoft.com/office/drawing/2014/main" val="3455804767"/>
                  </a:ext>
                </a:extLst>
              </a:tr>
              <a:tr h="843189">
                <a:tc>
                  <a:txBody>
                    <a:bodyPr/>
                    <a:lstStyle/>
                    <a:p>
                      <a:r>
                        <a:rPr lang="pt-BR" sz="1200" dirty="0">
                          <a:solidFill>
                            <a:schemeClr val="accent1">
                              <a:lumMod val="50000"/>
                            </a:schemeClr>
                          </a:solidFill>
                        </a:rPr>
                        <a:t>Fluxo alternativo:</a:t>
                      </a:r>
                    </a:p>
                  </a:txBody>
                  <a:tcPr/>
                </a:tc>
                <a:tc>
                  <a:txBody>
                    <a:bodyPr/>
                    <a:lstStyle/>
                    <a:p>
                      <a:r>
                        <a:rPr lang="pt-BR" sz="1200" dirty="0"/>
                        <a:t>Aluno:</a:t>
                      </a:r>
                    </a:p>
                  </a:txBody>
                  <a:tcPr/>
                </a:tc>
                <a:tc>
                  <a:txBody>
                    <a:bodyPr/>
                    <a:lstStyle/>
                    <a:p>
                      <a:r>
                        <a:rPr lang="pt-BR" sz="1200" dirty="0"/>
                        <a:t>Sistema:</a:t>
                      </a:r>
                    </a:p>
                    <a:p>
                      <a:r>
                        <a:rPr lang="pt-BR" sz="1200" dirty="0"/>
                        <a:t>1. Caso ocorra</a:t>
                      </a:r>
                      <a:r>
                        <a:rPr lang="pt-BR" sz="1200" baseline="0" dirty="0"/>
                        <a:t> um erro no login o sistema emitirá a seguinte mensagem:“Falha no login”.</a:t>
                      </a:r>
                      <a:endParaRPr lang="pt-BR" sz="1200" dirty="0"/>
                    </a:p>
                    <a:p>
                      <a:r>
                        <a:rPr lang="pt-BR" sz="1200" dirty="0"/>
                        <a:t>3. Se</a:t>
                      </a:r>
                      <a:r>
                        <a:rPr lang="pt-BR" sz="1200" baseline="0" dirty="0"/>
                        <a:t> não há nenhuma disciplina apta a ser cancelada, o sistema reporta ao usuário.</a:t>
                      </a:r>
                      <a:endParaRPr lang="pt-BR" sz="1200" dirty="0"/>
                    </a:p>
                  </a:txBody>
                  <a:tcPr/>
                </a:tc>
                <a:extLst>
                  <a:ext uri="{0D108BD9-81ED-4DB2-BD59-A6C34878D82A}">
                    <a16:rowId xmlns:a16="http://schemas.microsoft.com/office/drawing/2014/main" val="4147361889"/>
                  </a:ext>
                </a:extLst>
              </a:tr>
            </a:tbl>
          </a:graphicData>
        </a:graphic>
      </p:graphicFrame>
    </p:spTree>
    <p:extLst>
      <p:ext uri="{BB962C8B-B14F-4D97-AF65-F5344CB8AC3E}">
        <p14:creationId xmlns:p14="http://schemas.microsoft.com/office/powerpoint/2010/main" val="275365604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Descrição de Casos de Uso  </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21</a:t>
            </a:fld>
            <a:endParaRPr lang="pt-BR" dirty="0"/>
          </a:p>
        </p:txBody>
      </p:sp>
      <p:graphicFrame>
        <p:nvGraphicFramePr>
          <p:cNvPr id="9" name="Table 8"/>
          <p:cNvGraphicFramePr>
            <a:graphicFrameLocks noGrp="1"/>
          </p:cNvGraphicFramePr>
          <p:nvPr>
            <p:extLst>
              <p:ext uri="{D42A27DB-BD31-4B8C-83A1-F6EECF244321}">
                <p14:modId xmlns:p14="http://schemas.microsoft.com/office/powerpoint/2010/main" val="11797598"/>
              </p:ext>
            </p:extLst>
          </p:nvPr>
        </p:nvGraphicFramePr>
        <p:xfrm>
          <a:off x="2216724" y="873392"/>
          <a:ext cx="8561040" cy="5128397"/>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548028">
                  <a:extLst>
                    <a:ext uri="{9D8B030D-6E8A-4147-A177-3AD203B41FA5}">
                      <a16:colId xmlns:a16="http://schemas.microsoft.com/office/drawing/2014/main" val="3546016857"/>
                    </a:ext>
                  </a:extLst>
                </a:gridCol>
                <a:gridCol w="3006506">
                  <a:extLst>
                    <a:ext uri="{9D8B030D-6E8A-4147-A177-3AD203B41FA5}">
                      <a16:colId xmlns:a16="http://schemas.microsoft.com/office/drawing/2014/main" val="206735495"/>
                    </a:ext>
                  </a:extLst>
                </a:gridCol>
                <a:gridCol w="3006506">
                  <a:extLst>
                    <a:ext uri="{9D8B030D-6E8A-4147-A177-3AD203B41FA5}">
                      <a16:colId xmlns:a16="http://schemas.microsoft.com/office/drawing/2014/main" val="2510443608"/>
                    </a:ext>
                  </a:extLst>
                </a:gridCol>
              </a:tblGrid>
              <a:tr h="305095">
                <a:tc>
                  <a:txBody>
                    <a:bodyPr/>
                    <a:lstStyle/>
                    <a:p>
                      <a:r>
                        <a:rPr lang="pt-BR" sz="1200" dirty="0"/>
                        <a:t>Caso</a:t>
                      </a:r>
                      <a:r>
                        <a:rPr lang="pt-BR" sz="1200" baseline="0" dirty="0"/>
                        <a:t> de uso 002</a:t>
                      </a:r>
                      <a:endParaRPr lang="pt-BR" sz="1200" dirty="0"/>
                    </a:p>
                  </a:txBody>
                  <a:tcPr/>
                </a:tc>
                <a:tc gridSpan="2">
                  <a:txBody>
                    <a:bodyPr/>
                    <a:lstStyle/>
                    <a:p>
                      <a:endParaRPr lang="pt-BR" sz="1200" dirty="0"/>
                    </a:p>
                  </a:txBody>
                  <a:tcPr/>
                </a:tc>
                <a:tc hMerge="1">
                  <a:txBody>
                    <a:bodyPr/>
                    <a:lstStyle/>
                    <a:p>
                      <a:endParaRPr lang="pt-BR"/>
                    </a:p>
                  </a:txBody>
                  <a:tcPr/>
                </a:tc>
                <a:extLst>
                  <a:ext uri="{0D108BD9-81ED-4DB2-BD59-A6C34878D82A}">
                    <a16:rowId xmlns:a16="http://schemas.microsoft.com/office/drawing/2014/main" val="509651200"/>
                  </a:ext>
                </a:extLst>
              </a:tr>
              <a:tr h="305095">
                <a:tc>
                  <a:txBody>
                    <a:bodyPr/>
                    <a:lstStyle/>
                    <a:p>
                      <a:r>
                        <a:rPr lang="pt-BR" sz="1200" dirty="0">
                          <a:solidFill>
                            <a:schemeClr val="accent1">
                              <a:lumMod val="50000"/>
                            </a:schemeClr>
                          </a:solidFill>
                        </a:rPr>
                        <a:t>Nome do caso de uso:</a:t>
                      </a:r>
                    </a:p>
                  </a:txBody>
                  <a:tcPr/>
                </a:tc>
                <a:tc gridSpan="2">
                  <a:txBody>
                    <a:bodyPr/>
                    <a:lstStyle/>
                    <a:p>
                      <a:r>
                        <a:rPr lang="pt-BR" sz="1200" dirty="0"/>
                        <a:t>Cancelar uma consulta.</a:t>
                      </a:r>
                    </a:p>
                  </a:txBody>
                  <a:tcPr/>
                </a:tc>
                <a:tc hMerge="1">
                  <a:txBody>
                    <a:bodyPr/>
                    <a:lstStyle/>
                    <a:p>
                      <a:endParaRPr lang="pt-BR"/>
                    </a:p>
                  </a:txBody>
                  <a:tcPr/>
                </a:tc>
                <a:extLst>
                  <a:ext uri="{0D108BD9-81ED-4DB2-BD59-A6C34878D82A}">
                    <a16:rowId xmlns:a16="http://schemas.microsoft.com/office/drawing/2014/main" val="824299673"/>
                  </a:ext>
                </a:extLst>
              </a:tr>
              <a:tr h="305095">
                <a:tc>
                  <a:txBody>
                    <a:bodyPr/>
                    <a:lstStyle/>
                    <a:p>
                      <a:r>
                        <a:rPr lang="pt-BR" sz="1200" dirty="0">
                          <a:solidFill>
                            <a:schemeClr val="accent1">
                              <a:lumMod val="50000"/>
                            </a:schemeClr>
                          </a:solidFill>
                        </a:rPr>
                        <a:t>Atores:</a:t>
                      </a:r>
                    </a:p>
                  </a:txBody>
                  <a:tcPr/>
                </a:tc>
                <a:tc gridSpan="2">
                  <a:txBody>
                    <a:bodyPr/>
                    <a:lstStyle/>
                    <a:p>
                      <a:r>
                        <a:rPr lang="pt-BR" sz="1200" dirty="0"/>
                        <a:t>Secretária.</a:t>
                      </a:r>
                    </a:p>
                  </a:txBody>
                  <a:tcPr/>
                </a:tc>
                <a:tc hMerge="1">
                  <a:txBody>
                    <a:bodyPr/>
                    <a:lstStyle/>
                    <a:p>
                      <a:endParaRPr lang="pt-BR"/>
                    </a:p>
                  </a:txBody>
                  <a:tcPr/>
                </a:tc>
                <a:extLst>
                  <a:ext uri="{0D108BD9-81ED-4DB2-BD59-A6C34878D82A}">
                    <a16:rowId xmlns:a16="http://schemas.microsoft.com/office/drawing/2014/main" val="2282069361"/>
                  </a:ext>
                </a:extLst>
              </a:tr>
              <a:tr h="418587">
                <a:tc>
                  <a:txBody>
                    <a:bodyPr/>
                    <a:lstStyle/>
                    <a:p>
                      <a:r>
                        <a:rPr lang="pt-BR" sz="1200" dirty="0">
                          <a:solidFill>
                            <a:schemeClr val="accent1">
                              <a:lumMod val="50000"/>
                            </a:schemeClr>
                          </a:solidFill>
                        </a:rPr>
                        <a:t>Resumo:</a:t>
                      </a:r>
                    </a:p>
                  </a:txBody>
                  <a:tcPr/>
                </a:tc>
                <a:tc gridSpan="2">
                  <a:txBody>
                    <a:bodyPr/>
                    <a:lstStyle/>
                    <a:p>
                      <a:r>
                        <a:rPr lang="pt-BR" sz="1200" dirty="0"/>
                        <a:t>A secretária de um médico</a:t>
                      </a:r>
                      <a:r>
                        <a:rPr lang="pt-BR" sz="1200" baseline="0" dirty="0"/>
                        <a:t> realiza o cancelamento de uma consulta previamente agendada.</a:t>
                      </a:r>
                      <a:endParaRPr lang="pt-BR" sz="1200" dirty="0"/>
                    </a:p>
                  </a:txBody>
                  <a:tcPr/>
                </a:tc>
                <a:tc hMerge="1">
                  <a:txBody>
                    <a:bodyPr/>
                    <a:lstStyle/>
                    <a:p>
                      <a:endParaRPr lang="pt-BR"/>
                    </a:p>
                  </a:txBody>
                  <a:tcPr/>
                </a:tc>
                <a:extLst>
                  <a:ext uri="{0D108BD9-81ED-4DB2-BD59-A6C34878D82A}">
                    <a16:rowId xmlns:a16="http://schemas.microsoft.com/office/drawing/2014/main" val="2668273462"/>
                  </a:ext>
                </a:extLst>
              </a:tr>
              <a:tr h="305095">
                <a:tc>
                  <a:txBody>
                    <a:bodyPr/>
                    <a:lstStyle/>
                    <a:p>
                      <a:r>
                        <a:rPr lang="pt-BR" sz="1200" dirty="0">
                          <a:solidFill>
                            <a:schemeClr val="accent1">
                              <a:lumMod val="50000"/>
                            </a:schemeClr>
                          </a:solidFill>
                        </a:rPr>
                        <a:t>Pré-</a:t>
                      </a:r>
                      <a:r>
                        <a:rPr lang="pt-BR" sz="1200" baseline="0" dirty="0">
                          <a:solidFill>
                            <a:schemeClr val="accent1">
                              <a:lumMod val="50000"/>
                            </a:schemeClr>
                          </a:solidFill>
                        </a:rPr>
                        <a:t>condição:</a:t>
                      </a:r>
                      <a:endParaRPr lang="pt-BR" sz="1200" dirty="0">
                        <a:solidFill>
                          <a:schemeClr val="accent1">
                            <a:lumMod val="50000"/>
                          </a:schemeClr>
                        </a:solidFill>
                      </a:endParaRPr>
                    </a:p>
                  </a:txBody>
                  <a:tcPr/>
                </a:tc>
                <a:tc gridSpan="2">
                  <a:txBody>
                    <a:bodyPr/>
                    <a:lstStyle/>
                    <a:p>
                      <a:r>
                        <a:rPr lang="pt-BR" sz="1200" dirty="0"/>
                        <a:t>A secretária precisa logar no sistema</a:t>
                      </a:r>
                      <a:r>
                        <a:rPr lang="pt-BR" sz="1200" baseline="0" dirty="0"/>
                        <a:t> para ter acesso ao cancelamento.</a:t>
                      </a:r>
                      <a:endParaRPr lang="pt-BR" sz="1200" dirty="0"/>
                    </a:p>
                  </a:txBody>
                  <a:tcPr/>
                </a:tc>
                <a:tc hMerge="1">
                  <a:txBody>
                    <a:bodyPr/>
                    <a:lstStyle/>
                    <a:p>
                      <a:endParaRPr lang="pt-BR"/>
                    </a:p>
                  </a:txBody>
                  <a:tcPr/>
                </a:tc>
                <a:extLst>
                  <a:ext uri="{0D108BD9-81ED-4DB2-BD59-A6C34878D82A}">
                    <a16:rowId xmlns:a16="http://schemas.microsoft.com/office/drawing/2014/main" val="2342350868"/>
                  </a:ext>
                </a:extLst>
              </a:tr>
              <a:tr h="305095">
                <a:tc>
                  <a:txBody>
                    <a:bodyPr/>
                    <a:lstStyle/>
                    <a:p>
                      <a:r>
                        <a:rPr lang="pt-BR" sz="1200" dirty="0">
                          <a:solidFill>
                            <a:schemeClr val="accent1">
                              <a:lumMod val="50000"/>
                            </a:schemeClr>
                          </a:solidFill>
                        </a:rPr>
                        <a:t>Pós-condição:</a:t>
                      </a:r>
                    </a:p>
                  </a:txBody>
                  <a:tcPr/>
                </a:tc>
                <a:tc gridSpan="2">
                  <a:txBody>
                    <a:bodyPr/>
                    <a:lstStyle/>
                    <a:p>
                      <a:r>
                        <a:rPr lang="pt-BR" sz="1200" dirty="0"/>
                        <a:t>O sistema emite a confirmação e a consulta é cancelada com sucesso.</a:t>
                      </a:r>
                    </a:p>
                  </a:txBody>
                  <a:tcPr/>
                </a:tc>
                <a:tc hMerge="1">
                  <a:txBody>
                    <a:bodyPr/>
                    <a:lstStyle/>
                    <a:p>
                      <a:endParaRPr lang="pt-BR"/>
                    </a:p>
                  </a:txBody>
                  <a:tcPr/>
                </a:tc>
                <a:extLst>
                  <a:ext uri="{0D108BD9-81ED-4DB2-BD59-A6C34878D82A}">
                    <a16:rowId xmlns:a16="http://schemas.microsoft.com/office/drawing/2014/main" val="4017079638"/>
                  </a:ext>
                </a:extLst>
              </a:tr>
              <a:tr h="1591242">
                <a:tc>
                  <a:txBody>
                    <a:bodyPr/>
                    <a:lstStyle/>
                    <a:p>
                      <a:r>
                        <a:rPr lang="pt-BR" sz="1200" dirty="0">
                          <a:solidFill>
                            <a:schemeClr val="accent1">
                              <a:lumMod val="50000"/>
                            </a:schemeClr>
                          </a:solidFill>
                        </a:rPr>
                        <a:t>Fluxo</a:t>
                      </a:r>
                      <a:r>
                        <a:rPr lang="pt-BR" sz="1200" baseline="0" dirty="0">
                          <a:solidFill>
                            <a:schemeClr val="accent1">
                              <a:lumMod val="50000"/>
                            </a:schemeClr>
                          </a:solidFill>
                        </a:rPr>
                        <a:t> principal:</a:t>
                      </a:r>
                      <a:endParaRPr lang="pt-BR" sz="1200" dirty="0">
                        <a:solidFill>
                          <a:schemeClr val="accent1">
                            <a:lumMod val="50000"/>
                          </a:schemeClr>
                        </a:solidFill>
                      </a:endParaRPr>
                    </a:p>
                  </a:txBody>
                  <a:tcPr/>
                </a:tc>
                <a:tc>
                  <a:txBody>
                    <a:bodyPr/>
                    <a:lstStyle/>
                    <a:p>
                      <a:r>
                        <a:rPr lang="pt-BR" sz="1200" dirty="0"/>
                        <a:t>Secretária:</a:t>
                      </a:r>
                    </a:p>
                    <a:p>
                      <a:pPr marL="0" indent="0">
                        <a:buNone/>
                      </a:pPr>
                      <a:r>
                        <a:rPr lang="pt-BR" sz="1200" dirty="0"/>
                        <a:t>1. </a:t>
                      </a:r>
                      <a:r>
                        <a:rPr lang="pt-BR" sz="1200" baseline="0" dirty="0"/>
                        <a:t>Realiza o login no sistema.</a:t>
                      </a:r>
                    </a:p>
                    <a:p>
                      <a:pPr marL="0" indent="0">
                        <a:buNone/>
                      </a:pPr>
                      <a:r>
                        <a:rPr lang="pt-BR" sz="1200" baseline="0" dirty="0"/>
                        <a:t>2. Acessa a opção de consultas.</a:t>
                      </a:r>
                    </a:p>
                    <a:p>
                      <a:pPr marL="0" indent="0">
                        <a:buNone/>
                      </a:pPr>
                      <a:endParaRPr lang="pt-BR" sz="1200" baseline="0" dirty="0"/>
                    </a:p>
                    <a:p>
                      <a:pPr marL="342900" indent="-342900">
                        <a:buAutoNum type="arabicPeriod"/>
                      </a:pPr>
                      <a:endParaRPr lang="pt-BR" sz="1200" baseline="0" dirty="0"/>
                    </a:p>
                    <a:p>
                      <a:pPr marL="0" indent="0">
                        <a:buNone/>
                      </a:pPr>
                      <a:r>
                        <a:rPr lang="pt-BR" sz="1200" baseline="0" dirty="0"/>
                        <a:t>4. Escolhe a consulta que deseja cancelar.</a:t>
                      </a:r>
                    </a:p>
                    <a:p>
                      <a:pPr marL="342900" indent="-342900">
                        <a:buAutoNum type="arabicPeriod"/>
                      </a:pPr>
                      <a:endParaRPr lang="pt-BR" sz="1200" dirty="0"/>
                    </a:p>
                  </a:txBody>
                  <a:tcPr/>
                </a:tc>
                <a:tc>
                  <a:txBody>
                    <a:bodyPr/>
                    <a:lstStyle/>
                    <a:p>
                      <a:r>
                        <a:rPr lang="pt-BR" sz="1200" dirty="0"/>
                        <a:t>Sistema:</a:t>
                      </a:r>
                    </a:p>
                    <a:p>
                      <a:endParaRPr lang="pt-BR" sz="1200" dirty="0"/>
                    </a:p>
                    <a:p>
                      <a:endParaRPr lang="pt-BR" sz="1200" dirty="0"/>
                    </a:p>
                    <a:p>
                      <a:r>
                        <a:rPr lang="pt-BR" sz="1200" dirty="0"/>
                        <a:t>3.  Apresenta </a:t>
                      </a:r>
                      <a:r>
                        <a:rPr lang="pt-BR" sz="1200" baseline="0" dirty="0"/>
                        <a:t>as consultas previamente agendadas.</a:t>
                      </a:r>
                    </a:p>
                    <a:p>
                      <a:endParaRPr lang="pt-BR" sz="1200" dirty="0"/>
                    </a:p>
                    <a:p>
                      <a:endParaRPr lang="pt-BR" sz="1200" dirty="0"/>
                    </a:p>
                    <a:p>
                      <a:r>
                        <a:rPr lang="pt-BR" sz="1200" dirty="0"/>
                        <a:t>5. Confirma o cancelamento.</a:t>
                      </a:r>
                    </a:p>
                  </a:txBody>
                  <a:tcPr/>
                </a:tc>
                <a:extLst>
                  <a:ext uri="{0D108BD9-81ED-4DB2-BD59-A6C34878D82A}">
                    <a16:rowId xmlns:a16="http://schemas.microsoft.com/office/drawing/2014/main" val="3455804767"/>
                  </a:ext>
                </a:extLst>
              </a:tr>
              <a:tr h="305095">
                <a:tc>
                  <a:txBody>
                    <a:bodyPr/>
                    <a:lstStyle/>
                    <a:p>
                      <a:r>
                        <a:rPr lang="pt-BR" sz="1200" dirty="0">
                          <a:solidFill>
                            <a:schemeClr val="accent1">
                              <a:lumMod val="50000"/>
                            </a:schemeClr>
                          </a:solidFill>
                        </a:rPr>
                        <a:t>Fluxo alternativo:</a:t>
                      </a:r>
                    </a:p>
                  </a:txBody>
                  <a:tcPr/>
                </a:tc>
                <a:tc>
                  <a:txBody>
                    <a:bodyPr/>
                    <a:lstStyle/>
                    <a:p>
                      <a:r>
                        <a:rPr lang="pt-BR" sz="1200" dirty="0"/>
                        <a:t>Secretária:</a:t>
                      </a:r>
                    </a:p>
                  </a:txBody>
                  <a:tcPr/>
                </a:tc>
                <a:tc>
                  <a:txBody>
                    <a:bodyPr/>
                    <a:lstStyle/>
                    <a:p>
                      <a:r>
                        <a:rPr lang="pt-BR" sz="1200" dirty="0"/>
                        <a:t>Sistema:</a:t>
                      </a:r>
                    </a:p>
                    <a:p>
                      <a:pPr algn="just"/>
                      <a:r>
                        <a:rPr lang="pt-BR" sz="1200" dirty="0"/>
                        <a:t>1. Caso</a:t>
                      </a:r>
                      <a:r>
                        <a:rPr lang="pt-BR" sz="1200" baseline="0" dirty="0"/>
                        <a:t> ocorra um erro na fase de login, o sistema emitirá a seguinte mensagem: “Falha no login”.</a:t>
                      </a:r>
                      <a:endParaRPr lang="pt-BR" sz="1200" dirty="0"/>
                    </a:p>
                    <a:p>
                      <a:pPr algn="just"/>
                      <a:r>
                        <a:rPr lang="pt-BR" sz="1200" dirty="0"/>
                        <a:t>5. Se</a:t>
                      </a:r>
                      <a:r>
                        <a:rPr lang="pt-BR" sz="1200" baseline="0" dirty="0"/>
                        <a:t> a consulta não pode ser cancelada, por extrapolar o prazo para cancelamento, o sistema emitirá um aviso.</a:t>
                      </a:r>
                      <a:endParaRPr lang="pt-BR" sz="1200" dirty="0"/>
                    </a:p>
                  </a:txBody>
                  <a:tcPr/>
                </a:tc>
                <a:extLst>
                  <a:ext uri="{0D108BD9-81ED-4DB2-BD59-A6C34878D82A}">
                    <a16:rowId xmlns:a16="http://schemas.microsoft.com/office/drawing/2014/main" val="4147361889"/>
                  </a:ext>
                </a:extLst>
              </a:tr>
            </a:tbl>
          </a:graphicData>
        </a:graphic>
      </p:graphicFrame>
    </p:spTree>
    <p:extLst>
      <p:ext uri="{BB962C8B-B14F-4D97-AF65-F5344CB8AC3E}">
        <p14:creationId xmlns:p14="http://schemas.microsoft.com/office/powerpoint/2010/main" val="421109287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Descrição de Casos de Uso  </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endParaRPr lang="pt-BR" sz="2200" dirty="0"/>
          </a:p>
          <a:p>
            <a:pPr lvl="2"/>
            <a:r>
              <a:rPr lang="pt-BR" sz="1800" dirty="0"/>
              <a:t>software</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22</a:t>
            </a:fld>
            <a:endParaRPr lang="pt-BR" dirty="0"/>
          </a:p>
        </p:txBody>
      </p:sp>
      <p:graphicFrame>
        <p:nvGraphicFramePr>
          <p:cNvPr id="9" name="Table 8"/>
          <p:cNvGraphicFramePr>
            <a:graphicFrameLocks noGrp="1"/>
          </p:cNvGraphicFramePr>
          <p:nvPr>
            <p:extLst>
              <p:ext uri="{D42A27DB-BD31-4B8C-83A1-F6EECF244321}">
                <p14:modId xmlns:p14="http://schemas.microsoft.com/office/powerpoint/2010/main" val="1732592121"/>
              </p:ext>
            </p:extLst>
          </p:nvPr>
        </p:nvGraphicFramePr>
        <p:xfrm>
          <a:off x="2137561" y="845682"/>
          <a:ext cx="9560953" cy="5091751"/>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882896">
                  <a:extLst>
                    <a:ext uri="{9D8B030D-6E8A-4147-A177-3AD203B41FA5}">
                      <a16:colId xmlns:a16="http://schemas.microsoft.com/office/drawing/2014/main" val="3546016857"/>
                    </a:ext>
                  </a:extLst>
                </a:gridCol>
                <a:gridCol w="4136572">
                  <a:extLst>
                    <a:ext uri="{9D8B030D-6E8A-4147-A177-3AD203B41FA5}">
                      <a16:colId xmlns:a16="http://schemas.microsoft.com/office/drawing/2014/main" val="206735495"/>
                    </a:ext>
                  </a:extLst>
                </a:gridCol>
                <a:gridCol w="3541485">
                  <a:extLst>
                    <a:ext uri="{9D8B030D-6E8A-4147-A177-3AD203B41FA5}">
                      <a16:colId xmlns:a16="http://schemas.microsoft.com/office/drawing/2014/main" val="2510443608"/>
                    </a:ext>
                  </a:extLst>
                </a:gridCol>
              </a:tblGrid>
              <a:tr h="276971">
                <a:tc>
                  <a:txBody>
                    <a:bodyPr/>
                    <a:lstStyle/>
                    <a:p>
                      <a:r>
                        <a:rPr lang="pt-BR" sz="1200" dirty="0"/>
                        <a:t>Caso</a:t>
                      </a:r>
                      <a:r>
                        <a:rPr lang="pt-BR" sz="1200" baseline="0" dirty="0"/>
                        <a:t> de uso 003</a:t>
                      </a:r>
                      <a:endParaRPr lang="pt-BR" sz="1200" dirty="0"/>
                    </a:p>
                  </a:txBody>
                  <a:tcPr/>
                </a:tc>
                <a:tc gridSpan="2">
                  <a:txBody>
                    <a:bodyPr/>
                    <a:lstStyle/>
                    <a:p>
                      <a:endParaRPr lang="pt-BR" sz="1200" dirty="0"/>
                    </a:p>
                  </a:txBody>
                  <a:tcPr/>
                </a:tc>
                <a:tc hMerge="1">
                  <a:txBody>
                    <a:bodyPr/>
                    <a:lstStyle/>
                    <a:p>
                      <a:endParaRPr lang="pt-BR"/>
                    </a:p>
                  </a:txBody>
                  <a:tcPr/>
                </a:tc>
                <a:extLst>
                  <a:ext uri="{0D108BD9-81ED-4DB2-BD59-A6C34878D82A}">
                    <a16:rowId xmlns:a16="http://schemas.microsoft.com/office/drawing/2014/main" val="509651200"/>
                  </a:ext>
                </a:extLst>
              </a:tr>
              <a:tr h="276971">
                <a:tc>
                  <a:txBody>
                    <a:bodyPr/>
                    <a:lstStyle/>
                    <a:p>
                      <a:r>
                        <a:rPr lang="pt-BR" sz="1200" dirty="0">
                          <a:solidFill>
                            <a:schemeClr val="accent1">
                              <a:lumMod val="50000"/>
                            </a:schemeClr>
                          </a:solidFill>
                        </a:rPr>
                        <a:t>Nome do caso de uso:</a:t>
                      </a:r>
                    </a:p>
                  </a:txBody>
                  <a:tcPr/>
                </a:tc>
                <a:tc gridSpan="2">
                  <a:txBody>
                    <a:bodyPr/>
                    <a:lstStyle/>
                    <a:p>
                      <a:r>
                        <a:rPr lang="pt-BR" sz="1200" dirty="0"/>
                        <a:t>Realizar</a:t>
                      </a:r>
                      <a:r>
                        <a:rPr lang="pt-BR" sz="1200" baseline="0" dirty="0"/>
                        <a:t> transferência bancária</a:t>
                      </a:r>
                      <a:r>
                        <a:rPr lang="pt-BR" sz="1200" dirty="0"/>
                        <a:t>.</a:t>
                      </a:r>
                    </a:p>
                  </a:txBody>
                  <a:tcPr/>
                </a:tc>
                <a:tc hMerge="1">
                  <a:txBody>
                    <a:bodyPr/>
                    <a:lstStyle/>
                    <a:p>
                      <a:endParaRPr lang="pt-BR"/>
                    </a:p>
                  </a:txBody>
                  <a:tcPr/>
                </a:tc>
                <a:extLst>
                  <a:ext uri="{0D108BD9-81ED-4DB2-BD59-A6C34878D82A}">
                    <a16:rowId xmlns:a16="http://schemas.microsoft.com/office/drawing/2014/main" val="824299673"/>
                  </a:ext>
                </a:extLst>
              </a:tr>
              <a:tr h="276971">
                <a:tc>
                  <a:txBody>
                    <a:bodyPr/>
                    <a:lstStyle/>
                    <a:p>
                      <a:r>
                        <a:rPr lang="pt-BR" sz="1200" dirty="0">
                          <a:solidFill>
                            <a:schemeClr val="accent1">
                              <a:lumMod val="50000"/>
                            </a:schemeClr>
                          </a:solidFill>
                        </a:rPr>
                        <a:t>Atores:</a:t>
                      </a:r>
                    </a:p>
                  </a:txBody>
                  <a:tcPr/>
                </a:tc>
                <a:tc gridSpan="2">
                  <a:txBody>
                    <a:bodyPr/>
                    <a:lstStyle/>
                    <a:p>
                      <a:r>
                        <a:rPr lang="pt-BR" sz="1200" dirty="0"/>
                        <a:t>Comerciante.</a:t>
                      </a:r>
                    </a:p>
                  </a:txBody>
                  <a:tcPr/>
                </a:tc>
                <a:tc hMerge="1">
                  <a:txBody>
                    <a:bodyPr/>
                    <a:lstStyle/>
                    <a:p>
                      <a:endParaRPr lang="pt-BR"/>
                    </a:p>
                  </a:txBody>
                  <a:tcPr/>
                </a:tc>
                <a:extLst>
                  <a:ext uri="{0D108BD9-81ED-4DB2-BD59-A6C34878D82A}">
                    <a16:rowId xmlns:a16="http://schemas.microsoft.com/office/drawing/2014/main" val="2282069361"/>
                  </a:ext>
                </a:extLst>
              </a:tr>
              <a:tr h="415056">
                <a:tc>
                  <a:txBody>
                    <a:bodyPr/>
                    <a:lstStyle/>
                    <a:p>
                      <a:r>
                        <a:rPr lang="pt-BR" sz="1200" dirty="0">
                          <a:solidFill>
                            <a:schemeClr val="accent1">
                              <a:lumMod val="50000"/>
                            </a:schemeClr>
                          </a:solidFill>
                        </a:rPr>
                        <a:t>Resumo:</a:t>
                      </a:r>
                    </a:p>
                  </a:txBody>
                  <a:tcPr/>
                </a:tc>
                <a:tc gridSpan="2">
                  <a:txBody>
                    <a:bodyPr/>
                    <a:lstStyle/>
                    <a:p>
                      <a:r>
                        <a:rPr lang="pt-BR" sz="1200" dirty="0"/>
                        <a:t>O comerciante realizar</a:t>
                      </a:r>
                      <a:r>
                        <a:rPr lang="pt-BR" sz="1200" baseline="0" dirty="0"/>
                        <a:t> uma transferência bancária afim de pagar um fornecedor.</a:t>
                      </a:r>
                      <a:endParaRPr lang="pt-BR" sz="1200" dirty="0"/>
                    </a:p>
                  </a:txBody>
                  <a:tcPr/>
                </a:tc>
                <a:tc hMerge="1">
                  <a:txBody>
                    <a:bodyPr/>
                    <a:lstStyle/>
                    <a:p>
                      <a:endParaRPr lang="pt-BR"/>
                    </a:p>
                  </a:txBody>
                  <a:tcPr/>
                </a:tc>
                <a:extLst>
                  <a:ext uri="{0D108BD9-81ED-4DB2-BD59-A6C34878D82A}">
                    <a16:rowId xmlns:a16="http://schemas.microsoft.com/office/drawing/2014/main" val="2668273462"/>
                  </a:ext>
                </a:extLst>
              </a:tr>
              <a:tr h="276971">
                <a:tc>
                  <a:txBody>
                    <a:bodyPr/>
                    <a:lstStyle/>
                    <a:p>
                      <a:r>
                        <a:rPr lang="pt-BR" sz="1200" dirty="0">
                          <a:solidFill>
                            <a:schemeClr val="accent1">
                              <a:lumMod val="50000"/>
                            </a:schemeClr>
                          </a:solidFill>
                        </a:rPr>
                        <a:t>Pré-</a:t>
                      </a:r>
                      <a:r>
                        <a:rPr lang="pt-BR" sz="1200" baseline="0" dirty="0">
                          <a:solidFill>
                            <a:schemeClr val="accent1">
                              <a:lumMod val="50000"/>
                            </a:schemeClr>
                          </a:solidFill>
                        </a:rPr>
                        <a:t>condição:</a:t>
                      </a:r>
                      <a:endParaRPr lang="pt-BR" sz="1200" dirty="0">
                        <a:solidFill>
                          <a:schemeClr val="accent1">
                            <a:lumMod val="50000"/>
                          </a:schemeClr>
                        </a:solidFill>
                      </a:endParaRPr>
                    </a:p>
                  </a:txBody>
                  <a:tcPr/>
                </a:tc>
                <a:tc gridSpan="2">
                  <a:txBody>
                    <a:bodyPr/>
                    <a:lstStyle/>
                    <a:p>
                      <a:r>
                        <a:rPr lang="pt-BR" sz="1200" dirty="0"/>
                        <a:t>O comerciante</a:t>
                      </a:r>
                      <a:r>
                        <a:rPr lang="pt-BR" sz="1200" baseline="0" dirty="0"/>
                        <a:t> precisa se autenticar no sistema através de seu cartão e senha.</a:t>
                      </a:r>
                      <a:endParaRPr lang="pt-BR" sz="1200" dirty="0"/>
                    </a:p>
                  </a:txBody>
                  <a:tcPr/>
                </a:tc>
                <a:tc hMerge="1">
                  <a:txBody>
                    <a:bodyPr/>
                    <a:lstStyle/>
                    <a:p>
                      <a:endParaRPr lang="pt-BR"/>
                    </a:p>
                  </a:txBody>
                  <a:tcPr/>
                </a:tc>
                <a:extLst>
                  <a:ext uri="{0D108BD9-81ED-4DB2-BD59-A6C34878D82A}">
                    <a16:rowId xmlns:a16="http://schemas.microsoft.com/office/drawing/2014/main" val="2342350868"/>
                  </a:ext>
                </a:extLst>
              </a:tr>
              <a:tr h="276971">
                <a:tc>
                  <a:txBody>
                    <a:bodyPr/>
                    <a:lstStyle/>
                    <a:p>
                      <a:r>
                        <a:rPr lang="pt-BR" sz="1200" dirty="0">
                          <a:solidFill>
                            <a:schemeClr val="accent1">
                              <a:lumMod val="50000"/>
                            </a:schemeClr>
                          </a:solidFill>
                        </a:rPr>
                        <a:t>Pós-condição:</a:t>
                      </a:r>
                    </a:p>
                  </a:txBody>
                  <a:tcPr/>
                </a:tc>
                <a:tc gridSpan="2">
                  <a:txBody>
                    <a:bodyPr/>
                    <a:lstStyle/>
                    <a:p>
                      <a:r>
                        <a:rPr lang="pt-BR" sz="1200" dirty="0"/>
                        <a:t>O sistema confirma</a:t>
                      </a:r>
                      <a:r>
                        <a:rPr lang="pt-BR" sz="1200" baseline="0" dirty="0"/>
                        <a:t> que a transferência foi realizada e emite o comprovante</a:t>
                      </a:r>
                      <a:r>
                        <a:rPr lang="pt-BR" sz="1200" dirty="0"/>
                        <a:t>.</a:t>
                      </a:r>
                    </a:p>
                  </a:txBody>
                  <a:tcPr/>
                </a:tc>
                <a:tc hMerge="1">
                  <a:txBody>
                    <a:bodyPr/>
                    <a:lstStyle/>
                    <a:p>
                      <a:endParaRPr lang="pt-BR"/>
                    </a:p>
                  </a:txBody>
                  <a:tcPr/>
                </a:tc>
                <a:extLst>
                  <a:ext uri="{0D108BD9-81ED-4DB2-BD59-A6C34878D82A}">
                    <a16:rowId xmlns:a16="http://schemas.microsoft.com/office/drawing/2014/main" val="4017079638"/>
                  </a:ext>
                </a:extLst>
              </a:tr>
              <a:tr h="2092662">
                <a:tc>
                  <a:txBody>
                    <a:bodyPr/>
                    <a:lstStyle/>
                    <a:p>
                      <a:r>
                        <a:rPr lang="pt-BR" sz="1200" dirty="0">
                          <a:solidFill>
                            <a:schemeClr val="accent1">
                              <a:lumMod val="50000"/>
                            </a:schemeClr>
                          </a:solidFill>
                        </a:rPr>
                        <a:t>Fluxo</a:t>
                      </a:r>
                      <a:r>
                        <a:rPr lang="pt-BR" sz="1200" baseline="0" dirty="0">
                          <a:solidFill>
                            <a:schemeClr val="accent1">
                              <a:lumMod val="50000"/>
                            </a:schemeClr>
                          </a:solidFill>
                        </a:rPr>
                        <a:t> principal:</a:t>
                      </a:r>
                      <a:endParaRPr lang="pt-BR" sz="1200" dirty="0">
                        <a:solidFill>
                          <a:schemeClr val="accent1">
                            <a:lumMod val="50000"/>
                          </a:schemeClr>
                        </a:solidFill>
                      </a:endParaRPr>
                    </a:p>
                  </a:txBody>
                  <a:tcPr/>
                </a:tc>
                <a:tc>
                  <a:txBody>
                    <a:bodyPr/>
                    <a:lstStyle/>
                    <a:p>
                      <a:r>
                        <a:rPr lang="pt-BR" sz="1200" dirty="0"/>
                        <a:t>Comerciante:</a:t>
                      </a:r>
                    </a:p>
                    <a:p>
                      <a:pPr marL="0" indent="0">
                        <a:buNone/>
                      </a:pPr>
                      <a:r>
                        <a:rPr lang="pt-BR" sz="1200" dirty="0"/>
                        <a:t>1. </a:t>
                      </a:r>
                      <a:r>
                        <a:rPr lang="pt-BR" sz="1200" baseline="0" dirty="0"/>
                        <a:t>Se autentica no sistema.</a:t>
                      </a:r>
                    </a:p>
                    <a:p>
                      <a:pPr marL="0" indent="0">
                        <a:buNone/>
                      </a:pPr>
                      <a:r>
                        <a:rPr lang="pt-BR" sz="1200" baseline="0" dirty="0"/>
                        <a:t>2. Seleciona a opção para transferências.</a:t>
                      </a:r>
                    </a:p>
                    <a:p>
                      <a:pPr marL="342900" indent="-342900">
                        <a:buAutoNum type="arabicPeriod"/>
                      </a:pPr>
                      <a:endParaRPr lang="pt-BR" sz="1200" baseline="0" dirty="0"/>
                    </a:p>
                    <a:p>
                      <a:pPr marL="0" indent="0">
                        <a:buNone/>
                      </a:pPr>
                      <a:r>
                        <a:rPr lang="pt-BR" sz="1200" baseline="0" dirty="0"/>
                        <a:t>4. Insere os dados de ambas as contas.</a:t>
                      </a:r>
                    </a:p>
                    <a:p>
                      <a:pPr marL="0" indent="0">
                        <a:buNone/>
                      </a:pPr>
                      <a:endParaRPr lang="pt-BR" sz="1200" dirty="0"/>
                    </a:p>
                    <a:p>
                      <a:pPr marL="0" indent="0">
                        <a:buNone/>
                      </a:pPr>
                      <a:r>
                        <a:rPr lang="pt-BR" sz="1200" dirty="0"/>
                        <a:t>6.</a:t>
                      </a:r>
                      <a:r>
                        <a:rPr lang="pt-BR" sz="1200" baseline="0" dirty="0"/>
                        <a:t> Confirma a operação.</a:t>
                      </a:r>
                      <a:endParaRPr lang="pt-BR" sz="1200" dirty="0"/>
                    </a:p>
                  </a:txBody>
                  <a:tcPr/>
                </a:tc>
                <a:tc>
                  <a:txBody>
                    <a:bodyPr/>
                    <a:lstStyle/>
                    <a:p>
                      <a:r>
                        <a:rPr lang="pt-BR" sz="1200" dirty="0"/>
                        <a:t>Sistema:</a:t>
                      </a:r>
                    </a:p>
                    <a:p>
                      <a:endParaRPr lang="pt-BR" sz="1200" dirty="0"/>
                    </a:p>
                    <a:p>
                      <a:endParaRPr lang="pt-BR" sz="1200" dirty="0"/>
                    </a:p>
                    <a:p>
                      <a:pPr marL="0" indent="0">
                        <a:buNone/>
                      </a:pPr>
                      <a:r>
                        <a:rPr lang="pt-BR" sz="1200" dirty="0"/>
                        <a:t>3. Fornece a</a:t>
                      </a:r>
                      <a:r>
                        <a:rPr lang="pt-BR" sz="1200" baseline="0" dirty="0"/>
                        <a:t> tela para informações dos dados.</a:t>
                      </a:r>
                    </a:p>
                    <a:p>
                      <a:pPr marL="342900" indent="-342900">
                        <a:buAutoNum type="arabicPeriod" startAt="3"/>
                      </a:pPr>
                      <a:endParaRPr lang="pt-BR" sz="1200" dirty="0"/>
                    </a:p>
                    <a:p>
                      <a:r>
                        <a:rPr lang="pt-BR" sz="1200" dirty="0"/>
                        <a:t>5. Pede</a:t>
                      </a:r>
                      <a:r>
                        <a:rPr lang="pt-BR" sz="1200" baseline="0" dirty="0"/>
                        <a:t> a confirmação da operação</a:t>
                      </a:r>
                    </a:p>
                    <a:p>
                      <a:endParaRPr lang="pt-BR" sz="1200" baseline="0" dirty="0"/>
                    </a:p>
                    <a:p>
                      <a:r>
                        <a:rPr lang="pt-BR" sz="1200" baseline="0" dirty="0"/>
                        <a:t>7</a:t>
                      </a:r>
                      <a:r>
                        <a:rPr lang="pt-BR" sz="1200" dirty="0"/>
                        <a:t>. Saca da conta a ser debitada</a:t>
                      </a:r>
                    </a:p>
                    <a:p>
                      <a:r>
                        <a:rPr lang="pt-BR" sz="1200" dirty="0"/>
                        <a:t>8.</a:t>
                      </a:r>
                      <a:r>
                        <a:rPr lang="pt-BR" sz="1200" baseline="0" dirty="0"/>
                        <a:t> D</a:t>
                      </a:r>
                      <a:r>
                        <a:rPr lang="pt-BR" sz="1200" dirty="0"/>
                        <a:t>eposita</a:t>
                      </a:r>
                      <a:r>
                        <a:rPr lang="pt-BR" sz="1200" baseline="0" dirty="0"/>
                        <a:t> na conta a ser creditada. </a:t>
                      </a:r>
                    </a:p>
                    <a:p>
                      <a:r>
                        <a:rPr lang="pt-BR" sz="1200" baseline="0" dirty="0"/>
                        <a:t>9.  Apresenta mensagem “Depósito realizado com sucesso.”</a:t>
                      </a:r>
                      <a:endParaRPr lang="pt-BR" sz="1200" dirty="0"/>
                    </a:p>
                  </a:txBody>
                  <a:tcPr/>
                </a:tc>
                <a:extLst>
                  <a:ext uri="{0D108BD9-81ED-4DB2-BD59-A6C34878D82A}">
                    <a16:rowId xmlns:a16="http://schemas.microsoft.com/office/drawing/2014/main" val="3455804767"/>
                  </a:ext>
                </a:extLst>
              </a:tr>
              <a:tr h="601547">
                <a:tc>
                  <a:txBody>
                    <a:bodyPr/>
                    <a:lstStyle/>
                    <a:p>
                      <a:r>
                        <a:rPr lang="pt-BR" sz="1200" dirty="0">
                          <a:solidFill>
                            <a:schemeClr val="accent1">
                              <a:lumMod val="50000"/>
                            </a:schemeClr>
                          </a:solidFill>
                        </a:rPr>
                        <a:t>Fluxo alternativo:</a:t>
                      </a:r>
                    </a:p>
                  </a:txBody>
                  <a:tcPr/>
                </a:tc>
                <a:tc>
                  <a:txBody>
                    <a:bodyPr/>
                    <a:lstStyle/>
                    <a:p>
                      <a:r>
                        <a:rPr lang="pt-BR" sz="1200" dirty="0"/>
                        <a:t>Comerciante:</a:t>
                      </a:r>
                    </a:p>
                  </a:txBody>
                  <a:tcPr/>
                </a:tc>
                <a:tc>
                  <a:txBody>
                    <a:bodyPr/>
                    <a:lstStyle/>
                    <a:p>
                      <a:r>
                        <a:rPr lang="pt-BR" sz="1200" dirty="0"/>
                        <a:t>Sistema:</a:t>
                      </a:r>
                    </a:p>
                    <a:p>
                      <a:r>
                        <a:rPr lang="pt-BR" sz="1200" dirty="0"/>
                        <a:t>1.</a:t>
                      </a:r>
                      <a:r>
                        <a:rPr lang="pt-BR" sz="1200" baseline="0" dirty="0"/>
                        <a:t> Caso ocorra um erro de autenticação o sistema emite a mensagem:”Falha na autenticação”.</a:t>
                      </a:r>
                      <a:endParaRPr lang="pt-BR" sz="1200" dirty="0"/>
                    </a:p>
                    <a:p>
                      <a:r>
                        <a:rPr lang="pt-BR" sz="1200" dirty="0"/>
                        <a:t>7. Quando</a:t>
                      </a:r>
                      <a:r>
                        <a:rPr lang="pt-BR" sz="1200" baseline="0" dirty="0"/>
                        <a:t> não houver saldo suficiente, o sistema apresenta mensagem na tela informando “Saldo Insuficiente. Transferência cancelada.”</a:t>
                      </a:r>
                    </a:p>
                  </a:txBody>
                  <a:tcPr/>
                </a:tc>
                <a:extLst>
                  <a:ext uri="{0D108BD9-81ED-4DB2-BD59-A6C34878D82A}">
                    <a16:rowId xmlns:a16="http://schemas.microsoft.com/office/drawing/2014/main" val="4147361889"/>
                  </a:ext>
                </a:extLst>
              </a:tr>
            </a:tbl>
          </a:graphicData>
        </a:graphic>
      </p:graphicFrame>
    </p:spTree>
    <p:extLst>
      <p:ext uri="{BB962C8B-B14F-4D97-AF65-F5344CB8AC3E}">
        <p14:creationId xmlns:p14="http://schemas.microsoft.com/office/powerpoint/2010/main" val="28276544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Descrição de Casos de Uso  </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r>
              <a:rPr lang="pt-BR" sz="2200" dirty="0"/>
              <a:t>*No caso de generalização de casos de uso.</a:t>
            </a:r>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23</a:t>
            </a:fld>
            <a:endParaRPr lang="pt-BR" dirty="0"/>
          </a:p>
        </p:txBody>
      </p:sp>
      <p:cxnSp>
        <p:nvCxnSpPr>
          <p:cNvPr id="5" name="Straight Connector 4"/>
          <p:cNvCxnSpPr>
            <a:endCxn id="6" idx="3"/>
          </p:cNvCxnSpPr>
          <p:nvPr/>
        </p:nvCxnSpPr>
        <p:spPr>
          <a:xfrm flipV="1">
            <a:off x="3537766" y="3345212"/>
            <a:ext cx="1446909" cy="117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2925937">
            <a:off x="4933386" y="3083431"/>
            <a:ext cx="339886" cy="31556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7" name="Isosceles Triangle 6"/>
          <p:cNvSpPr/>
          <p:nvPr/>
        </p:nvSpPr>
        <p:spPr>
          <a:xfrm rot="18789679">
            <a:off x="6441240" y="3025130"/>
            <a:ext cx="339886" cy="31556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8" name="Straight Connector 7"/>
          <p:cNvCxnSpPr>
            <a:endCxn id="7" idx="3"/>
          </p:cNvCxnSpPr>
          <p:nvPr/>
        </p:nvCxnSpPr>
        <p:spPr>
          <a:xfrm flipH="1" flipV="1">
            <a:off x="6726273" y="3290842"/>
            <a:ext cx="1458867" cy="1292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872658" y="2149630"/>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0" name="Oval 9"/>
          <p:cNvSpPr/>
          <p:nvPr/>
        </p:nvSpPr>
        <p:spPr>
          <a:xfrm>
            <a:off x="2407605" y="4515832"/>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1" name="Oval 10"/>
          <p:cNvSpPr/>
          <p:nvPr/>
        </p:nvSpPr>
        <p:spPr>
          <a:xfrm>
            <a:off x="7604763" y="4582973"/>
            <a:ext cx="1853615" cy="1069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2" name="TextBox 11"/>
          <p:cNvSpPr txBox="1"/>
          <p:nvPr/>
        </p:nvSpPr>
        <p:spPr>
          <a:xfrm>
            <a:off x="5103329" y="2512744"/>
            <a:ext cx="1507854" cy="369332"/>
          </a:xfrm>
          <a:prstGeom prst="rect">
            <a:avLst/>
          </a:prstGeom>
          <a:noFill/>
        </p:spPr>
        <p:txBody>
          <a:bodyPr wrap="square" rtlCol="0">
            <a:spAutoFit/>
          </a:bodyPr>
          <a:lstStyle/>
          <a:p>
            <a:r>
              <a:rPr lang="pt-BR" dirty="0"/>
              <a:t>Pagamento.</a:t>
            </a:r>
          </a:p>
        </p:txBody>
      </p:sp>
      <p:sp>
        <p:nvSpPr>
          <p:cNvPr id="13" name="TextBox 12"/>
          <p:cNvSpPr txBox="1"/>
          <p:nvPr/>
        </p:nvSpPr>
        <p:spPr>
          <a:xfrm>
            <a:off x="2753366" y="4727553"/>
            <a:ext cx="1507854" cy="646331"/>
          </a:xfrm>
          <a:prstGeom prst="rect">
            <a:avLst/>
          </a:prstGeom>
          <a:noFill/>
        </p:spPr>
        <p:txBody>
          <a:bodyPr wrap="square" rtlCol="0">
            <a:spAutoFit/>
          </a:bodyPr>
          <a:lstStyle/>
          <a:p>
            <a:r>
              <a:rPr lang="pt-BR" dirty="0"/>
              <a:t>Pagamento por cartão.</a:t>
            </a:r>
          </a:p>
        </p:txBody>
      </p:sp>
      <p:sp>
        <p:nvSpPr>
          <p:cNvPr id="14" name="TextBox 13"/>
          <p:cNvSpPr txBox="1"/>
          <p:nvPr/>
        </p:nvSpPr>
        <p:spPr>
          <a:xfrm>
            <a:off x="7777643" y="4783383"/>
            <a:ext cx="1507854" cy="646331"/>
          </a:xfrm>
          <a:prstGeom prst="rect">
            <a:avLst/>
          </a:prstGeom>
          <a:noFill/>
        </p:spPr>
        <p:txBody>
          <a:bodyPr wrap="square" rtlCol="0">
            <a:spAutoFit/>
          </a:bodyPr>
          <a:lstStyle/>
          <a:p>
            <a:r>
              <a:rPr lang="pt-BR" dirty="0"/>
              <a:t>Pagamento por boleto.</a:t>
            </a:r>
          </a:p>
        </p:txBody>
      </p:sp>
      <p:sp>
        <p:nvSpPr>
          <p:cNvPr id="15" name="Callout: Line 14"/>
          <p:cNvSpPr/>
          <p:nvPr/>
        </p:nvSpPr>
        <p:spPr>
          <a:xfrm>
            <a:off x="7273873" y="965509"/>
            <a:ext cx="3370553" cy="1041720"/>
          </a:xfrm>
          <a:prstGeom prst="borderCallout1">
            <a:avLst>
              <a:gd name="adj1" fmla="val 53329"/>
              <a:gd name="adj2" fmla="val -2578"/>
              <a:gd name="adj3" fmla="val 137769"/>
              <a:gd name="adj4" fmla="val -1983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1400" dirty="0">
                <a:solidFill>
                  <a:schemeClr val="accent1">
                    <a:lumMod val="50000"/>
                  </a:schemeClr>
                </a:solidFill>
              </a:rPr>
              <a:t>Caso de uso 04</a:t>
            </a:r>
          </a:p>
          <a:p>
            <a:pPr algn="ctr"/>
            <a:r>
              <a:rPr lang="pt-BR" sz="1400" dirty="0">
                <a:solidFill>
                  <a:schemeClr val="accent1">
                    <a:lumMod val="50000"/>
                  </a:schemeClr>
                </a:solidFill>
              </a:rPr>
              <a:t>Nome do caso de uso|</a:t>
            </a:r>
            <a:r>
              <a:rPr lang="pt-BR" sz="1400" dirty="0">
                <a:solidFill>
                  <a:schemeClr val="tx1"/>
                </a:solidFill>
              </a:rPr>
              <a:t>Pagamento</a:t>
            </a:r>
          </a:p>
          <a:p>
            <a:pPr algn="ctr"/>
            <a:r>
              <a:rPr lang="pt-BR" sz="1400" dirty="0">
                <a:solidFill>
                  <a:schemeClr val="accent1">
                    <a:lumMod val="50000"/>
                  </a:schemeClr>
                </a:solidFill>
              </a:rPr>
              <a:t>Atores  | </a:t>
            </a:r>
            <a:r>
              <a:rPr lang="pt-BR" sz="1400" dirty="0">
                <a:solidFill>
                  <a:schemeClr val="tx1"/>
                </a:solidFill>
              </a:rPr>
              <a:t>Comeciante</a:t>
            </a:r>
            <a:r>
              <a:rPr lang="pt-BR" sz="1400" dirty="0">
                <a:solidFill>
                  <a:schemeClr val="accent1">
                    <a:lumMod val="50000"/>
                  </a:schemeClr>
                </a:solidFill>
              </a:rPr>
              <a:t> </a:t>
            </a:r>
          </a:p>
          <a:p>
            <a:pPr algn="ctr"/>
            <a:endParaRPr lang="pt-BR" dirty="0"/>
          </a:p>
        </p:txBody>
      </p:sp>
      <p:sp>
        <p:nvSpPr>
          <p:cNvPr id="16" name="Callout: Line 15"/>
          <p:cNvSpPr/>
          <p:nvPr/>
        </p:nvSpPr>
        <p:spPr>
          <a:xfrm>
            <a:off x="8349708" y="2662050"/>
            <a:ext cx="3688117" cy="1258785"/>
          </a:xfrm>
          <a:prstGeom prst="borderCallout1">
            <a:avLst>
              <a:gd name="adj1" fmla="val 103498"/>
              <a:gd name="adj2" fmla="val 13831"/>
              <a:gd name="adj3" fmla="val 153500"/>
              <a:gd name="adj4" fmla="val 431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1400" dirty="0">
                <a:solidFill>
                  <a:schemeClr val="accent1">
                    <a:lumMod val="50000"/>
                  </a:schemeClr>
                </a:solidFill>
              </a:rPr>
              <a:t>Caso de uso 05</a:t>
            </a:r>
          </a:p>
          <a:p>
            <a:pPr algn="ctr"/>
            <a:r>
              <a:rPr lang="pt-BR" sz="1400" dirty="0">
                <a:solidFill>
                  <a:schemeClr val="accent1">
                    <a:lumMod val="50000"/>
                  </a:schemeClr>
                </a:solidFill>
              </a:rPr>
              <a:t>Caso de uso geral|</a:t>
            </a:r>
            <a:r>
              <a:rPr lang="pt-BR" sz="1400" dirty="0">
                <a:solidFill>
                  <a:schemeClr val="tx1"/>
                </a:solidFill>
              </a:rPr>
              <a:t> Pagamento </a:t>
            </a:r>
            <a:endParaRPr lang="pt-BR" sz="1400" dirty="0">
              <a:solidFill>
                <a:schemeClr val="accent1">
                  <a:lumMod val="50000"/>
                </a:schemeClr>
              </a:solidFill>
            </a:endParaRPr>
          </a:p>
          <a:p>
            <a:pPr algn="ctr"/>
            <a:r>
              <a:rPr lang="pt-BR" sz="1400" dirty="0">
                <a:solidFill>
                  <a:schemeClr val="accent1">
                    <a:lumMod val="50000"/>
                  </a:schemeClr>
                </a:solidFill>
              </a:rPr>
              <a:t>Nome do caso de uso|</a:t>
            </a:r>
            <a:r>
              <a:rPr lang="pt-BR" sz="1400" dirty="0">
                <a:solidFill>
                  <a:schemeClr val="tx1"/>
                </a:solidFill>
              </a:rPr>
              <a:t>Pagamento por boleto</a:t>
            </a:r>
          </a:p>
          <a:p>
            <a:pPr algn="ctr"/>
            <a:r>
              <a:rPr lang="pt-BR" sz="1400" dirty="0">
                <a:solidFill>
                  <a:schemeClr val="accent1">
                    <a:lumMod val="50000"/>
                  </a:schemeClr>
                </a:solidFill>
              </a:rPr>
              <a:t>Atores  | </a:t>
            </a:r>
            <a:r>
              <a:rPr lang="pt-BR" sz="1400" dirty="0">
                <a:solidFill>
                  <a:schemeClr val="tx1"/>
                </a:solidFill>
              </a:rPr>
              <a:t>Comeciante</a:t>
            </a:r>
            <a:r>
              <a:rPr lang="pt-BR" sz="1400" dirty="0">
                <a:solidFill>
                  <a:schemeClr val="accent1">
                    <a:lumMod val="50000"/>
                  </a:schemeClr>
                </a:solidFill>
              </a:rPr>
              <a:t> </a:t>
            </a:r>
          </a:p>
          <a:p>
            <a:pPr algn="ctr"/>
            <a:endParaRPr lang="pt-BR" dirty="0"/>
          </a:p>
        </p:txBody>
      </p:sp>
      <p:sp>
        <p:nvSpPr>
          <p:cNvPr id="17" name="Callout: Line 16"/>
          <p:cNvSpPr/>
          <p:nvPr/>
        </p:nvSpPr>
        <p:spPr>
          <a:xfrm>
            <a:off x="87798" y="2275437"/>
            <a:ext cx="3688117" cy="1258785"/>
          </a:xfrm>
          <a:prstGeom prst="borderCallout1">
            <a:avLst>
              <a:gd name="adj1" fmla="val 106800"/>
              <a:gd name="adj2" fmla="val 71306"/>
              <a:gd name="adj3" fmla="val 176613"/>
              <a:gd name="adj4" fmla="val 843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1400" dirty="0">
                <a:solidFill>
                  <a:schemeClr val="accent1">
                    <a:lumMod val="50000"/>
                  </a:schemeClr>
                </a:solidFill>
              </a:rPr>
              <a:t>Caso de uso 06</a:t>
            </a:r>
          </a:p>
          <a:p>
            <a:pPr algn="ctr"/>
            <a:r>
              <a:rPr lang="pt-BR" sz="1400" dirty="0">
                <a:solidFill>
                  <a:schemeClr val="accent1">
                    <a:lumMod val="50000"/>
                  </a:schemeClr>
                </a:solidFill>
              </a:rPr>
              <a:t>Caso de uso geral|</a:t>
            </a:r>
            <a:r>
              <a:rPr lang="pt-BR" sz="1400" dirty="0">
                <a:solidFill>
                  <a:schemeClr val="tx1"/>
                </a:solidFill>
              </a:rPr>
              <a:t> Pagamento </a:t>
            </a:r>
            <a:endParaRPr lang="pt-BR" sz="1400" dirty="0">
              <a:solidFill>
                <a:schemeClr val="accent1">
                  <a:lumMod val="50000"/>
                </a:schemeClr>
              </a:solidFill>
            </a:endParaRPr>
          </a:p>
          <a:p>
            <a:pPr algn="ctr"/>
            <a:r>
              <a:rPr lang="pt-BR" sz="1400" dirty="0">
                <a:solidFill>
                  <a:schemeClr val="accent1">
                    <a:lumMod val="50000"/>
                  </a:schemeClr>
                </a:solidFill>
              </a:rPr>
              <a:t>Nome do caso de uso|</a:t>
            </a:r>
            <a:r>
              <a:rPr lang="pt-BR" sz="1400" dirty="0">
                <a:solidFill>
                  <a:schemeClr val="tx1"/>
                </a:solidFill>
              </a:rPr>
              <a:t>Pagamento por cartão</a:t>
            </a:r>
          </a:p>
          <a:p>
            <a:pPr algn="ctr"/>
            <a:r>
              <a:rPr lang="pt-BR" sz="1400" dirty="0">
                <a:solidFill>
                  <a:schemeClr val="accent1">
                    <a:lumMod val="50000"/>
                  </a:schemeClr>
                </a:solidFill>
              </a:rPr>
              <a:t>Atores  | </a:t>
            </a:r>
            <a:r>
              <a:rPr lang="pt-BR" sz="1400" dirty="0">
                <a:solidFill>
                  <a:schemeClr val="tx1"/>
                </a:solidFill>
              </a:rPr>
              <a:t>Comeciante</a:t>
            </a:r>
            <a:r>
              <a:rPr lang="pt-BR" sz="1400" dirty="0">
                <a:solidFill>
                  <a:schemeClr val="accent1">
                    <a:lumMod val="50000"/>
                  </a:schemeClr>
                </a:solidFill>
              </a:rPr>
              <a:t> </a:t>
            </a:r>
          </a:p>
          <a:p>
            <a:pPr algn="ctr"/>
            <a:endParaRPr lang="pt-BR" dirty="0"/>
          </a:p>
        </p:txBody>
      </p:sp>
    </p:spTree>
    <p:extLst>
      <p:ext uri="{BB962C8B-B14F-4D97-AF65-F5344CB8AC3E}">
        <p14:creationId xmlns:p14="http://schemas.microsoft.com/office/powerpoint/2010/main" val="18360025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539000"/>
            <a:ext cx="8562580" cy="848525"/>
          </a:xfrm>
        </p:spPr>
        <p:txBody>
          <a:bodyPr>
            <a:normAutofit/>
          </a:bodyPr>
          <a:lstStyle/>
          <a:p>
            <a:r>
              <a:rPr lang="pt-BR" sz="4000" dirty="0"/>
              <a:t>Casos de Uso na Prática</a:t>
            </a:r>
          </a:p>
        </p:txBody>
      </p:sp>
      <p:sp>
        <p:nvSpPr>
          <p:cNvPr id="4" name="Slide Number Placeholder 3"/>
          <p:cNvSpPr>
            <a:spLocks noGrp="1"/>
          </p:cNvSpPr>
          <p:nvPr>
            <p:ph type="sldNum" sz="quarter" idx="12"/>
          </p:nvPr>
        </p:nvSpPr>
        <p:spPr/>
        <p:txBody>
          <a:bodyPr/>
          <a:lstStyle/>
          <a:p>
            <a:fld id="{D31AE44F-36D3-41CB-9DCC-27527762EB42}" type="slidenum">
              <a:rPr lang="pt-BR" smtClean="0"/>
              <a:t>24</a:t>
            </a:fld>
            <a:endParaRPr lang="pt-B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146" y="312962"/>
            <a:ext cx="4664077" cy="6100365"/>
          </a:xfrm>
          <a:prstGeom prst="rect">
            <a:avLst/>
          </a:prstGeom>
        </p:spPr>
      </p:pic>
    </p:spTree>
    <p:extLst>
      <p:ext uri="{BB962C8B-B14F-4D97-AF65-F5344CB8AC3E}">
        <p14:creationId xmlns:p14="http://schemas.microsoft.com/office/powerpoint/2010/main" val="16009436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000" dirty="0"/>
              <a:t>Identificando atores</a:t>
            </a:r>
          </a:p>
        </p:txBody>
      </p:sp>
      <p:sp>
        <p:nvSpPr>
          <p:cNvPr id="3" name="Content Placeholder 2"/>
          <p:cNvSpPr>
            <a:spLocks noGrp="1"/>
          </p:cNvSpPr>
          <p:nvPr>
            <p:ph idx="1"/>
          </p:nvPr>
        </p:nvSpPr>
        <p:spPr>
          <a:xfrm>
            <a:off x="1534696" y="1565564"/>
            <a:ext cx="9520158" cy="3900781"/>
          </a:xfrm>
        </p:spPr>
        <p:txBody>
          <a:bodyPr>
            <a:normAutofit/>
          </a:bodyPr>
          <a:lstStyle/>
          <a:p>
            <a:r>
              <a:rPr lang="pt-BR" sz="2200" dirty="0"/>
              <a:t>Perguntas Chaves para identificar atores:</a:t>
            </a:r>
          </a:p>
          <a:p>
            <a:pPr lvl="1"/>
            <a:r>
              <a:rPr lang="pt-BR" sz="2000" dirty="0"/>
              <a:t>Quem usa o software?</a:t>
            </a:r>
          </a:p>
          <a:p>
            <a:pPr lvl="1"/>
            <a:r>
              <a:rPr lang="pt-BR" sz="2000" dirty="0"/>
              <a:t>Quem instala o software?</a:t>
            </a:r>
          </a:p>
          <a:p>
            <a:pPr lvl="1"/>
            <a:r>
              <a:rPr lang="pt-BR" sz="2000" dirty="0"/>
              <a:t>Quem inicia ou finaliza o software?</a:t>
            </a:r>
          </a:p>
          <a:p>
            <a:pPr lvl="1"/>
            <a:r>
              <a:rPr lang="pt-BR" sz="2000" dirty="0"/>
              <a:t>Quem fornece informações ao software?</a:t>
            </a:r>
          </a:p>
          <a:p>
            <a:pPr lvl="1"/>
            <a:r>
              <a:rPr lang="pt-BR" sz="2000" dirty="0"/>
              <a:t>Quem solicita informações do software?</a:t>
            </a:r>
          </a:p>
          <a:p>
            <a:pPr lvl="1"/>
            <a:r>
              <a:rPr lang="pt-BR" sz="2000" dirty="0"/>
              <a:t>Quais outros sistemas (hardware ou software) usam o software?</a:t>
            </a:r>
          </a:p>
        </p:txBody>
      </p:sp>
      <p:sp>
        <p:nvSpPr>
          <p:cNvPr id="4" name="Slide Number Placeholder 3"/>
          <p:cNvSpPr>
            <a:spLocks noGrp="1"/>
          </p:cNvSpPr>
          <p:nvPr>
            <p:ph type="sldNum" sz="quarter" idx="12"/>
          </p:nvPr>
        </p:nvSpPr>
        <p:spPr/>
        <p:txBody>
          <a:bodyPr/>
          <a:lstStyle/>
          <a:p>
            <a:fld id="{6D1D2788-0DA7-44EC-8C6E-EB2067DBD4FF}" type="slidenum">
              <a:rPr lang="pt-BR" smtClean="0"/>
              <a:t>25</a:t>
            </a:fld>
            <a:endParaRPr lang="pt-BR"/>
          </a:p>
        </p:txBody>
      </p:sp>
    </p:spTree>
    <p:extLst>
      <p:ext uri="{BB962C8B-B14F-4D97-AF65-F5344CB8AC3E}">
        <p14:creationId xmlns:p14="http://schemas.microsoft.com/office/powerpoint/2010/main" val="19741222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000" dirty="0"/>
              <a:t>Identificando casos de uso</a:t>
            </a:r>
          </a:p>
        </p:txBody>
      </p:sp>
      <p:sp>
        <p:nvSpPr>
          <p:cNvPr id="3" name="Content Placeholder 2"/>
          <p:cNvSpPr>
            <a:spLocks noGrp="1"/>
          </p:cNvSpPr>
          <p:nvPr>
            <p:ph idx="1"/>
          </p:nvPr>
        </p:nvSpPr>
        <p:spPr>
          <a:xfrm>
            <a:off x="1534696" y="1565564"/>
            <a:ext cx="9520158" cy="3900781"/>
          </a:xfrm>
        </p:spPr>
        <p:txBody>
          <a:bodyPr>
            <a:normAutofit/>
          </a:bodyPr>
          <a:lstStyle/>
          <a:p>
            <a:r>
              <a:rPr lang="pt-BR" sz="2200" dirty="0"/>
              <a:t>Quais serviços os atores querem do sistema?</a:t>
            </a:r>
          </a:p>
          <a:p>
            <a:r>
              <a:rPr lang="pt-BR" sz="2200" dirty="0"/>
              <a:t>O sistema armazena informações? Como os atores criam, atualizam, lêem e eliminam estas informações?</a:t>
            </a:r>
          </a:p>
          <a:p>
            <a:r>
              <a:rPr lang="pt-BR" sz="2200" dirty="0"/>
              <a:t>O sistema necessita de notificar algum ator sobre mudanças no seu estado interno?</a:t>
            </a:r>
          </a:p>
          <a:p>
            <a:r>
              <a:rPr lang="pt-BR" sz="2200" dirty="0"/>
              <a:t>Existe algum evento externo que o sistema deva saber? Qual ator informa o sistema sobre esses eventos?</a:t>
            </a:r>
          </a:p>
        </p:txBody>
      </p:sp>
      <p:sp>
        <p:nvSpPr>
          <p:cNvPr id="4" name="Slide Number Placeholder 3"/>
          <p:cNvSpPr>
            <a:spLocks noGrp="1"/>
          </p:cNvSpPr>
          <p:nvPr>
            <p:ph type="sldNum" sz="quarter" idx="12"/>
          </p:nvPr>
        </p:nvSpPr>
        <p:spPr/>
        <p:txBody>
          <a:bodyPr/>
          <a:lstStyle/>
          <a:p>
            <a:fld id="{6D1D2788-0DA7-44EC-8C6E-EB2067DBD4FF}" type="slidenum">
              <a:rPr lang="pt-BR" smtClean="0"/>
              <a:t>26</a:t>
            </a:fld>
            <a:endParaRPr lang="pt-BR"/>
          </a:p>
        </p:txBody>
      </p:sp>
    </p:spTree>
    <p:extLst>
      <p:ext uri="{BB962C8B-B14F-4D97-AF65-F5344CB8AC3E}">
        <p14:creationId xmlns:p14="http://schemas.microsoft.com/office/powerpoint/2010/main" val="31068570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000" dirty="0"/>
              <a:t>Nomeando os casos de uso</a:t>
            </a:r>
          </a:p>
        </p:txBody>
      </p:sp>
      <p:sp>
        <p:nvSpPr>
          <p:cNvPr id="3" name="Content Placeholder 2"/>
          <p:cNvSpPr>
            <a:spLocks noGrp="1"/>
          </p:cNvSpPr>
          <p:nvPr>
            <p:ph idx="1"/>
          </p:nvPr>
        </p:nvSpPr>
        <p:spPr>
          <a:xfrm>
            <a:off x="1534696" y="1565564"/>
            <a:ext cx="9520158" cy="3900781"/>
          </a:xfrm>
        </p:spPr>
        <p:txBody>
          <a:bodyPr>
            <a:normAutofit/>
          </a:bodyPr>
          <a:lstStyle/>
          <a:p>
            <a:r>
              <a:rPr lang="pt-BR" sz="2200" dirty="0"/>
              <a:t>É importante que o nome do caso de uso seja representativo. Para isso deve-se:</a:t>
            </a:r>
          </a:p>
          <a:p>
            <a:pPr lvl="1"/>
            <a:r>
              <a:rPr lang="pt-BR" sz="2000" dirty="0"/>
              <a:t>O nome do caso de uso deve começar com um verbo no infinitivo.</a:t>
            </a:r>
          </a:p>
          <a:p>
            <a:pPr lvl="1"/>
            <a:r>
              <a:rPr lang="pt-BR" sz="2000" dirty="0"/>
              <a:t>Possuir um nome que seja único para todo o sistema;</a:t>
            </a:r>
          </a:p>
          <a:p>
            <a:pPr lvl="1"/>
            <a:r>
              <a:rPr lang="pt-BR" sz="2000" dirty="0"/>
              <a:t>Indicar qual seria o objetivo do caso de uso;</a:t>
            </a:r>
          </a:p>
        </p:txBody>
      </p:sp>
      <p:sp>
        <p:nvSpPr>
          <p:cNvPr id="4" name="Slide Number Placeholder 3"/>
          <p:cNvSpPr>
            <a:spLocks noGrp="1"/>
          </p:cNvSpPr>
          <p:nvPr>
            <p:ph type="sldNum" sz="quarter" idx="12"/>
          </p:nvPr>
        </p:nvSpPr>
        <p:spPr/>
        <p:txBody>
          <a:bodyPr/>
          <a:lstStyle/>
          <a:p>
            <a:fld id="{6D1D2788-0DA7-44EC-8C6E-EB2067DBD4FF}" type="slidenum">
              <a:rPr lang="pt-BR" smtClean="0"/>
              <a:t>27</a:t>
            </a:fld>
            <a:endParaRPr lang="pt-BR"/>
          </a:p>
        </p:txBody>
      </p:sp>
    </p:spTree>
    <p:extLst>
      <p:ext uri="{BB962C8B-B14F-4D97-AF65-F5344CB8AC3E}">
        <p14:creationId xmlns:p14="http://schemas.microsoft.com/office/powerpoint/2010/main" val="409822446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63074"/>
            <a:ext cx="10051879" cy="1049235"/>
          </a:xfrm>
        </p:spPr>
        <p:txBody>
          <a:bodyPr>
            <a:normAutofit fontScale="90000"/>
          </a:bodyPr>
          <a:lstStyle/>
          <a:p>
            <a:r>
              <a:rPr lang="pt-BR" sz="4000" dirty="0"/>
              <a:t>Identificando relacionamentos de dependência</a:t>
            </a:r>
          </a:p>
        </p:txBody>
      </p:sp>
      <p:sp>
        <p:nvSpPr>
          <p:cNvPr id="3" name="Content Placeholder 2"/>
          <p:cNvSpPr>
            <a:spLocks noGrp="1"/>
          </p:cNvSpPr>
          <p:nvPr>
            <p:ph idx="1"/>
          </p:nvPr>
        </p:nvSpPr>
        <p:spPr>
          <a:xfrm>
            <a:off x="1478634" y="1826469"/>
            <a:ext cx="9520158" cy="3900781"/>
          </a:xfrm>
        </p:spPr>
        <p:txBody>
          <a:bodyPr>
            <a:normAutofit/>
          </a:bodyPr>
          <a:lstStyle/>
          <a:p>
            <a:r>
              <a:rPr lang="pt-BR" b="1" dirty="0"/>
              <a:t>&lt;&lt;include&gt;&gt;:</a:t>
            </a:r>
          </a:p>
          <a:p>
            <a:pPr lvl="1"/>
            <a:r>
              <a:rPr lang="pt-BR" dirty="0"/>
              <a:t>Um caso de uso é obrigatório para outro caso de uso?</a:t>
            </a:r>
          </a:p>
          <a:p>
            <a:pPr lvl="1"/>
            <a:r>
              <a:rPr lang="pt-BR" dirty="0"/>
              <a:t>O caso de uso B é essencial para o caso de uso A?</a:t>
            </a:r>
          </a:p>
          <a:p>
            <a:pPr lvl="1"/>
            <a:r>
              <a:rPr lang="pt-BR" dirty="0"/>
              <a:t>Pode-se dizer que B é parte de A?</a:t>
            </a:r>
          </a:p>
          <a:p>
            <a:r>
              <a:rPr lang="pt-BR" b="1" dirty="0"/>
              <a:t>&lt;&lt;extend&gt;&gt;:</a:t>
            </a:r>
          </a:p>
          <a:p>
            <a:pPr lvl="1"/>
            <a:r>
              <a:rPr lang="pt-BR" dirty="0"/>
              <a:t>Um caso de uso é opcional para outro caso de uso?</a:t>
            </a:r>
          </a:p>
          <a:p>
            <a:pPr lvl="1"/>
            <a:r>
              <a:rPr lang="pt-BR" dirty="0"/>
              <a:t>O caso de uso B pode ser adicionado ao caso de uso A?</a:t>
            </a:r>
          </a:p>
          <a:p>
            <a:pPr lvl="1"/>
            <a:r>
              <a:rPr lang="pt-BR" dirty="0"/>
              <a:t>A adição de B ao comportamento de A ocorre apenas em certas situações?</a:t>
            </a:r>
          </a:p>
          <a:p>
            <a:pPr lvl="1"/>
            <a:endParaRPr lang="pt-BR" dirty="0"/>
          </a:p>
          <a:p>
            <a:pPr marL="457200" lvl="1" indent="0">
              <a:buNone/>
            </a:pPr>
            <a:endParaRPr lang="pt-BR" dirty="0"/>
          </a:p>
          <a:p>
            <a:pPr lvl="1"/>
            <a:endParaRPr lang="pt-BR" b="1" dirty="0"/>
          </a:p>
        </p:txBody>
      </p:sp>
      <p:sp>
        <p:nvSpPr>
          <p:cNvPr id="4" name="Slide Number Placeholder 3"/>
          <p:cNvSpPr>
            <a:spLocks noGrp="1"/>
          </p:cNvSpPr>
          <p:nvPr>
            <p:ph type="sldNum" sz="quarter" idx="12"/>
          </p:nvPr>
        </p:nvSpPr>
        <p:spPr/>
        <p:txBody>
          <a:bodyPr/>
          <a:lstStyle/>
          <a:p>
            <a:fld id="{6D1D2788-0DA7-44EC-8C6E-EB2067DBD4FF}" type="slidenum">
              <a:rPr lang="pt-BR" smtClean="0"/>
              <a:t>28</a:t>
            </a:fld>
            <a:endParaRPr lang="pt-BR"/>
          </a:p>
        </p:txBody>
      </p:sp>
      <p:sp>
        <p:nvSpPr>
          <p:cNvPr id="13" name="Oval 12"/>
          <p:cNvSpPr/>
          <p:nvPr/>
        </p:nvSpPr>
        <p:spPr>
          <a:xfrm>
            <a:off x="8156668" y="1748646"/>
            <a:ext cx="1261661" cy="74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4" name="Oval 13"/>
          <p:cNvSpPr/>
          <p:nvPr/>
        </p:nvSpPr>
        <p:spPr>
          <a:xfrm>
            <a:off x="10882932" y="1754793"/>
            <a:ext cx="1261661" cy="74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5" name="Straight Arrow Connector 14"/>
          <p:cNvCxnSpPr/>
          <p:nvPr/>
        </p:nvCxnSpPr>
        <p:spPr>
          <a:xfrm flipV="1">
            <a:off x="9418329" y="2123510"/>
            <a:ext cx="1464603" cy="6147"/>
          </a:xfrm>
          <a:prstGeom prst="straightConnector1">
            <a:avLst/>
          </a:prstGeom>
          <a:ln w="222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18329" y="1784956"/>
            <a:ext cx="1276808" cy="338554"/>
          </a:xfrm>
          <a:prstGeom prst="rect">
            <a:avLst/>
          </a:prstGeom>
          <a:noFill/>
        </p:spPr>
        <p:txBody>
          <a:bodyPr wrap="square" rtlCol="0">
            <a:spAutoFit/>
          </a:bodyPr>
          <a:lstStyle>
            <a:defPPr>
              <a:defRPr lang="en-US"/>
            </a:defPPr>
            <a:lvl1pPr>
              <a:defRPr sz="1600"/>
            </a:lvl1pPr>
          </a:lstStyle>
          <a:p>
            <a:r>
              <a:rPr lang="pt-BR" dirty="0"/>
              <a:t>&lt;&lt;include&gt;&gt;</a:t>
            </a:r>
          </a:p>
        </p:txBody>
      </p:sp>
      <p:sp>
        <p:nvSpPr>
          <p:cNvPr id="17" name="TextBox 16"/>
          <p:cNvSpPr txBox="1"/>
          <p:nvPr/>
        </p:nvSpPr>
        <p:spPr>
          <a:xfrm>
            <a:off x="8145082" y="2504521"/>
            <a:ext cx="1410217" cy="307777"/>
          </a:xfrm>
          <a:prstGeom prst="rect">
            <a:avLst/>
          </a:prstGeom>
          <a:noFill/>
        </p:spPr>
        <p:txBody>
          <a:bodyPr wrap="square" rtlCol="0">
            <a:spAutoFit/>
          </a:bodyPr>
          <a:lstStyle/>
          <a:p>
            <a:r>
              <a:rPr lang="pt-BR" sz="1400" dirty="0"/>
              <a:t>Caso de Uso A</a:t>
            </a:r>
          </a:p>
        </p:txBody>
      </p:sp>
      <p:sp>
        <p:nvSpPr>
          <p:cNvPr id="18" name="TextBox 17"/>
          <p:cNvSpPr txBox="1"/>
          <p:nvPr/>
        </p:nvSpPr>
        <p:spPr>
          <a:xfrm>
            <a:off x="10857879" y="2504521"/>
            <a:ext cx="1410217" cy="307777"/>
          </a:xfrm>
          <a:prstGeom prst="rect">
            <a:avLst/>
          </a:prstGeom>
          <a:noFill/>
        </p:spPr>
        <p:txBody>
          <a:bodyPr wrap="square" rtlCol="0">
            <a:spAutoFit/>
          </a:bodyPr>
          <a:lstStyle/>
          <a:p>
            <a:r>
              <a:rPr lang="pt-BR" sz="1400" dirty="0"/>
              <a:t>Caso de Uso B</a:t>
            </a:r>
          </a:p>
        </p:txBody>
      </p:sp>
      <p:sp>
        <p:nvSpPr>
          <p:cNvPr id="28" name="Oval 27"/>
          <p:cNvSpPr/>
          <p:nvPr/>
        </p:nvSpPr>
        <p:spPr>
          <a:xfrm>
            <a:off x="8156668" y="3493705"/>
            <a:ext cx="1261661" cy="74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9" name="Oval 28"/>
          <p:cNvSpPr/>
          <p:nvPr/>
        </p:nvSpPr>
        <p:spPr>
          <a:xfrm>
            <a:off x="10882932" y="3499852"/>
            <a:ext cx="1261661" cy="74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2" name="TextBox 31"/>
          <p:cNvSpPr txBox="1"/>
          <p:nvPr/>
        </p:nvSpPr>
        <p:spPr>
          <a:xfrm>
            <a:off x="9602372" y="3530015"/>
            <a:ext cx="1276808" cy="338554"/>
          </a:xfrm>
          <a:prstGeom prst="rect">
            <a:avLst/>
          </a:prstGeom>
          <a:noFill/>
        </p:spPr>
        <p:txBody>
          <a:bodyPr wrap="square" rtlCol="0">
            <a:spAutoFit/>
          </a:bodyPr>
          <a:lstStyle>
            <a:defPPr>
              <a:defRPr lang="en-US"/>
            </a:defPPr>
            <a:lvl1pPr>
              <a:defRPr sz="1600"/>
            </a:lvl1pPr>
          </a:lstStyle>
          <a:p>
            <a:r>
              <a:rPr lang="pt-BR" dirty="0"/>
              <a:t>&lt;&lt;extend&gt;&gt;</a:t>
            </a:r>
          </a:p>
        </p:txBody>
      </p:sp>
      <p:sp>
        <p:nvSpPr>
          <p:cNvPr id="33" name="TextBox 32"/>
          <p:cNvSpPr txBox="1"/>
          <p:nvPr/>
        </p:nvSpPr>
        <p:spPr>
          <a:xfrm>
            <a:off x="8145082" y="4249580"/>
            <a:ext cx="1410217" cy="307777"/>
          </a:xfrm>
          <a:prstGeom prst="rect">
            <a:avLst/>
          </a:prstGeom>
          <a:noFill/>
        </p:spPr>
        <p:txBody>
          <a:bodyPr wrap="square" rtlCol="0">
            <a:spAutoFit/>
          </a:bodyPr>
          <a:lstStyle/>
          <a:p>
            <a:r>
              <a:rPr lang="pt-BR" sz="1400" dirty="0"/>
              <a:t>Caso de Uso A</a:t>
            </a:r>
          </a:p>
        </p:txBody>
      </p:sp>
      <p:sp>
        <p:nvSpPr>
          <p:cNvPr id="34" name="TextBox 33"/>
          <p:cNvSpPr txBox="1"/>
          <p:nvPr/>
        </p:nvSpPr>
        <p:spPr>
          <a:xfrm>
            <a:off x="10857879" y="4249580"/>
            <a:ext cx="1410217" cy="307777"/>
          </a:xfrm>
          <a:prstGeom prst="rect">
            <a:avLst/>
          </a:prstGeom>
          <a:noFill/>
        </p:spPr>
        <p:txBody>
          <a:bodyPr wrap="square" rtlCol="0">
            <a:spAutoFit/>
          </a:bodyPr>
          <a:lstStyle/>
          <a:p>
            <a:r>
              <a:rPr lang="pt-BR" sz="1400" dirty="0"/>
              <a:t>Caso de Uso B</a:t>
            </a:r>
          </a:p>
        </p:txBody>
      </p:sp>
      <p:cxnSp>
        <p:nvCxnSpPr>
          <p:cNvPr id="35" name="Straight Arrow Connector 34"/>
          <p:cNvCxnSpPr>
            <a:stCxn id="29" idx="2"/>
            <a:endCxn id="28" idx="6"/>
          </p:cNvCxnSpPr>
          <p:nvPr/>
        </p:nvCxnSpPr>
        <p:spPr>
          <a:xfrm flipH="1" flipV="1">
            <a:off x="9418329" y="3868569"/>
            <a:ext cx="1464603" cy="6147"/>
          </a:xfrm>
          <a:prstGeom prst="straightConnector1">
            <a:avLst/>
          </a:prstGeom>
          <a:ln w="2222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8689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28" grpId="0" animBg="1"/>
      <p:bldP spid="29" grpId="0" animBg="1"/>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sz="4000" dirty="0"/>
              <a:t>Identificando ocorrência de generalização</a:t>
            </a:r>
          </a:p>
        </p:txBody>
      </p:sp>
      <p:sp>
        <p:nvSpPr>
          <p:cNvPr id="3" name="Content Placeholder 2"/>
          <p:cNvSpPr>
            <a:spLocks noGrp="1"/>
          </p:cNvSpPr>
          <p:nvPr>
            <p:ph idx="1"/>
          </p:nvPr>
        </p:nvSpPr>
        <p:spPr>
          <a:xfrm>
            <a:off x="1478634" y="1826469"/>
            <a:ext cx="9520158" cy="3900781"/>
          </a:xfrm>
        </p:spPr>
        <p:txBody>
          <a:bodyPr>
            <a:normAutofit/>
          </a:bodyPr>
          <a:lstStyle/>
          <a:p>
            <a:r>
              <a:rPr lang="pt-BR" sz="2200" b="1" dirty="0"/>
              <a:t>Atores:</a:t>
            </a:r>
          </a:p>
          <a:p>
            <a:pPr lvl="1"/>
            <a:r>
              <a:rPr lang="pt-BR" sz="2000" dirty="0"/>
              <a:t>Existem funcionalidades em comum entre dois ou mais atores?</a:t>
            </a:r>
          </a:p>
          <a:p>
            <a:pPr lvl="1"/>
            <a:r>
              <a:rPr lang="pt-BR" sz="2000" dirty="0"/>
              <a:t>Os casos de uso do ator A também são casos de uso do ator B e o ator B tem seus próprios casos de uso?</a:t>
            </a:r>
          </a:p>
          <a:p>
            <a:pPr lvl="1"/>
            <a:endParaRPr lang="pt-BR" sz="2000" dirty="0"/>
          </a:p>
          <a:p>
            <a:endParaRPr lang="pt-BR" sz="2000" dirty="0"/>
          </a:p>
        </p:txBody>
      </p:sp>
      <p:sp>
        <p:nvSpPr>
          <p:cNvPr id="4" name="Slide Number Placeholder 3"/>
          <p:cNvSpPr>
            <a:spLocks noGrp="1"/>
          </p:cNvSpPr>
          <p:nvPr>
            <p:ph type="sldNum" sz="quarter" idx="12"/>
          </p:nvPr>
        </p:nvSpPr>
        <p:spPr/>
        <p:txBody>
          <a:bodyPr/>
          <a:lstStyle/>
          <a:p>
            <a:fld id="{6D1D2788-0DA7-44EC-8C6E-EB2067DBD4FF}" type="slidenum">
              <a:rPr lang="pt-BR" smtClean="0"/>
              <a:t>29</a:t>
            </a:fld>
            <a:endParaRPr lang="pt-BR"/>
          </a:p>
        </p:txBody>
      </p:sp>
      <p:grpSp>
        <p:nvGrpSpPr>
          <p:cNvPr id="5" name="Group 4"/>
          <p:cNvGrpSpPr/>
          <p:nvPr/>
        </p:nvGrpSpPr>
        <p:grpSpPr>
          <a:xfrm>
            <a:off x="10194901" y="3868682"/>
            <a:ext cx="420783" cy="854943"/>
            <a:chOff x="782201" y="3034397"/>
            <a:chExt cx="921319" cy="1887883"/>
          </a:xfrm>
        </p:grpSpPr>
        <p:sp>
          <p:nvSpPr>
            <p:cNvPr id="6" name="Oval 5"/>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Connector 6"/>
            <p:cNvCxnSpPr>
              <a:stCxn id="6"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2395857">
            <a:off x="10938193" y="2773031"/>
            <a:ext cx="233322" cy="2166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2" name="Straight Connector 11"/>
          <p:cNvCxnSpPr>
            <a:stCxn id="6" idx="0"/>
            <a:endCxn id="11" idx="3"/>
          </p:cNvCxnSpPr>
          <p:nvPr/>
        </p:nvCxnSpPr>
        <p:spPr>
          <a:xfrm flipV="1">
            <a:off x="10406873" y="2964399"/>
            <a:ext cx="578459" cy="904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1054854" y="1695218"/>
            <a:ext cx="420783" cy="854943"/>
            <a:chOff x="782201" y="3034397"/>
            <a:chExt cx="921319" cy="1887883"/>
          </a:xfrm>
        </p:grpSpPr>
        <p:sp>
          <p:nvSpPr>
            <p:cNvPr id="19" name="Oval 18"/>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Straight Connector 19"/>
            <p:cNvCxnSpPr>
              <a:stCxn id="19"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0072162" y="4672177"/>
            <a:ext cx="828660" cy="307777"/>
          </a:xfrm>
          <a:prstGeom prst="rect">
            <a:avLst/>
          </a:prstGeom>
          <a:noFill/>
        </p:spPr>
        <p:txBody>
          <a:bodyPr wrap="square" rtlCol="0">
            <a:spAutoFit/>
          </a:bodyPr>
          <a:lstStyle/>
          <a:p>
            <a:r>
              <a:rPr lang="pt-BR" sz="1400" dirty="0"/>
              <a:t>Ator B</a:t>
            </a:r>
          </a:p>
        </p:txBody>
      </p:sp>
      <p:sp>
        <p:nvSpPr>
          <p:cNvPr id="31" name="TextBox 30"/>
          <p:cNvSpPr txBox="1"/>
          <p:nvPr/>
        </p:nvSpPr>
        <p:spPr>
          <a:xfrm>
            <a:off x="10865425" y="2517155"/>
            <a:ext cx="828660" cy="307777"/>
          </a:xfrm>
          <a:prstGeom prst="rect">
            <a:avLst/>
          </a:prstGeom>
          <a:noFill/>
        </p:spPr>
        <p:txBody>
          <a:bodyPr wrap="square" rtlCol="0">
            <a:spAutoFit/>
          </a:bodyPr>
          <a:lstStyle/>
          <a:p>
            <a:r>
              <a:rPr lang="pt-BR" sz="1400" dirty="0"/>
              <a:t>Ator A</a:t>
            </a:r>
          </a:p>
        </p:txBody>
      </p:sp>
    </p:spTree>
    <p:extLst>
      <p:ext uri="{BB962C8B-B14F-4D97-AF65-F5344CB8AC3E}">
        <p14:creationId xmlns:p14="http://schemas.microsoft.com/office/powerpoint/2010/main" val="5867068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7698"/>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534696" y="1419987"/>
            <a:ext cx="9520158" cy="4385068"/>
          </a:xfrm>
        </p:spPr>
        <p:txBody>
          <a:bodyPr>
            <a:normAutofit/>
          </a:bodyPr>
          <a:lstStyle/>
          <a:p>
            <a:r>
              <a:rPr lang="pt-BR" sz="2300" b="1" dirty="0"/>
              <a:t>Elementos do Diagrama de Casos de Uso:</a:t>
            </a:r>
          </a:p>
          <a:p>
            <a:pPr lvl="1"/>
            <a:r>
              <a:rPr lang="pt-BR" sz="2200" dirty="0"/>
              <a:t>Atores;</a:t>
            </a:r>
          </a:p>
          <a:p>
            <a:pPr lvl="1"/>
            <a:r>
              <a:rPr lang="pt-BR" sz="2200" dirty="0"/>
              <a:t>Casos de Uso;</a:t>
            </a:r>
          </a:p>
          <a:p>
            <a:pPr lvl="1"/>
            <a:r>
              <a:rPr lang="pt-BR" sz="2200" dirty="0"/>
              <a:t>Relacionamentos:</a:t>
            </a:r>
          </a:p>
          <a:p>
            <a:pPr lvl="2"/>
            <a:r>
              <a:rPr lang="pt-BR" sz="2200" dirty="0"/>
              <a:t>Associação;</a:t>
            </a:r>
          </a:p>
          <a:p>
            <a:pPr lvl="2"/>
            <a:r>
              <a:rPr lang="pt-BR" sz="2200" dirty="0"/>
              <a:t>Generalização;</a:t>
            </a:r>
          </a:p>
          <a:p>
            <a:pPr lvl="2"/>
            <a:r>
              <a:rPr lang="pt-BR" sz="2200" dirty="0"/>
              <a:t>Dependência: Extensão e Inclusão.</a:t>
            </a:r>
          </a:p>
          <a:p>
            <a:pPr lvl="1"/>
            <a:r>
              <a:rPr lang="pt-BR" sz="2200" dirty="0"/>
              <a:t>Fronteira do Sistema.</a:t>
            </a:r>
          </a:p>
          <a:p>
            <a:pPr lvl="2"/>
            <a:endParaRPr lang="pt-BR" sz="18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3</a:t>
            </a:fld>
            <a:endParaRPr lang="pt-BR" dirty="0"/>
          </a:p>
        </p:txBody>
      </p:sp>
    </p:spTree>
    <p:extLst>
      <p:ext uri="{BB962C8B-B14F-4D97-AF65-F5344CB8AC3E}">
        <p14:creationId xmlns:p14="http://schemas.microsoft.com/office/powerpoint/2010/main" val="102299301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sz="4000" dirty="0"/>
              <a:t>Identificando ocorrência de generalização</a:t>
            </a:r>
          </a:p>
        </p:txBody>
      </p:sp>
      <p:sp>
        <p:nvSpPr>
          <p:cNvPr id="3" name="Content Placeholder 2"/>
          <p:cNvSpPr>
            <a:spLocks noGrp="1"/>
          </p:cNvSpPr>
          <p:nvPr>
            <p:ph idx="1"/>
          </p:nvPr>
        </p:nvSpPr>
        <p:spPr>
          <a:xfrm>
            <a:off x="1478634" y="1826469"/>
            <a:ext cx="9520158" cy="3900781"/>
          </a:xfrm>
        </p:spPr>
        <p:txBody>
          <a:bodyPr>
            <a:normAutofit/>
          </a:bodyPr>
          <a:lstStyle/>
          <a:p>
            <a:r>
              <a:rPr lang="pt-BR" sz="2200" b="1" dirty="0"/>
              <a:t>Casos de uso:</a:t>
            </a:r>
          </a:p>
          <a:p>
            <a:pPr lvl="1"/>
            <a:r>
              <a:rPr lang="pt-BR" sz="2000" dirty="0"/>
              <a:t>Existem ações no fluxo principal da descrição do caso em comum entre dois ou mais casos de uso?</a:t>
            </a:r>
          </a:p>
          <a:p>
            <a:pPr lvl="1"/>
            <a:endParaRPr lang="pt-BR" sz="2000" dirty="0"/>
          </a:p>
          <a:p>
            <a:pPr lvl="1"/>
            <a:endParaRPr lang="pt-BR" sz="2000" dirty="0"/>
          </a:p>
          <a:p>
            <a:endParaRPr lang="pt-BR" sz="2000" dirty="0"/>
          </a:p>
        </p:txBody>
      </p:sp>
      <p:sp>
        <p:nvSpPr>
          <p:cNvPr id="4" name="Slide Number Placeholder 3"/>
          <p:cNvSpPr>
            <a:spLocks noGrp="1"/>
          </p:cNvSpPr>
          <p:nvPr>
            <p:ph type="sldNum" sz="quarter" idx="12"/>
          </p:nvPr>
        </p:nvSpPr>
        <p:spPr/>
        <p:txBody>
          <a:bodyPr/>
          <a:lstStyle/>
          <a:p>
            <a:fld id="{6D1D2788-0DA7-44EC-8C6E-EB2067DBD4FF}" type="slidenum">
              <a:rPr lang="pt-BR" smtClean="0"/>
              <a:t>30</a:t>
            </a:fld>
            <a:endParaRPr lang="pt-BR"/>
          </a:p>
        </p:txBody>
      </p:sp>
      <p:sp>
        <p:nvSpPr>
          <p:cNvPr id="11" name="Isosceles Triangle 10"/>
          <p:cNvSpPr/>
          <p:nvPr/>
        </p:nvSpPr>
        <p:spPr>
          <a:xfrm rot="2395857">
            <a:off x="5590338" y="3812122"/>
            <a:ext cx="233322" cy="21662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2" name="Straight Connector 11"/>
          <p:cNvCxnSpPr>
            <a:endCxn id="11" idx="3"/>
          </p:cNvCxnSpPr>
          <p:nvPr/>
        </p:nvCxnSpPr>
        <p:spPr>
          <a:xfrm flipV="1">
            <a:off x="5059018" y="4003490"/>
            <a:ext cx="578459" cy="904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59678" y="5683168"/>
            <a:ext cx="1506301" cy="307777"/>
          </a:xfrm>
          <a:prstGeom prst="rect">
            <a:avLst/>
          </a:prstGeom>
          <a:noFill/>
        </p:spPr>
        <p:txBody>
          <a:bodyPr wrap="square" rtlCol="0">
            <a:spAutoFit/>
          </a:bodyPr>
          <a:lstStyle/>
          <a:p>
            <a:r>
              <a:rPr lang="pt-BR" sz="1400" dirty="0"/>
              <a:t>Caso de Uso B</a:t>
            </a:r>
          </a:p>
        </p:txBody>
      </p:sp>
      <p:sp>
        <p:nvSpPr>
          <p:cNvPr id="31" name="TextBox 30"/>
          <p:cNvSpPr txBox="1"/>
          <p:nvPr/>
        </p:nvSpPr>
        <p:spPr>
          <a:xfrm>
            <a:off x="5160870" y="3565989"/>
            <a:ext cx="1410217" cy="307777"/>
          </a:xfrm>
          <a:prstGeom prst="rect">
            <a:avLst/>
          </a:prstGeom>
          <a:noFill/>
        </p:spPr>
        <p:txBody>
          <a:bodyPr wrap="square" rtlCol="0">
            <a:spAutoFit/>
          </a:bodyPr>
          <a:lstStyle/>
          <a:p>
            <a:r>
              <a:rPr lang="pt-BR" sz="1400" dirty="0"/>
              <a:t>Caso de Uso A</a:t>
            </a:r>
          </a:p>
        </p:txBody>
      </p:sp>
      <p:sp>
        <p:nvSpPr>
          <p:cNvPr id="25" name="Oval 24"/>
          <p:cNvSpPr/>
          <p:nvPr/>
        </p:nvSpPr>
        <p:spPr>
          <a:xfrm>
            <a:off x="4417554" y="4892685"/>
            <a:ext cx="1170804" cy="8336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6" name="Oval 25"/>
          <p:cNvSpPr/>
          <p:nvPr/>
        </p:nvSpPr>
        <p:spPr>
          <a:xfrm>
            <a:off x="5322070" y="2740260"/>
            <a:ext cx="1170804" cy="8336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0828092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000" dirty="0"/>
              <a:t>Como descrever os fluxos </a:t>
            </a:r>
          </a:p>
        </p:txBody>
      </p:sp>
      <p:sp>
        <p:nvSpPr>
          <p:cNvPr id="3" name="Content Placeholder 2"/>
          <p:cNvSpPr>
            <a:spLocks noGrp="1"/>
          </p:cNvSpPr>
          <p:nvPr>
            <p:ph idx="1"/>
          </p:nvPr>
        </p:nvSpPr>
        <p:spPr>
          <a:xfrm>
            <a:off x="1534696" y="1565564"/>
            <a:ext cx="9520158" cy="4530436"/>
          </a:xfrm>
        </p:spPr>
        <p:txBody>
          <a:bodyPr>
            <a:normAutofit/>
          </a:bodyPr>
          <a:lstStyle/>
          <a:p>
            <a:r>
              <a:rPr lang="pt-BR" sz="2200" dirty="0"/>
              <a:t>Fluxo principal:</a:t>
            </a:r>
          </a:p>
          <a:p>
            <a:pPr lvl="1"/>
            <a:r>
              <a:rPr lang="pt-BR" sz="2000" dirty="0"/>
              <a:t>Qual evento inicia o caso de uso?</a:t>
            </a:r>
          </a:p>
          <a:p>
            <a:pPr lvl="1"/>
            <a:r>
              <a:rPr lang="pt-BR" sz="2000" dirty="0"/>
              <a:t>Como o caso de uso termina?</a:t>
            </a:r>
          </a:p>
          <a:p>
            <a:pPr lvl="1"/>
            <a:r>
              <a:rPr lang="pt-BR" sz="2000" dirty="0"/>
              <a:t>Como o caso de uso repete algum comportamento?</a:t>
            </a:r>
          </a:p>
          <a:p>
            <a:r>
              <a:rPr lang="pt-BR" sz="2200" dirty="0"/>
              <a:t>Fluxo alternativo:</a:t>
            </a:r>
          </a:p>
          <a:p>
            <a:pPr lvl="1"/>
            <a:r>
              <a:rPr lang="pt-BR" sz="2000" dirty="0"/>
              <a:t>Há situações excepcionais?</a:t>
            </a:r>
          </a:p>
          <a:p>
            <a:pPr lvl="1"/>
            <a:r>
              <a:rPr lang="pt-BR" sz="2000" dirty="0"/>
              <a:t>Quais variações podem ocorrer?</a:t>
            </a:r>
          </a:p>
          <a:p>
            <a:pPr lvl="1"/>
            <a:r>
              <a:rPr lang="pt-BR" sz="2000" dirty="0"/>
              <a:t>O que pode dar errado?</a:t>
            </a:r>
          </a:p>
          <a:p>
            <a:pPr lvl="1"/>
            <a:r>
              <a:rPr lang="pt-BR" sz="2000" dirty="0"/>
              <a:t>O que pode não acontecer?</a:t>
            </a:r>
          </a:p>
          <a:p>
            <a:pPr lvl="1"/>
            <a:r>
              <a:rPr lang="pt-BR" sz="2000" dirty="0"/>
              <a:t>Quais tipos de recursos podem ser bloqueados?</a:t>
            </a:r>
          </a:p>
          <a:p>
            <a:pPr marL="457200" lvl="1" indent="0">
              <a:buNone/>
            </a:pPr>
            <a:endParaRPr lang="pt-BR" sz="2000" dirty="0"/>
          </a:p>
        </p:txBody>
      </p:sp>
      <p:sp>
        <p:nvSpPr>
          <p:cNvPr id="4" name="Slide Number Placeholder 3"/>
          <p:cNvSpPr>
            <a:spLocks noGrp="1"/>
          </p:cNvSpPr>
          <p:nvPr>
            <p:ph type="sldNum" sz="quarter" idx="12"/>
          </p:nvPr>
        </p:nvSpPr>
        <p:spPr/>
        <p:txBody>
          <a:bodyPr/>
          <a:lstStyle/>
          <a:p>
            <a:fld id="{6D1D2788-0DA7-44EC-8C6E-EB2067DBD4FF}" type="slidenum">
              <a:rPr lang="pt-BR" smtClean="0"/>
              <a:t>31</a:t>
            </a:fld>
            <a:endParaRPr lang="pt-BR"/>
          </a:p>
        </p:txBody>
      </p:sp>
    </p:spTree>
    <p:extLst>
      <p:ext uri="{BB962C8B-B14F-4D97-AF65-F5344CB8AC3E}">
        <p14:creationId xmlns:p14="http://schemas.microsoft.com/office/powerpoint/2010/main" val="6919087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000" dirty="0"/>
              <a:t>Conclusão </a:t>
            </a:r>
          </a:p>
        </p:txBody>
      </p:sp>
      <p:sp>
        <p:nvSpPr>
          <p:cNvPr id="3" name="Content Placeholder 2"/>
          <p:cNvSpPr>
            <a:spLocks noGrp="1"/>
          </p:cNvSpPr>
          <p:nvPr>
            <p:ph idx="1"/>
          </p:nvPr>
        </p:nvSpPr>
        <p:spPr>
          <a:xfrm>
            <a:off x="1447014" y="1212309"/>
            <a:ext cx="10339978" cy="4950495"/>
          </a:xfrm>
        </p:spPr>
        <p:txBody>
          <a:bodyPr>
            <a:normAutofit fontScale="92500" lnSpcReduction="10000"/>
          </a:bodyPr>
          <a:lstStyle/>
          <a:p>
            <a:pPr marL="0" indent="0" algn="just">
              <a:buNone/>
            </a:pPr>
            <a:endParaRPr lang="pt-BR" dirty="0"/>
          </a:p>
          <a:p>
            <a:pPr algn="just"/>
            <a:r>
              <a:rPr lang="pt-BR" dirty="0"/>
              <a:t>Com o diagrama de Caso de Uso, evita-se problemas comuns enfrentados durante o desenvolvimento, tais como: </a:t>
            </a:r>
          </a:p>
          <a:p>
            <a:pPr lvl="1" algn="just"/>
            <a:r>
              <a:rPr lang="pt-BR" dirty="0"/>
              <a:t>Requisitos confusos;</a:t>
            </a:r>
          </a:p>
          <a:p>
            <a:pPr lvl="1" algn="just"/>
            <a:r>
              <a:rPr lang="pt-BR" dirty="0"/>
              <a:t>Falta de integração entre módulos do sistema;</a:t>
            </a:r>
          </a:p>
          <a:p>
            <a:pPr lvl="1" algn="just"/>
            <a:r>
              <a:rPr lang="pt-BR" dirty="0"/>
              <a:t>Dificuldade de manutenção;</a:t>
            </a:r>
          </a:p>
          <a:p>
            <a:pPr lvl="1" algn="just"/>
            <a:r>
              <a:rPr lang="pt-BR" dirty="0"/>
              <a:t>Descoberta tardia de falhas;</a:t>
            </a:r>
          </a:p>
          <a:p>
            <a:pPr lvl="1" algn="just"/>
            <a:r>
              <a:rPr lang="pt-BR" dirty="0"/>
              <a:t>Baixa qualidade na experiência do usuá final.</a:t>
            </a:r>
          </a:p>
          <a:p>
            <a:pPr lvl="1" algn="just"/>
            <a:endParaRPr lang="pt-BR" dirty="0"/>
          </a:p>
          <a:p>
            <a:pPr algn="just"/>
            <a:r>
              <a:rPr lang="pt-BR" dirty="0"/>
              <a:t>Casos de uso são utilizados para planejar testes antes mesmo do projeto do sistema.</a:t>
            </a:r>
          </a:p>
          <a:p>
            <a:pPr algn="just"/>
            <a:r>
              <a:rPr lang="pt-BR" dirty="0"/>
              <a:t>A modelagem de Caso de Uso ilustra as necessidades do usuário, facilita a compreensão geral, captura a estrutura e o comportamento do sistema e apresenta a integração que háentre os elementos, promovendo uma comunicação clara e concisa. </a:t>
            </a:r>
          </a:p>
          <a:p>
            <a:pPr lvl="1" algn="just"/>
            <a:endParaRPr lang="pt-BR" dirty="0"/>
          </a:p>
          <a:p>
            <a:pPr algn="just"/>
            <a:endParaRPr lang="pt-BR" sz="2000" dirty="0"/>
          </a:p>
        </p:txBody>
      </p:sp>
      <p:sp>
        <p:nvSpPr>
          <p:cNvPr id="4" name="Slide Number Placeholder 3"/>
          <p:cNvSpPr>
            <a:spLocks noGrp="1"/>
          </p:cNvSpPr>
          <p:nvPr>
            <p:ph type="sldNum" sz="quarter" idx="12"/>
          </p:nvPr>
        </p:nvSpPr>
        <p:spPr/>
        <p:txBody>
          <a:bodyPr/>
          <a:lstStyle/>
          <a:p>
            <a:fld id="{6D1D2788-0DA7-44EC-8C6E-EB2067DBD4FF}" type="slidenum">
              <a:rPr lang="pt-BR" smtClean="0"/>
              <a:t>32</a:t>
            </a:fld>
            <a:endParaRPr lang="pt-BR"/>
          </a:p>
        </p:txBody>
      </p:sp>
    </p:spTree>
    <p:extLst>
      <p:ext uri="{BB962C8B-B14F-4D97-AF65-F5344CB8AC3E}">
        <p14:creationId xmlns:p14="http://schemas.microsoft.com/office/powerpoint/2010/main" val="29988092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31102"/>
            <a:ext cx="9520158" cy="776407"/>
          </a:xfrm>
        </p:spPr>
        <p:txBody>
          <a:bodyPr>
            <a:normAutofit/>
          </a:bodyPr>
          <a:lstStyle/>
          <a:p>
            <a:r>
              <a:rPr lang="pt-BR" sz="4000" dirty="0"/>
              <a:t>Referências </a:t>
            </a:r>
          </a:p>
        </p:txBody>
      </p:sp>
      <p:sp>
        <p:nvSpPr>
          <p:cNvPr id="3" name="Content Placeholder 2"/>
          <p:cNvSpPr>
            <a:spLocks noGrp="1"/>
          </p:cNvSpPr>
          <p:nvPr>
            <p:ph idx="1"/>
          </p:nvPr>
        </p:nvSpPr>
        <p:spPr/>
        <p:txBody>
          <a:bodyPr/>
          <a:lstStyle/>
          <a:p>
            <a:r>
              <a:rPr lang="pt-BR" sz="2200" dirty="0"/>
              <a:t>MAGELA, Rogério. Engenharia de Software Aplicada Fundamentos. Rio de Janeiro: Alta Books, 2006.</a:t>
            </a:r>
          </a:p>
          <a:p>
            <a:r>
              <a:rPr lang="pt-BR" sz="2200" dirty="0">
                <a:hlinkClick r:id="rId2"/>
              </a:rPr>
              <a:t>www.uml.org</a:t>
            </a:r>
            <a:r>
              <a:rPr lang="pt-BR" sz="2200" dirty="0"/>
              <a:t> – acessado em 08 de julho de 2016.</a:t>
            </a:r>
          </a:p>
          <a:p>
            <a:r>
              <a:rPr lang="pt-BR" sz="2200" u="sng" dirty="0">
                <a:hlinkClick r:id="rId3"/>
              </a:rPr>
              <a:t>Understanding the Unified Modeling Language (UML)</a:t>
            </a:r>
            <a:r>
              <a:rPr lang="pt-BR" sz="2200" dirty="0"/>
              <a:t> – acessado em 09 de julho de 2016.</a:t>
            </a:r>
          </a:p>
          <a:p>
            <a:endParaRPr lang="pt-BR" dirty="0"/>
          </a:p>
          <a:p>
            <a:endParaRPr lang="pt-BR" dirty="0"/>
          </a:p>
        </p:txBody>
      </p:sp>
      <p:sp>
        <p:nvSpPr>
          <p:cNvPr id="4" name="Slide Number Placeholder 3"/>
          <p:cNvSpPr>
            <a:spLocks noGrp="1"/>
          </p:cNvSpPr>
          <p:nvPr>
            <p:ph type="sldNum" sz="quarter" idx="12"/>
          </p:nvPr>
        </p:nvSpPr>
        <p:spPr/>
        <p:txBody>
          <a:bodyPr/>
          <a:lstStyle/>
          <a:p>
            <a:fld id="{6D1D2788-0DA7-44EC-8C6E-EB2067DBD4FF}" type="slidenum">
              <a:rPr lang="pt-BR" smtClean="0"/>
              <a:t>33</a:t>
            </a:fld>
            <a:endParaRPr lang="pt-BR"/>
          </a:p>
        </p:txBody>
      </p:sp>
    </p:spTree>
    <p:extLst>
      <p:ext uri="{BB962C8B-B14F-4D97-AF65-F5344CB8AC3E}">
        <p14:creationId xmlns:p14="http://schemas.microsoft.com/office/powerpoint/2010/main" val="11714455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44979" y="1433842"/>
            <a:ext cx="9520158" cy="4385068"/>
          </a:xfrm>
        </p:spPr>
        <p:txBody>
          <a:bodyPr>
            <a:normAutofit/>
          </a:bodyPr>
          <a:lstStyle/>
          <a:p>
            <a:r>
              <a:rPr lang="pt-BR" sz="2200" b="1" dirty="0"/>
              <a:t>Ator: </a:t>
            </a:r>
            <a:r>
              <a:rPr lang="pt-BR" sz="2200" dirty="0"/>
              <a:t>Representam os papéis dos elementos externos ao sistema.</a:t>
            </a:r>
          </a:p>
          <a:p>
            <a:pPr lvl="1"/>
            <a:r>
              <a:rPr lang="pt-BR" sz="2000" dirty="0"/>
              <a:t>Ex: humano(usuário), dispositivo de hardware, outro sistema(cliente).</a:t>
            </a:r>
          </a:p>
          <a:p>
            <a:pPr marL="0" indent="0">
              <a:buNone/>
            </a:pPr>
            <a:endParaRPr lang="pt-BR" sz="2200" dirty="0"/>
          </a:p>
          <a:p>
            <a:pPr marL="0" indent="0">
              <a:buNone/>
            </a:pPr>
            <a:endParaRPr lang="pt-BR" sz="2200" dirty="0"/>
          </a:p>
          <a:p>
            <a:pPr marL="0" indent="0">
              <a:buNone/>
            </a:pPr>
            <a:endParaRPr lang="pt-BR" sz="2200" dirty="0"/>
          </a:p>
          <a:p>
            <a:r>
              <a:rPr lang="pt-BR" sz="2200" b="1" dirty="0"/>
              <a:t>Caso de uso: </a:t>
            </a:r>
            <a:r>
              <a:rPr lang="pt-BR" sz="2200" dirty="0"/>
              <a:t>Representa uma funcionalidade , ou seja, um requisito funcional.</a:t>
            </a:r>
          </a:p>
          <a:p>
            <a:endParaRPr lang="pt-BR" sz="2200" b="1" dirty="0"/>
          </a:p>
          <a:p>
            <a:pPr lvl="1"/>
            <a:endParaRPr lang="pt-BR" sz="20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4</a:t>
            </a:fld>
            <a:endParaRPr lang="pt-BR"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500" y="2543232"/>
            <a:ext cx="3366519" cy="14822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500" y="4585956"/>
            <a:ext cx="3800549" cy="1232954"/>
          </a:xfrm>
          <a:prstGeom prst="rect">
            <a:avLst/>
          </a:prstGeom>
        </p:spPr>
      </p:pic>
    </p:spTree>
    <p:extLst>
      <p:ext uri="{BB962C8B-B14F-4D97-AF65-F5344CB8AC3E}">
        <p14:creationId xmlns:p14="http://schemas.microsoft.com/office/powerpoint/2010/main" val="103157764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44979" y="1433842"/>
            <a:ext cx="9520158" cy="4662158"/>
          </a:xfrm>
        </p:spPr>
        <p:txBody>
          <a:bodyPr>
            <a:normAutofit/>
          </a:bodyPr>
          <a:lstStyle/>
          <a:p>
            <a:r>
              <a:rPr lang="pt-BR" sz="2200" b="1" dirty="0"/>
              <a:t>Associação: </a:t>
            </a:r>
            <a:r>
              <a:rPr lang="pt-BR" sz="2200" dirty="0"/>
              <a:t>Indica que há uma interação (comunicação) entre um caso de uso e um ator</a:t>
            </a:r>
          </a:p>
          <a:p>
            <a:pPr marL="0" indent="0">
              <a:buNone/>
            </a:pPr>
            <a:endParaRPr lang="pt-BR" sz="2200" dirty="0"/>
          </a:p>
          <a:p>
            <a:pPr marL="0" indent="0">
              <a:buNone/>
            </a:pPr>
            <a:endParaRPr lang="pt-BR" sz="2200" dirty="0"/>
          </a:p>
          <a:p>
            <a:pPr marL="457200" lvl="1" indent="0">
              <a:buNone/>
            </a:pPr>
            <a:endParaRPr lang="pt-BR" sz="20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5</a:t>
            </a:fld>
            <a:endParaRPr lang="pt-B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495" y="2492086"/>
            <a:ext cx="6715125" cy="3009900"/>
          </a:xfrm>
          <a:prstGeom prst="rect">
            <a:avLst/>
          </a:prstGeom>
        </p:spPr>
      </p:pic>
    </p:spTree>
    <p:extLst>
      <p:ext uri="{BB962C8B-B14F-4D97-AF65-F5344CB8AC3E}">
        <p14:creationId xmlns:p14="http://schemas.microsoft.com/office/powerpoint/2010/main" val="292125854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r>
              <a:rPr lang="pt-BR" sz="7200" b="1" dirty="0"/>
              <a:t>EX1: </a:t>
            </a:r>
            <a:r>
              <a:rPr lang="pt-BR" sz="7200" dirty="0"/>
              <a:t>Um aluno ao como usuário o SIG pode emitir seu histórico escolar, realizar cancelamento de disciplina, se inscrever em eventos.</a:t>
            </a:r>
            <a:r>
              <a:rPr lang="pt-BR" dirty="0"/>
              <a:t>. .</a:t>
            </a:r>
          </a:p>
          <a:p>
            <a:pPr marL="0" indent="0">
              <a:buNone/>
            </a:pP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6</a:t>
            </a:fld>
            <a:endParaRPr lang="pt-BR" dirty="0"/>
          </a:p>
        </p:txBody>
      </p:sp>
      <p:cxnSp>
        <p:nvCxnSpPr>
          <p:cNvPr id="8" name="Straight Connector 7"/>
          <p:cNvCxnSpPr/>
          <p:nvPr/>
        </p:nvCxnSpPr>
        <p:spPr>
          <a:xfrm flipV="1">
            <a:off x="3464809" y="2335057"/>
            <a:ext cx="4889575" cy="162638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a:endCxn id="22" idx="2"/>
          </p:cNvCxnSpPr>
          <p:nvPr/>
        </p:nvCxnSpPr>
        <p:spPr>
          <a:xfrm flipV="1">
            <a:off x="3466414" y="3822806"/>
            <a:ext cx="4764648" cy="13863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endCxn id="23" idx="2"/>
          </p:cNvCxnSpPr>
          <p:nvPr/>
        </p:nvCxnSpPr>
        <p:spPr>
          <a:xfrm>
            <a:off x="3466414" y="3961443"/>
            <a:ext cx="5231305" cy="137754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Oval 20"/>
          <p:cNvSpPr/>
          <p:nvPr/>
        </p:nvSpPr>
        <p:spPr>
          <a:xfrm>
            <a:off x="8354384" y="1607379"/>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Oval 21"/>
          <p:cNvSpPr/>
          <p:nvPr/>
        </p:nvSpPr>
        <p:spPr>
          <a:xfrm>
            <a:off x="8231062" y="310929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Oval 22"/>
          <p:cNvSpPr/>
          <p:nvPr/>
        </p:nvSpPr>
        <p:spPr>
          <a:xfrm>
            <a:off x="8697719" y="462547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8" name="TextBox 37"/>
          <p:cNvSpPr txBox="1"/>
          <p:nvPr/>
        </p:nvSpPr>
        <p:spPr>
          <a:xfrm>
            <a:off x="8409118" y="1939318"/>
            <a:ext cx="1949364" cy="707886"/>
          </a:xfrm>
          <a:prstGeom prst="rect">
            <a:avLst/>
          </a:prstGeom>
          <a:noFill/>
        </p:spPr>
        <p:txBody>
          <a:bodyPr wrap="square" rtlCol="0">
            <a:spAutoFit/>
          </a:bodyPr>
          <a:lstStyle/>
          <a:p>
            <a:r>
              <a:rPr lang="pt-BR" sz="2000" dirty="0"/>
              <a:t>Emitir histórico escolar.</a:t>
            </a:r>
          </a:p>
        </p:txBody>
      </p:sp>
      <p:sp>
        <p:nvSpPr>
          <p:cNvPr id="40" name="TextBox 39"/>
          <p:cNvSpPr txBox="1"/>
          <p:nvPr/>
        </p:nvSpPr>
        <p:spPr>
          <a:xfrm>
            <a:off x="8423610" y="3322105"/>
            <a:ext cx="1742324" cy="1015663"/>
          </a:xfrm>
          <a:prstGeom prst="rect">
            <a:avLst/>
          </a:prstGeom>
          <a:noFill/>
        </p:spPr>
        <p:txBody>
          <a:bodyPr wrap="square" rtlCol="0">
            <a:spAutoFit/>
          </a:bodyPr>
          <a:lstStyle/>
          <a:p>
            <a:r>
              <a:rPr lang="pt-BR" sz="2000" dirty="0"/>
              <a:t>Realizar cancelamento de disciplina. </a:t>
            </a:r>
          </a:p>
        </p:txBody>
      </p:sp>
      <p:sp>
        <p:nvSpPr>
          <p:cNvPr id="41" name="TextBox 40"/>
          <p:cNvSpPr txBox="1"/>
          <p:nvPr/>
        </p:nvSpPr>
        <p:spPr>
          <a:xfrm>
            <a:off x="8959493" y="4915318"/>
            <a:ext cx="1742324" cy="707886"/>
          </a:xfrm>
          <a:prstGeom prst="rect">
            <a:avLst/>
          </a:prstGeom>
          <a:noFill/>
        </p:spPr>
        <p:txBody>
          <a:bodyPr wrap="square" rtlCol="0">
            <a:spAutoFit/>
          </a:bodyPr>
          <a:lstStyle/>
          <a:p>
            <a:r>
              <a:rPr lang="pt-BR" sz="2000" dirty="0"/>
              <a:t>Inscrever em  eventos.</a:t>
            </a:r>
          </a:p>
        </p:txBody>
      </p:sp>
      <p:sp>
        <p:nvSpPr>
          <p:cNvPr id="42" name="TextBox 41"/>
          <p:cNvSpPr txBox="1"/>
          <p:nvPr/>
        </p:nvSpPr>
        <p:spPr>
          <a:xfrm>
            <a:off x="2305694" y="5035478"/>
            <a:ext cx="1039090" cy="369332"/>
          </a:xfrm>
          <a:prstGeom prst="rect">
            <a:avLst/>
          </a:prstGeom>
          <a:noFill/>
        </p:spPr>
        <p:txBody>
          <a:bodyPr wrap="square" rtlCol="0">
            <a:spAutoFit/>
          </a:bodyPr>
          <a:lstStyle/>
          <a:p>
            <a:r>
              <a:rPr lang="pt-BR" dirty="0"/>
              <a:t>Aluno</a:t>
            </a:r>
          </a:p>
        </p:txBody>
      </p:sp>
      <p:grpSp>
        <p:nvGrpSpPr>
          <p:cNvPr id="32" name="Group 31"/>
          <p:cNvGrpSpPr/>
          <p:nvPr/>
        </p:nvGrpSpPr>
        <p:grpSpPr>
          <a:xfrm>
            <a:off x="2281716" y="3147595"/>
            <a:ext cx="921319" cy="1887883"/>
            <a:chOff x="782201" y="3034397"/>
            <a:chExt cx="921319" cy="1887883"/>
          </a:xfrm>
        </p:grpSpPr>
        <p:sp>
          <p:nvSpPr>
            <p:cNvPr id="5" name="Oval 4"/>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Connector 6"/>
            <p:cNvCxnSpPr>
              <a:stCxn id="5"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6295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8"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r>
              <a:rPr lang="pt-BR" sz="7200" b="1" dirty="0"/>
              <a:t>EX2: </a:t>
            </a:r>
            <a:r>
              <a:rPr lang="pt-BR" sz="7200" dirty="0"/>
              <a:t>A secretária de um médico pode atualizar cadastro de clientes, bem como ela pode marcar uma consulta  ou cancelar uma consulta.</a:t>
            </a: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7</a:t>
            </a:fld>
            <a:endParaRPr lang="pt-BR" dirty="0"/>
          </a:p>
        </p:txBody>
      </p:sp>
      <p:cxnSp>
        <p:nvCxnSpPr>
          <p:cNvPr id="8" name="Straight Connector 7"/>
          <p:cNvCxnSpPr/>
          <p:nvPr/>
        </p:nvCxnSpPr>
        <p:spPr>
          <a:xfrm flipV="1">
            <a:off x="3464809" y="2335057"/>
            <a:ext cx="4889575" cy="162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22" idx="2"/>
          </p:cNvCxnSpPr>
          <p:nvPr/>
        </p:nvCxnSpPr>
        <p:spPr>
          <a:xfrm flipV="1">
            <a:off x="3466414" y="3822806"/>
            <a:ext cx="4764648" cy="138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3" idx="2"/>
          </p:cNvCxnSpPr>
          <p:nvPr/>
        </p:nvCxnSpPr>
        <p:spPr>
          <a:xfrm>
            <a:off x="3466414" y="3961443"/>
            <a:ext cx="5231305" cy="13775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354384" y="1607379"/>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dirty="0"/>
          </a:p>
        </p:txBody>
      </p:sp>
      <p:sp>
        <p:nvSpPr>
          <p:cNvPr id="22" name="Oval 21"/>
          <p:cNvSpPr/>
          <p:nvPr/>
        </p:nvSpPr>
        <p:spPr>
          <a:xfrm>
            <a:off x="8231062" y="310929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Oval 22"/>
          <p:cNvSpPr/>
          <p:nvPr/>
        </p:nvSpPr>
        <p:spPr>
          <a:xfrm>
            <a:off x="8697719" y="462547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8" name="TextBox 37"/>
          <p:cNvSpPr txBox="1"/>
          <p:nvPr/>
        </p:nvSpPr>
        <p:spPr>
          <a:xfrm>
            <a:off x="8660448" y="1813056"/>
            <a:ext cx="1949364" cy="1015663"/>
          </a:xfrm>
          <a:prstGeom prst="rect">
            <a:avLst/>
          </a:prstGeom>
          <a:noFill/>
        </p:spPr>
        <p:txBody>
          <a:bodyPr wrap="square" rtlCol="0">
            <a:spAutoFit/>
          </a:bodyPr>
          <a:lstStyle/>
          <a:p>
            <a:r>
              <a:rPr lang="pt-BR" sz="2000" dirty="0"/>
              <a:t>Atualizar cadastro de clientes.</a:t>
            </a:r>
          </a:p>
        </p:txBody>
      </p:sp>
      <p:sp>
        <p:nvSpPr>
          <p:cNvPr id="40" name="TextBox 39"/>
          <p:cNvSpPr txBox="1"/>
          <p:nvPr/>
        </p:nvSpPr>
        <p:spPr>
          <a:xfrm>
            <a:off x="8423610" y="3407501"/>
            <a:ext cx="1742324" cy="707886"/>
          </a:xfrm>
          <a:prstGeom prst="rect">
            <a:avLst/>
          </a:prstGeom>
          <a:noFill/>
        </p:spPr>
        <p:txBody>
          <a:bodyPr wrap="square" rtlCol="0">
            <a:spAutoFit/>
          </a:bodyPr>
          <a:lstStyle/>
          <a:p>
            <a:r>
              <a:rPr lang="pt-BR" sz="2000" dirty="0"/>
              <a:t>Marcar uma consulta.</a:t>
            </a:r>
          </a:p>
        </p:txBody>
      </p:sp>
      <p:sp>
        <p:nvSpPr>
          <p:cNvPr id="41" name="TextBox 40"/>
          <p:cNvSpPr txBox="1"/>
          <p:nvPr/>
        </p:nvSpPr>
        <p:spPr>
          <a:xfrm>
            <a:off x="8828606" y="4985042"/>
            <a:ext cx="1742324" cy="707886"/>
          </a:xfrm>
          <a:prstGeom prst="rect">
            <a:avLst/>
          </a:prstGeom>
          <a:noFill/>
        </p:spPr>
        <p:txBody>
          <a:bodyPr wrap="square" rtlCol="0">
            <a:spAutoFit/>
          </a:bodyPr>
          <a:lstStyle/>
          <a:p>
            <a:r>
              <a:rPr lang="pt-BR" sz="2000" dirty="0"/>
              <a:t>Cancelar uma consulta.</a:t>
            </a:r>
          </a:p>
        </p:txBody>
      </p:sp>
      <p:sp>
        <p:nvSpPr>
          <p:cNvPr id="42" name="TextBox 41"/>
          <p:cNvSpPr txBox="1"/>
          <p:nvPr/>
        </p:nvSpPr>
        <p:spPr>
          <a:xfrm>
            <a:off x="2184063" y="5035478"/>
            <a:ext cx="1324197" cy="369332"/>
          </a:xfrm>
          <a:prstGeom prst="rect">
            <a:avLst/>
          </a:prstGeom>
          <a:noFill/>
        </p:spPr>
        <p:txBody>
          <a:bodyPr wrap="square" rtlCol="0">
            <a:spAutoFit/>
          </a:bodyPr>
          <a:lstStyle/>
          <a:p>
            <a:r>
              <a:rPr lang="pt-BR" dirty="0"/>
              <a:t>Secretária</a:t>
            </a:r>
          </a:p>
        </p:txBody>
      </p:sp>
      <p:grpSp>
        <p:nvGrpSpPr>
          <p:cNvPr id="16" name="Group 15"/>
          <p:cNvGrpSpPr/>
          <p:nvPr/>
        </p:nvGrpSpPr>
        <p:grpSpPr>
          <a:xfrm>
            <a:off x="2279314" y="3146546"/>
            <a:ext cx="921319" cy="1887883"/>
            <a:chOff x="782201" y="3034397"/>
            <a:chExt cx="921319" cy="1887883"/>
          </a:xfrm>
        </p:grpSpPr>
        <p:sp>
          <p:nvSpPr>
            <p:cNvPr id="18" name="Oval 17"/>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Connector 18"/>
            <p:cNvCxnSpPr>
              <a:stCxn id="18"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51763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8"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72688" y="961046"/>
            <a:ext cx="9520158" cy="1622854"/>
          </a:xfrm>
        </p:spPr>
        <p:txBody>
          <a:bodyPr>
            <a:normAutofit fontScale="25000" lnSpcReduction="20000"/>
          </a:bodyPr>
          <a:lstStyle/>
          <a:p>
            <a:r>
              <a:rPr lang="pt-BR" sz="7200" b="1" dirty="0"/>
              <a:t>EX3: </a:t>
            </a:r>
            <a:r>
              <a:rPr lang="pt-BR" sz="7200" dirty="0"/>
              <a:t>Um comerciante vai acessar um sistema bancário em caixa eletrônico podendo realizar um depósito, consultar seu saldo em conta ou até mesmo realizar tranferências.</a:t>
            </a:r>
            <a:endParaRPr lang="pt-BR" sz="2200" dirty="0"/>
          </a:p>
          <a:p>
            <a:pPr lvl="1"/>
            <a:endParaRPr lang="pt-BR" sz="2000" dirty="0"/>
          </a:p>
          <a:p>
            <a:pPr marL="0" indent="0">
              <a:buNone/>
            </a:pPr>
            <a:endParaRPr lang="pt-BR" sz="2200" dirty="0"/>
          </a:p>
          <a:p>
            <a:pPr marL="0" indent="0">
              <a:buNone/>
            </a:pPr>
            <a:endParaRPr lang="pt-BR" sz="2200" dirty="0"/>
          </a:p>
          <a:p>
            <a:pPr marL="0" indent="0">
              <a:buNone/>
            </a:pPr>
            <a:endParaRPr lang="pt-BR" sz="2200" dirty="0"/>
          </a:p>
          <a:p>
            <a:pPr marL="0" indent="0">
              <a:buNone/>
            </a:pPr>
            <a:endParaRPr lang="pt-BR" sz="2200" dirty="0"/>
          </a:p>
          <a:p>
            <a:pPr marL="0" indent="0">
              <a:buNone/>
            </a:pPr>
            <a:r>
              <a:rPr lang="pt-BR" sz="2200" dirty="0"/>
              <a:t>              </a:t>
            </a:r>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8</a:t>
            </a:fld>
            <a:endParaRPr lang="pt-BR" dirty="0"/>
          </a:p>
        </p:txBody>
      </p:sp>
      <p:cxnSp>
        <p:nvCxnSpPr>
          <p:cNvPr id="8" name="Straight Connector 7"/>
          <p:cNvCxnSpPr/>
          <p:nvPr/>
        </p:nvCxnSpPr>
        <p:spPr>
          <a:xfrm flipV="1">
            <a:off x="3464809" y="2335057"/>
            <a:ext cx="4889575" cy="162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22" idx="2"/>
          </p:cNvCxnSpPr>
          <p:nvPr/>
        </p:nvCxnSpPr>
        <p:spPr>
          <a:xfrm flipV="1">
            <a:off x="3466414" y="3822806"/>
            <a:ext cx="4764648" cy="138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3" idx="2"/>
          </p:cNvCxnSpPr>
          <p:nvPr/>
        </p:nvCxnSpPr>
        <p:spPr>
          <a:xfrm>
            <a:off x="3466414" y="3961443"/>
            <a:ext cx="5231305" cy="13775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354384" y="1607379"/>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Oval 21"/>
          <p:cNvSpPr/>
          <p:nvPr/>
        </p:nvSpPr>
        <p:spPr>
          <a:xfrm>
            <a:off x="8231062" y="310929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Oval 22"/>
          <p:cNvSpPr/>
          <p:nvPr/>
        </p:nvSpPr>
        <p:spPr>
          <a:xfrm>
            <a:off x="8697719" y="4625476"/>
            <a:ext cx="2004098" cy="1427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38" name="TextBox 37"/>
          <p:cNvSpPr txBox="1"/>
          <p:nvPr/>
        </p:nvSpPr>
        <p:spPr>
          <a:xfrm>
            <a:off x="8725086" y="1952682"/>
            <a:ext cx="1949364" cy="707886"/>
          </a:xfrm>
          <a:prstGeom prst="rect">
            <a:avLst/>
          </a:prstGeom>
          <a:noFill/>
        </p:spPr>
        <p:txBody>
          <a:bodyPr wrap="square" rtlCol="0">
            <a:spAutoFit/>
          </a:bodyPr>
          <a:lstStyle/>
          <a:p>
            <a:r>
              <a:rPr lang="pt-BR" sz="2000" dirty="0"/>
              <a:t>Realizar depósito.</a:t>
            </a:r>
          </a:p>
        </p:txBody>
      </p:sp>
      <p:sp>
        <p:nvSpPr>
          <p:cNvPr id="40" name="TextBox 39"/>
          <p:cNvSpPr txBox="1"/>
          <p:nvPr/>
        </p:nvSpPr>
        <p:spPr>
          <a:xfrm>
            <a:off x="8595278" y="3322105"/>
            <a:ext cx="1742324" cy="1015663"/>
          </a:xfrm>
          <a:prstGeom prst="rect">
            <a:avLst/>
          </a:prstGeom>
          <a:noFill/>
        </p:spPr>
        <p:txBody>
          <a:bodyPr wrap="square" rtlCol="0">
            <a:spAutoFit/>
          </a:bodyPr>
          <a:lstStyle/>
          <a:p>
            <a:r>
              <a:rPr lang="pt-BR" sz="2000" dirty="0"/>
              <a:t>Consultar saldo em conta.</a:t>
            </a:r>
          </a:p>
        </p:txBody>
      </p:sp>
      <p:sp>
        <p:nvSpPr>
          <p:cNvPr id="41" name="TextBox 40"/>
          <p:cNvSpPr txBox="1"/>
          <p:nvPr/>
        </p:nvSpPr>
        <p:spPr>
          <a:xfrm>
            <a:off x="8916115" y="4835692"/>
            <a:ext cx="1976731" cy="1015663"/>
          </a:xfrm>
          <a:prstGeom prst="rect">
            <a:avLst/>
          </a:prstGeom>
          <a:noFill/>
        </p:spPr>
        <p:txBody>
          <a:bodyPr wrap="square" rtlCol="0">
            <a:spAutoFit/>
          </a:bodyPr>
          <a:lstStyle/>
          <a:p>
            <a:r>
              <a:rPr lang="pt-BR" sz="2000" dirty="0"/>
              <a:t>Realizar transferências bancárias.</a:t>
            </a:r>
          </a:p>
        </p:txBody>
      </p:sp>
      <p:sp>
        <p:nvSpPr>
          <p:cNvPr id="42" name="TextBox 41"/>
          <p:cNvSpPr txBox="1"/>
          <p:nvPr/>
        </p:nvSpPr>
        <p:spPr>
          <a:xfrm>
            <a:off x="2064328" y="5055569"/>
            <a:ext cx="1532974" cy="369332"/>
          </a:xfrm>
          <a:prstGeom prst="rect">
            <a:avLst/>
          </a:prstGeom>
          <a:noFill/>
        </p:spPr>
        <p:txBody>
          <a:bodyPr wrap="square" rtlCol="0">
            <a:spAutoFit/>
          </a:bodyPr>
          <a:lstStyle/>
          <a:p>
            <a:r>
              <a:rPr lang="pt-BR" dirty="0"/>
              <a:t>Comerciante</a:t>
            </a:r>
          </a:p>
        </p:txBody>
      </p:sp>
      <p:grpSp>
        <p:nvGrpSpPr>
          <p:cNvPr id="16" name="Group 15"/>
          <p:cNvGrpSpPr/>
          <p:nvPr/>
        </p:nvGrpSpPr>
        <p:grpSpPr>
          <a:xfrm>
            <a:off x="2302596" y="3148250"/>
            <a:ext cx="921319" cy="1887883"/>
            <a:chOff x="782201" y="3034397"/>
            <a:chExt cx="921319" cy="1887883"/>
          </a:xfrm>
        </p:grpSpPr>
        <p:sp>
          <p:nvSpPr>
            <p:cNvPr id="18" name="Oval 17"/>
            <p:cNvSpPr/>
            <p:nvPr/>
          </p:nvSpPr>
          <p:spPr>
            <a:xfrm>
              <a:off x="957943" y="3034397"/>
              <a:ext cx="576753" cy="57965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Connector 18"/>
            <p:cNvCxnSpPr>
              <a:stCxn id="18" idx="4"/>
            </p:cNvCxnSpPr>
            <p:nvPr/>
          </p:nvCxnSpPr>
          <p:spPr>
            <a:xfrm>
              <a:off x="1246320" y="3614056"/>
              <a:ext cx="16423" cy="723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201" y="3892124"/>
              <a:ext cx="9213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58759" y="4337768"/>
              <a:ext cx="415872"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57374" y="4337768"/>
              <a:ext cx="392930" cy="5845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43254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8" grpId="0"/>
      <p:bldP spid="40"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96985"/>
            <a:ext cx="9520158" cy="776407"/>
          </a:xfrm>
        </p:spPr>
        <p:txBody>
          <a:bodyPr>
            <a:normAutofit/>
          </a:bodyPr>
          <a:lstStyle/>
          <a:p>
            <a:r>
              <a:rPr lang="pt-BR" sz="4000" dirty="0"/>
              <a:t>Diagrama de Casos de Uso  - Elementos</a:t>
            </a:r>
          </a:p>
        </p:txBody>
      </p:sp>
      <p:sp>
        <p:nvSpPr>
          <p:cNvPr id="3" name="Content Placeholder 2"/>
          <p:cNvSpPr>
            <a:spLocks noGrp="1"/>
          </p:cNvSpPr>
          <p:nvPr>
            <p:ph idx="1"/>
          </p:nvPr>
        </p:nvSpPr>
        <p:spPr>
          <a:xfrm>
            <a:off x="1387506" y="939480"/>
            <a:ext cx="9520158" cy="4662158"/>
          </a:xfrm>
        </p:spPr>
        <p:txBody>
          <a:bodyPr>
            <a:normAutofit/>
          </a:bodyPr>
          <a:lstStyle/>
          <a:p>
            <a:pPr marL="0" indent="0">
              <a:buNone/>
            </a:pPr>
            <a:endParaRPr lang="pt-BR" sz="2200" dirty="0"/>
          </a:p>
          <a:p>
            <a:r>
              <a:rPr lang="pt-BR" sz="2200" b="1" dirty="0"/>
              <a:t>Generalização:</a:t>
            </a:r>
          </a:p>
          <a:p>
            <a:pPr lvl="1" algn="just"/>
            <a:r>
              <a:rPr lang="pt-BR" sz="2000" b="1" dirty="0"/>
              <a:t>Atores: </a:t>
            </a:r>
            <a:r>
              <a:rPr lang="pt-BR" sz="2000" dirty="0"/>
              <a:t>Quando dois ou mais atores podem se comunicar com o mesmo conjunto de casos de uso.</a:t>
            </a:r>
          </a:p>
          <a:p>
            <a:pPr lvl="1" algn="just"/>
            <a:r>
              <a:rPr lang="pt-BR" sz="2000" b="1" dirty="0"/>
              <a:t>Casos de uso:</a:t>
            </a:r>
            <a:r>
              <a:rPr lang="pt-BR" sz="2000" dirty="0"/>
              <a:t> </a:t>
            </a:r>
            <a:r>
              <a:rPr lang="pt-BR" dirty="0"/>
              <a:t>Um caso de uso pai pode ser especializado em um ou mais casos de uso filho que representam formas mais específicas do pai.</a:t>
            </a:r>
            <a:endParaRPr lang="pt-BR" sz="2000" b="1" dirty="0"/>
          </a:p>
          <a:p>
            <a:endParaRPr lang="pt-BR" sz="2000" dirty="0"/>
          </a:p>
          <a:p>
            <a:endParaRPr lang="pt-BR" sz="2200" dirty="0"/>
          </a:p>
          <a:p>
            <a:pPr lvl="2"/>
            <a:endParaRPr lang="pt-BR" sz="1800" dirty="0"/>
          </a:p>
        </p:txBody>
      </p:sp>
      <p:sp>
        <p:nvSpPr>
          <p:cNvPr id="4" name="Slide Number Placeholder 5"/>
          <p:cNvSpPr>
            <a:spLocks noGrp="1"/>
          </p:cNvSpPr>
          <p:nvPr>
            <p:ph type="sldNum" sz="quarter" idx="12"/>
          </p:nvPr>
        </p:nvSpPr>
        <p:spPr>
          <a:xfrm>
            <a:off x="343155" y="435902"/>
            <a:ext cx="811019" cy="503578"/>
          </a:xfrm>
        </p:spPr>
        <p:txBody>
          <a:bodyPr/>
          <a:lstStyle/>
          <a:p>
            <a:fld id="{6D1D2788-0DA7-44EC-8C6E-EB2067DBD4FF}" type="slidenum">
              <a:rPr lang="pt-BR" smtClean="0"/>
              <a:t>9</a:t>
            </a:fld>
            <a:endParaRPr lang="pt-BR" dirty="0"/>
          </a:p>
        </p:txBody>
      </p:sp>
      <p:pic>
        <p:nvPicPr>
          <p:cNvPr id="11" name="Picture 10"/>
          <p:cNvPicPr>
            <a:picLocks noChangeAspect="1"/>
          </p:cNvPicPr>
          <p:nvPr/>
        </p:nvPicPr>
        <p:blipFill>
          <a:blip r:embed="rId2"/>
          <a:stretch>
            <a:fillRect/>
          </a:stretch>
        </p:blipFill>
        <p:spPr>
          <a:xfrm>
            <a:off x="3425757" y="4170219"/>
            <a:ext cx="5443656" cy="817418"/>
          </a:xfrm>
          <a:prstGeom prst="rect">
            <a:avLst/>
          </a:prstGeom>
        </p:spPr>
      </p:pic>
    </p:spTree>
    <p:extLst>
      <p:ext uri="{BB962C8B-B14F-4D97-AF65-F5344CB8AC3E}">
        <p14:creationId xmlns:p14="http://schemas.microsoft.com/office/powerpoint/2010/main" val="19307465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1838</TotalTime>
  <Words>2165</Words>
  <Application>Microsoft Office PowerPoint</Application>
  <PresentationFormat>Widescreen</PresentationFormat>
  <Paragraphs>402</Paragraphs>
  <Slides>33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Calibri Light</vt:lpstr>
      <vt:lpstr>Palatino Linotype</vt:lpstr>
      <vt:lpstr>Gallery</vt:lpstr>
      <vt:lpstr>Custom Design</vt:lpstr>
      <vt:lpstr>Diagrama de Casos de Uso</vt:lpstr>
      <vt:lpstr>Diagrama de Casos de Uso</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Diagrama de Casos de Uso  - Elementos</vt:lpstr>
      <vt:lpstr>Descrição de Casos de Uso  </vt:lpstr>
      <vt:lpstr>Descrição de Casos de Uso  </vt:lpstr>
      <vt:lpstr>Descrição de Casos de Uso  </vt:lpstr>
      <vt:lpstr>Descrição de Casos de Uso  </vt:lpstr>
      <vt:lpstr>Descrição de Casos de Uso  </vt:lpstr>
      <vt:lpstr>Casos de Uso na Prática</vt:lpstr>
      <vt:lpstr>Identificando atores</vt:lpstr>
      <vt:lpstr>Identificando casos de uso</vt:lpstr>
      <vt:lpstr>Nomeando os casos de uso</vt:lpstr>
      <vt:lpstr>Identificando relacionamentos de dependência</vt:lpstr>
      <vt:lpstr>Identificando ocorrência de generalização</vt:lpstr>
      <vt:lpstr>Identificando ocorrência de generalização</vt:lpstr>
      <vt:lpstr>Como descrever os fluxos </vt:lpstr>
      <vt:lpstr>Conclusão </vt:lpstr>
      <vt:lpstr>Referências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Requisitos</dc:title>
  <dc:creator>Renato Carvalho Alvarenga</dc:creator>
  <cp:lastModifiedBy>Renato Carvalho Alvarenga</cp:lastModifiedBy>
  <cp:revision>165</cp:revision>
  <dcterms:created xsi:type="dcterms:W3CDTF">2016-06-05T21:46:27Z</dcterms:created>
  <dcterms:modified xsi:type="dcterms:W3CDTF">2016-10-24T03:16:44Z</dcterms:modified>
</cp:coreProperties>
</file>