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7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4" r:id="rId2"/>
  </p:sldMasterIdLst>
  <p:notesMasterIdLst>
    <p:notesMasterId r:id="rId28"/>
  </p:notesMasterIdLst>
  <p:sldIdLst>
    <p:sldId id="256" r:id="rId3"/>
    <p:sldId id="257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21" r:id="rId14"/>
    <p:sldId id="322" r:id="rId15"/>
    <p:sldId id="323" r:id="rId16"/>
    <p:sldId id="315" r:id="rId17"/>
    <p:sldId id="324" r:id="rId18"/>
    <p:sldId id="316" r:id="rId19"/>
    <p:sldId id="317" r:id="rId20"/>
    <p:sldId id="318" r:id="rId21"/>
    <p:sldId id="319" r:id="rId22"/>
    <p:sldId id="325" r:id="rId23"/>
    <p:sldId id="320" r:id="rId24"/>
    <p:sldId id="326" r:id="rId25"/>
    <p:sldId id="327" r:id="rId26"/>
    <p:sldId id="30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o Carvalho Alvarenga" initials="RCA" lastIdx="1" clrIdx="0">
    <p:extLst>
      <p:ext uri="{19B8F6BF-5375-455C-9EA6-DF929625EA0E}">
        <p15:presenceInfo xmlns:p15="http://schemas.microsoft.com/office/powerpoint/2012/main" userId="6168d0c41a9e37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DC150-4EDD-47D6-8864-69C832C5E061}" type="datetimeFigureOut">
              <a:rPr lang="pt-BR" smtClean="0"/>
              <a:t>24/10/2016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4E760-11C5-4F92-9FE2-EA0DFD1DC3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71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79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60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2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19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60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72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660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88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60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63074"/>
            <a:ext cx="9520158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294001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647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18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97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567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69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70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59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7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77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1D2788-0DA7-44EC-8C6E-EB2067DBD4FF}" type="slidenum">
              <a:rPr lang="pt-BR" smtClean="0"/>
              <a:t>‹#›</a:t>
            </a:fld>
            <a:endParaRPr lang="pt-B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5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E44F-36D3-41CB-9DCC-27527762EB4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4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andtools.com/archive/archive.php?id=76" TargetMode="External"/><Relationship Id="rId2" Type="http://schemas.openxmlformats.org/officeDocument/2006/relationships/hyperlink" Target="https://www.amazon.com.br/s/ref=dp_byline_sr_book_1?ie=UTF8&amp;field-author=Gilleanes+T.+A.+Guedes&amp;search-alias=boo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123" y="-73858"/>
            <a:ext cx="9213986" cy="1376410"/>
          </a:xfrm>
        </p:spPr>
        <p:txBody>
          <a:bodyPr>
            <a:normAutofit/>
          </a:bodyPr>
          <a:lstStyle/>
          <a:p>
            <a:r>
              <a:rPr lang="pt-BR" dirty="0"/>
              <a:t>Diagrama de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1</a:t>
            </a:fld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6" y="1347173"/>
            <a:ext cx="5762503" cy="48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4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Associação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39877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Indicadores de multiplicidade:</a:t>
            </a:r>
          </a:p>
          <a:p>
            <a:pPr lvl="1"/>
            <a:r>
              <a:rPr lang="pt-BR" dirty="0"/>
              <a:t>1 - Exatamente um.</a:t>
            </a:r>
          </a:p>
          <a:p>
            <a:pPr lvl="1"/>
            <a:r>
              <a:rPr lang="pt-BR" dirty="0"/>
              <a:t>1..* - Um ou mais.</a:t>
            </a:r>
          </a:p>
          <a:p>
            <a:pPr lvl="1"/>
            <a:r>
              <a:rPr lang="pt-BR" dirty="0"/>
              <a:t>0..* - Zero ou mais(muitos).</a:t>
            </a:r>
          </a:p>
          <a:p>
            <a:pPr lvl="1"/>
            <a:r>
              <a:rPr lang="pt-BR" dirty="0"/>
              <a:t>* - Zero ou mais(muitos).</a:t>
            </a:r>
          </a:p>
          <a:p>
            <a:pPr lvl="1"/>
            <a:r>
              <a:rPr lang="pt-BR" dirty="0"/>
              <a:t>0..1 - Zero ou um.</a:t>
            </a:r>
          </a:p>
          <a:p>
            <a:pPr lvl="1"/>
            <a:r>
              <a:rPr lang="pt-BR" dirty="0"/>
              <a:t>m..n – Faixa de valores(ex: 3..7).</a:t>
            </a:r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10</a:t>
            </a:fld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935" y="4303135"/>
            <a:ext cx="6162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5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Associação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39877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Exemplo:</a:t>
            </a:r>
          </a:p>
          <a:p>
            <a:pPr lvl="1"/>
            <a:r>
              <a:rPr lang="pt-BR" sz="2000" dirty="0"/>
              <a:t>Um </a:t>
            </a:r>
            <a:r>
              <a:rPr lang="pt-BR" sz="2000" b="1" dirty="0"/>
              <a:t>Estudante</a:t>
            </a:r>
            <a:r>
              <a:rPr lang="pt-BR" sz="2000" dirty="0"/>
              <a:t> pode ser </a:t>
            </a:r>
            <a:r>
              <a:rPr lang="pt-BR" sz="1800" dirty="0"/>
              <a:t>aluno de uma </a:t>
            </a:r>
            <a:r>
              <a:rPr lang="pt-BR" sz="1800" b="1" dirty="0"/>
              <a:t>Disciplina </a:t>
            </a:r>
            <a:r>
              <a:rPr lang="pt-BR" sz="1800" dirty="0"/>
              <a:t>e também um jogador da </a:t>
            </a:r>
            <a:r>
              <a:rPr lang="pt-BR" sz="1800" b="1" dirty="0"/>
              <a:t>Equipe de futebol.  </a:t>
            </a:r>
            <a:r>
              <a:rPr lang="pt-BR" sz="2000" dirty="0"/>
              <a:t>Cada </a:t>
            </a:r>
            <a:r>
              <a:rPr lang="pt-BR" sz="2000" b="1" dirty="0"/>
              <a:t>Disciplina </a:t>
            </a:r>
            <a:r>
              <a:rPr lang="pt-BR" sz="2000" dirty="0"/>
              <a:t>deve ser cursada por no mínimo um aluno. Um aluno pode cursar de 0 até 8 disciplinas. Uma Equipe de futebol possui no mínimo 11 e no máximo 22 jogadores os quais devem ser estudantes.</a:t>
            </a:r>
          </a:p>
          <a:p>
            <a:pPr lvl="2"/>
            <a:endParaRPr lang="pt-BR" sz="1800" dirty="0"/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11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29" y="3771847"/>
            <a:ext cx="7867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2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950722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– Associação reflexiva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39877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Uma associação reflexiva indica um relacionamento entre objetos de uma mesma classe que desempenham diferentes participações.</a:t>
            </a:r>
          </a:p>
          <a:p>
            <a:r>
              <a:rPr lang="pt-BR" sz="2200" dirty="0"/>
              <a:t>No exemplo abaixo temos a classe OcupanteCarro em que um objeto pode ser um passageiro ou um objeto pode ser um condutor.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12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8" y="3657601"/>
            <a:ext cx="4715111" cy="20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9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950722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– Associação binária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39877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Quando há duas classes envolvidas na associação de forma direta.</a:t>
            </a:r>
          </a:p>
          <a:p>
            <a:r>
              <a:rPr lang="pt-BR" sz="2200" dirty="0"/>
              <a:t>No exemplo abaixo temos a relação da classe Funcionario com a classe Dependente. Em uma empresa um funcionário pode ter 0 ou mais dependentes.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13</a:t>
            </a:fld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077" y="3206352"/>
            <a:ext cx="6615738" cy="233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950722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– Associação n-ária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39877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Quando mais de duas classes podem ser associadas entre si, no caso da ternária, existe a associação de três classes. A associação é representada por um losango.</a:t>
            </a:r>
          </a:p>
          <a:p>
            <a:r>
              <a:rPr lang="pt-BR" sz="2200" dirty="0"/>
              <a:t>Nesse exemplo um cliente contrata um projeto de arquitetura, existindo uma associação ternária entre as classes Cliente, Projeto e Arquiteto.</a:t>
            </a:r>
          </a:p>
          <a:p>
            <a:endParaRPr lang="pt-BR" sz="22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14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884" y="3463636"/>
            <a:ext cx="6010008" cy="24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Agregação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39877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É um tipo especial de associação, onde usualmente relacionamos uma classe fazendo parte de outra classe(todo/parte).</a:t>
            </a:r>
          </a:p>
          <a:p>
            <a:r>
              <a:rPr lang="pt-BR" sz="2200" dirty="0"/>
              <a:t>Um objeto “parte” é atributo do objeto “todo”.</a:t>
            </a:r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r>
              <a:rPr lang="pt-BR" sz="2200" dirty="0"/>
              <a:t>Um objeto “parte” pode fazer parte de vários objetos “todo”.</a:t>
            </a:r>
          </a:p>
          <a:p>
            <a:pPr marL="0" indent="0">
              <a:buNone/>
            </a:pPr>
            <a:endParaRPr lang="pt-BR" sz="2200" dirty="0">
              <a:solidFill>
                <a:srgbClr val="FF0000"/>
              </a:solidFill>
            </a:endParaRPr>
          </a:p>
          <a:p>
            <a:endParaRPr lang="pt-BR" sz="1800" dirty="0"/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15</a:t>
            </a:fld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69" y="2986034"/>
            <a:ext cx="50768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7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Agregação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239877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Exemplos:</a:t>
            </a:r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16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5" y="3034145"/>
            <a:ext cx="6438488" cy="2397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625" y="1522661"/>
            <a:ext cx="3329957" cy="39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3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Composição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011329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A composição, diferentemente da agregação, é um relacionamento de contenção.</a:t>
            </a:r>
          </a:p>
          <a:p>
            <a:r>
              <a:rPr lang="pt-BR" sz="2200" dirty="0"/>
              <a:t>Um objeto (container) CONTÉM outros objetos (elementos).</a:t>
            </a:r>
          </a:p>
          <a:p>
            <a:r>
              <a:rPr lang="pt-BR" sz="2200" dirty="0"/>
              <a:t>Esses elementos que estão contidos dentro de outro objeto dependem dele para existir.</a:t>
            </a:r>
          </a:p>
          <a:p>
            <a:endParaRPr lang="pt-BR" sz="2200" dirty="0"/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Quando o “todo” morre, todas as suas “partes” também morrem</a:t>
            </a:r>
          </a:p>
          <a:p>
            <a:endParaRPr lang="pt-BR" sz="1800" dirty="0"/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17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57" y="3543300"/>
            <a:ext cx="45910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4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Composição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011329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Exemplos:</a:t>
            </a:r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1800" dirty="0"/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18</a:t>
            </a:fld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05" y="3282662"/>
            <a:ext cx="4086225" cy="2038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879" y="1428749"/>
            <a:ext cx="47529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96985"/>
            <a:ext cx="10518759" cy="776407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Diagrama de Classes - Agregação X Composição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011329"/>
            <a:ext cx="9520158" cy="50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200" dirty="0"/>
          </a:p>
          <a:p>
            <a:r>
              <a:rPr lang="pt-BR" sz="2200" dirty="0"/>
              <a:t>Agregação X Composição</a:t>
            </a:r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1800" dirty="0"/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19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75" y="1527896"/>
            <a:ext cx="46196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2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697078"/>
            <a:ext cx="9520158" cy="4385068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Um diagrama de classes é uma representação da estrutura e relações das classes que servem de modelo para objetos.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É uma modelagem muito útil para o desenvolvimento de sistemas, pois define todas as classes que o sistema necessita possuir e é a base para a construção dos diagramas de comunicação, sequência e estados.</a:t>
            </a:r>
          </a:p>
          <a:p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9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96985"/>
            <a:ext cx="10518759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Generalização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939480"/>
            <a:ext cx="9520158" cy="39832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200" dirty="0"/>
          </a:p>
          <a:p>
            <a:r>
              <a:rPr lang="pt-BR" sz="2200" dirty="0"/>
              <a:t>Também conhecida como herança, é um relacionamento de classes mais gerais(superclasses) e classes mais específicas(subclasses).</a:t>
            </a:r>
          </a:p>
          <a:p>
            <a:r>
              <a:rPr lang="pt-BR" sz="2200" dirty="0"/>
              <a:t>Atributos e métodos definidos na </a:t>
            </a:r>
            <a:r>
              <a:rPr lang="pt-BR" sz="2200" b="1" dirty="0"/>
              <a:t>superclasse </a:t>
            </a:r>
            <a:r>
              <a:rPr lang="pt-BR" sz="2200" dirty="0"/>
              <a:t>são herdados nas </a:t>
            </a:r>
            <a:r>
              <a:rPr lang="pt-BR" sz="2200" b="1" dirty="0"/>
              <a:t>subclasses.</a:t>
            </a:r>
          </a:p>
          <a:p>
            <a:endParaRPr lang="pt-BR" sz="2200" dirty="0"/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1800" dirty="0"/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20</a:t>
            </a:fld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98" y="3457575"/>
            <a:ext cx="7219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0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96985"/>
            <a:ext cx="10518759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– Classe Associativa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939480"/>
            <a:ext cx="9520158" cy="39832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200" dirty="0"/>
          </a:p>
          <a:p>
            <a:pPr algn="just"/>
            <a:r>
              <a:rPr lang="pt-BR" sz="2200" dirty="0"/>
              <a:t>Classes associativas são aquelas produzidas quando da ocorrência de associações que tenham multiplicidade *(muitos) em todas as suas extremidades. As classes associativas são necessárias nos casos em que existem atributos relacionados à associação que não podem ser armazenados por nenhuma das classes envolvidas.</a:t>
            </a:r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1800" dirty="0"/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21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47" y="3699874"/>
            <a:ext cx="571579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96985"/>
            <a:ext cx="10518759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Dependência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690092"/>
            <a:ext cx="9520158" cy="39832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200" dirty="0"/>
          </a:p>
          <a:p>
            <a:r>
              <a:rPr lang="pt-BR" sz="2200" dirty="0"/>
              <a:t>São relacionamentos de utilização no qual uma mudança na especificação de uma classe pode alterar a especificação de outra classe dependente.</a:t>
            </a:r>
          </a:p>
          <a:p>
            <a:r>
              <a:rPr lang="pt-BR" sz="2200" dirty="0"/>
              <a:t>A dependência entre classes indica que os objetos de uma classe usam serviços dos objetos de outra classe.</a:t>
            </a:r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1800" dirty="0"/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22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606" y="3614304"/>
            <a:ext cx="7667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3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96985"/>
            <a:ext cx="10518759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Realização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690092"/>
            <a:ext cx="9520158" cy="39832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200" dirty="0"/>
          </a:p>
          <a:p>
            <a:pPr algn="just"/>
            <a:r>
              <a:rPr lang="pt-BR" sz="2200" dirty="0"/>
              <a:t>Uma realização é um tipo de relacionamento especial que mistura características dos relacionamentos de generalização e dependência, sendo usada para identificar classes responsáveis por executar funções de outras classes.</a:t>
            </a:r>
          </a:p>
          <a:p>
            <a:endParaRPr lang="pt-BR" sz="2200" dirty="0"/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1800" dirty="0"/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23</a:t>
            </a:fld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48" y="3086533"/>
            <a:ext cx="5975086" cy="266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96985"/>
            <a:ext cx="10518759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– Geração de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690092"/>
            <a:ext cx="9520158" cy="39832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200" dirty="0"/>
          </a:p>
          <a:p>
            <a:pPr algn="just"/>
            <a:r>
              <a:rPr lang="pt-BR" sz="2200" dirty="0"/>
              <a:t>Existem ferramentas que são capazes de gerar código através de um diagrama de classes. Exemplo para tal seria o plugin &lt;anycode&gt; para o aplicativo Astah.</a:t>
            </a:r>
          </a:p>
          <a:p>
            <a:endParaRPr lang="pt-BR" sz="2200" dirty="0"/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  <a:p>
            <a:endParaRPr lang="pt-BR" sz="2200" dirty="0"/>
          </a:p>
          <a:p>
            <a:endParaRPr lang="pt-BR" sz="1800" dirty="0"/>
          </a:p>
          <a:p>
            <a:pPr lvl="1"/>
            <a:endParaRPr lang="pt-B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24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77" y="2681709"/>
            <a:ext cx="8967013" cy="267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3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131102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Referências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Gilleanes T. A. Guedes</a:t>
            </a:r>
            <a:r>
              <a:rPr lang="pt-BR" dirty="0"/>
              <a:t> </a:t>
            </a:r>
            <a:r>
              <a:rPr lang="pt-BR" sz="2200" dirty="0"/>
              <a:t>. UML 2 Uma Abordagem Prática. Novatec</a:t>
            </a:r>
            <a:r>
              <a:rPr lang="pt-BR" sz="2200"/>
              <a:t>, 2011.</a:t>
            </a:r>
            <a:endParaRPr lang="pt-BR" sz="2200" dirty="0"/>
          </a:p>
          <a:p>
            <a:r>
              <a:rPr lang="pt-BR" sz="2200" u="sng" dirty="0">
                <a:hlinkClick r:id="rId3"/>
              </a:rPr>
              <a:t>Understanding the Unified Modeling Language (UML)</a:t>
            </a:r>
            <a:r>
              <a:rPr lang="pt-BR" sz="2200" dirty="0"/>
              <a:t> – acessado em 15 de setembro de 2016.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2788-0DA7-44EC-8C6E-EB2067DBD4F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144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-88716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Elementos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873392"/>
            <a:ext cx="9520158" cy="5586011"/>
          </a:xfrm>
        </p:spPr>
        <p:txBody>
          <a:bodyPr>
            <a:normAutofit/>
          </a:bodyPr>
          <a:lstStyle/>
          <a:p>
            <a:r>
              <a:rPr lang="pt-BR" sz="2400" dirty="0"/>
              <a:t>Classe</a:t>
            </a:r>
          </a:p>
          <a:p>
            <a:r>
              <a:rPr lang="pt-BR" sz="2400" dirty="0"/>
              <a:t>Relacionamentos</a:t>
            </a:r>
          </a:p>
          <a:p>
            <a:pPr lvl="1"/>
            <a:r>
              <a:rPr lang="pt-BR" sz="2200" dirty="0"/>
              <a:t>Associação unária ou reflexiva</a:t>
            </a:r>
          </a:p>
          <a:p>
            <a:pPr lvl="1"/>
            <a:r>
              <a:rPr lang="pt-BR" sz="2200" dirty="0"/>
              <a:t>Associação binária</a:t>
            </a:r>
          </a:p>
          <a:p>
            <a:pPr lvl="1"/>
            <a:r>
              <a:rPr lang="pt-BR" sz="2200" dirty="0"/>
              <a:t>Associação ternária ou n-ária </a:t>
            </a:r>
          </a:p>
          <a:p>
            <a:pPr lvl="1"/>
            <a:r>
              <a:rPr lang="pt-BR" sz="2200" dirty="0"/>
              <a:t>Agregação</a:t>
            </a:r>
          </a:p>
          <a:p>
            <a:pPr lvl="1"/>
            <a:r>
              <a:rPr lang="pt-BR" sz="2200" dirty="0"/>
              <a:t>Composição</a:t>
            </a:r>
          </a:p>
          <a:p>
            <a:pPr lvl="1"/>
            <a:r>
              <a:rPr lang="pt-BR" sz="2200" dirty="0"/>
              <a:t>Generalização</a:t>
            </a:r>
          </a:p>
          <a:p>
            <a:pPr lvl="1"/>
            <a:r>
              <a:rPr lang="pt-BR" sz="2200" dirty="0"/>
              <a:t>Classe Associativa</a:t>
            </a:r>
          </a:p>
          <a:p>
            <a:pPr lvl="1"/>
            <a:r>
              <a:rPr lang="pt-BR" sz="2200" dirty="0"/>
              <a:t>Dependência</a:t>
            </a:r>
          </a:p>
          <a:p>
            <a:pPr lvl="1"/>
            <a:r>
              <a:rPr lang="pt-BR" sz="2200" dirty="0"/>
              <a:t>Realização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39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1331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Nome</a:t>
            </a:r>
          </a:p>
          <a:p>
            <a:pPr lvl="1"/>
            <a:r>
              <a:rPr lang="pt-BR" sz="2000" dirty="0"/>
              <a:t>Sempre deve ser iniciado com letra maiúscula.</a:t>
            </a:r>
          </a:p>
          <a:p>
            <a:r>
              <a:rPr lang="pt-BR" sz="2200" dirty="0"/>
              <a:t>Atributos</a:t>
            </a:r>
          </a:p>
          <a:p>
            <a:pPr lvl="1"/>
            <a:r>
              <a:rPr lang="pt-BR" sz="2000" dirty="0"/>
              <a:t>Visibilidade(-privado, +publico, #protegido).</a:t>
            </a:r>
          </a:p>
          <a:p>
            <a:pPr lvl="1"/>
            <a:r>
              <a:rPr lang="pt-BR" sz="2000" dirty="0"/>
              <a:t>Nome(deve ser iniciado com letra minúscula).</a:t>
            </a:r>
          </a:p>
          <a:p>
            <a:pPr lvl="1"/>
            <a:r>
              <a:rPr lang="pt-BR" sz="2000" dirty="0"/>
              <a:t>Tipos de Dados.</a:t>
            </a:r>
          </a:p>
          <a:p>
            <a:r>
              <a:rPr lang="pt-BR" sz="2200" dirty="0"/>
              <a:t>Métodos</a:t>
            </a:r>
          </a:p>
          <a:p>
            <a:pPr lvl="1"/>
            <a:r>
              <a:rPr lang="pt-BR" sz="2000" dirty="0"/>
              <a:t>Visibilidade (-privado, +publico, #protegido).</a:t>
            </a:r>
          </a:p>
          <a:p>
            <a:pPr lvl="1"/>
            <a:r>
              <a:rPr lang="pt-BR" sz="2000" dirty="0"/>
              <a:t>Nome(deve ser iniciado com letra minúscula).</a:t>
            </a:r>
          </a:p>
          <a:p>
            <a:pPr lvl="1"/>
            <a:r>
              <a:rPr lang="pt-BR" sz="2000" dirty="0"/>
              <a:t>Lista de parâmetros(se houver).</a:t>
            </a:r>
          </a:p>
          <a:p>
            <a:pPr lvl="1"/>
            <a:r>
              <a:rPr lang="pt-BR" sz="2000" dirty="0"/>
              <a:t>Tipo de Retorno.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4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291" y="2016702"/>
            <a:ext cx="2595563" cy="250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7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101331"/>
            <a:ext cx="9520158" cy="5063941"/>
          </a:xfrm>
        </p:spPr>
        <p:txBody>
          <a:bodyPr>
            <a:normAutofit/>
          </a:bodyPr>
          <a:lstStyle/>
          <a:p>
            <a:r>
              <a:rPr lang="pt-BR" sz="2000" dirty="0"/>
              <a:t>Exemplos:</a:t>
            </a:r>
          </a:p>
          <a:p>
            <a:endParaRPr lang="pt-BR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5</a:t>
            </a:fld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010" y="2033726"/>
            <a:ext cx="3036928" cy="201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2033726"/>
            <a:ext cx="1568722" cy="1125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530" y="2033726"/>
            <a:ext cx="3441123" cy="34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2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Relacionamentos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794059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Os relacionamentos possuem:</a:t>
            </a:r>
          </a:p>
          <a:p>
            <a:pPr lvl="1"/>
            <a:r>
              <a:rPr lang="pt-BR" sz="2000" b="1" dirty="0"/>
              <a:t>Nome: </a:t>
            </a:r>
            <a:r>
              <a:rPr lang="pt-BR" sz="2000" dirty="0"/>
              <a:t>descrição dada ao relacionamento.</a:t>
            </a:r>
          </a:p>
          <a:p>
            <a:pPr lvl="1"/>
            <a:r>
              <a:rPr lang="pt-BR" sz="2000" b="1" dirty="0"/>
              <a:t>Sentido de leitura.</a:t>
            </a:r>
          </a:p>
          <a:p>
            <a:pPr lvl="1"/>
            <a:r>
              <a:rPr lang="pt-BR" sz="2000" b="1" dirty="0"/>
              <a:t>Navegabilidade:</a:t>
            </a:r>
            <a:r>
              <a:rPr lang="pt-BR" sz="2000" dirty="0"/>
              <a:t> indicada por uma seta no fim do relacionamento.</a:t>
            </a:r>
          </a:p>
          <a:p>
            <a:pPr lvl="1"/>
            <a:r>
              <a:rPr lang="pt-BR" sz="2000" b="1" dirty="0"/>
              <a:t>Multiplicidade: </a:t>
            </a:r>
            <a:r>
              <a:rPr lang="pt-BR" sz="2000" dirty="0"/>
              <a:t>0..1, 0..*, 1, 1..*, 2, 3..7</a:t>
            </a:r>
          </a:p>
          <a:p>
            <a:pPr lvl="1"/>
            <a:r>
              <a:rPr lang="pt-BR" sz="2000" b="1" dirty="0"/>
              <a:t>Tipo: </a:t>
            </a:r>
            <a:r>
              <a:rPr lang="pt-BR" sz="2000" dirty="0"/>
              <a:t>associação(agregação, composição), generalização e dependência.</a:t>
            </a:r>
          </a:p>
          <a:p>
            <a:pPr lvl="1"/>
            <a:r>
              <a:rPr lang="pt-BR" sz="2000" b="1" dirty="0"/>
              <a:t>Papéis: </a:t>
            </a:r>
            <a:r>
              <a:rPr lang="pt-BR" sz="2000" dirty="0"/>
              <a:t>desempenhados por classes em um relacionamento.</a:t>
            </a:r>
            <a:endParaRPr lang="pt-BR" sz="2000" b="1" dirty="0"/>
          </a:p>
          <a:p>
            <a:endParaRPr lang="pt-BR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Relacionamentos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459" y="1706129"/>
            <a:ext cx="7014324" cy="3475471"/>
          </a:xfrm>
          <a:prstGeom prst="rect">
            <a:avLst/>
          </a:prstGeom>
        </p:spPr>
      </p:pic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80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Relacionamentos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532" y="4326029"/>
            <a:ext cx="9520158" cy="5063941"/>
          </a:xfrm>
        </p:spPr>
        <p:txBody>
          <a:bodyPr>
            <a:normAutofit/>
          </a:bodyPr>
          <a:lstStyle/>
          <a:p>
            <a:r>
              <a:rPr lang="pt-BR" sz="2000" dirty="0"/>
              <a:t>De onde vêm as informações da classe e para onde vão. O cliente sabe quais são seus endereços, mas o endereço não sabe a quais clientes ele pertence.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8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52" y="1842473"/>
            <a:ext cx="5695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6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96985"/>
            <a:ext cx="9520158" cy="776407"/>
          </a:xfrm>
        </p:spPr>
        <p:txBody>
          <a:bodyPr>
            <a:normAutofit/>
          </a:bodyPr>
          <a:lstStyle/>
          <a:p>
            <a:r>
              <a:rPr lang="pt-BR" sz="4000" dirty="0"/>
              <a:t>Diagrama de Classes - Associação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1794059"/>
            <a:ext cx="9520158" cy="5063941"/>
          </a:xfrm>
        </p:spPr>
        <p:txBody>
          <a:bodyPr>
            <a:normAutofit/>
          </a:bodyPr>
          <a:lstStyle/>
          <a:p>
            <a:r>
              <a:rPr lang="pt-BR" sz="2200" dirty="0"/>
              <a:t>São relacionamentos estruturais entre instâncias e especificam que objetos de uma classe estão ligados a objetos de outras classes.</a:t>
            </a:r>
          </a:p>
          <a:p>
            <a:r>
              <a:rPr lang="pt-BR" sz="2200" dirty="0"/>
              <a:t>Uma associação é representada por uma linha sólida que liga duas classes.</a:t>
            </a:r>
          </a:p>
          <a:p>
            <a:endParaRPr lang="pt-BR" sz="20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3155" y="435902"/>
            <a:ext cx="811019" cy="503578"/>
          </a:xfrm>
        </p:spPr>
        <p:txBody>
          <a:bodyPr/>
          <a:lstStyle/>
          <a:p>
            <a:fld id="{6D1D2788-0DA7-44EC-8C6E-EB2067DBD4FF}" type="slidenum">
              <a:rPr lang="pt-BR" smtClean="0"/>
              <a:t>9</a:t>
            </a:fld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4046825"/>
            <a:ext cx="5753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2937</TotalTime>
  <Words>938</Words>
  <Application>Microsoft Office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Palatino Linotype</vt:lpstr>
      <vt:lpstr>Gallery</vt:lpstr>
      <vt:lpstr>Custom Design</vt:lpstr>
      <vt:lpstr>Diagrama de Classes</vt:lpstr>
      <vt:lpstr>Diagrama de Classes</vt:lpstr>
      <vt:lpstr>Diagrama de Classes - Elementos</vt:lpstr>
      <vt:lpstr>Diagrama de Classes - Classe</vt:lpstr>
      <vt:lpstr>Diagrama de Classes - Classe</vt:lpstr>
      <vt:lpstr>Diagrama de Classes - Relacionamentos</vt:lpstr>
      <vt:lpstr>Diagrama de Classes - Relacionamentos</vt:lpstr>
      <vt:lpstr>Diagrama de Classes - Relacionamentos</vt:lpstr>
      <vt:lpstr>Diagrama de Classes - Associação</vt:lpstr>
      <vt:lpstr>Diagrama de Classes - Associação</vt:lpstr>
      <vt:lpstr>Diagrama de Classes - Associação</vt:lpstr>
      <vt:lpstr>Diagrama de Classes – Associação reflexiva</vt:lpstr>
      <vt:lpstr>Diagrama de Classes – Associação binária</vt:lpstr>
      <vt:lpstr>Diagrama de Classes – Associação n-ária</vt:lpstr>
      <vt:lpstr>Diagrama de Classes - Agregação</vt:lpstr>
      <vt:lpstr>Diagrama de Classes - Agregação</vt:lpstr>
      <vt:lpstr>Diagrama de Classes - Composição</vt:lpstr>
      <vt:lpstr>Diagrama de Classes - Composição</vt:lpstr>
      <vt:lpstr>Diagrama de Classes - Agregação X Composição</vt:lpstr>
      <vt:lpstr>Diagrama de Classes - Generalização</vt:lpstr>
      <vt:lpstr>Diagrama de Classes – Classe Associativa</vt:lpstr>
      <vt:lpstr>Diagrama de Classes - Dependência</vt:lpstr>
      <vt:lpstr>Diagrama de Classes - Realização</vt:lpstr>
      <vt:lpstr>Diagrama de Classes – Geração de código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Requisitos</dc:title>
  <dc:creator>Renato Carvalho Alvarenga</dc:creator>
  <cp:lastModifiedBy>Renato Carvalho Alvarenga</cp:lastModifiedBy>
  <cp:revision>203</cp:revision>
  <dcterms:created xsi:type="dcterms:W3CDTF">2016-06-05T21:46:27Z</dcterms:created>
  <dcterms:modified xsi:type="dcterms:W3CDTF">2016-10-24T03:15:21Z</dcterms:modified>
</cp:coreProperties>
</file>