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4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7" r:id="rId10"/>
    <p:sldId id="262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o Carvalho Alvarenga" initials="RCA" lastIdx="1" clrIdx="0">
    <p:extLst>
      <p:ext uri="{19B8F6BF-5375-455C-9EA6-DF929625EA0E}">
        <p15:presenceInfo xmlns:p15="http://schemas.microsoft.com/office/powerpoint/2012/main" userId="6168d0c41a9e37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75" d="100"/>
          <a:sy n="75" d="100"/>
        </p:scale>
        <p:origin x="4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DC150-4EDD-47D6-8864-69C832C5E061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E760-11C5-4F92-9FE2-EA0DFD1DC3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71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60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2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9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6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72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660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88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6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63074"/>
            <a:ext cx="9520158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294001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647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1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97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567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69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70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7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7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4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.br/s/ref=dp_byline_sr_book_1?ie=UTF8&amp;field-author=Gilleanes+T.+A.+Guedes&amp;search-alias=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123" y="-73858"/>
            <a:ext cx="9213986" cy="1376410"/>
          </a:xfrm>
        </p:spPr>
        <p:txBody>
          <a:bodyPr>
            <a:normAutofit/>
          </a:bodyPr>
          <a:lstStyle/>
          <a:p>
            <a:r>
              <a:rPr lang="pt-BR" dirty="0"/>
              <a:t>Diagrama de Sequência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1</a:t>
            </a:fld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87" y="1551709"/>
            <a:ext cx="8916769" cy="456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837566" cy="776407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Diagrama de Sequência – Barra de ativação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Um objeto é ativado quando esse recebe um estímulo, que pode ser o recebimento de uma mensagem.</a:t>
            </a:r>
            <a:endParaRPr lang="pt-BR" sz="2200" dirty="0"/>
          </a:p>
          <a:p>
            <a:pPr algn="just"/>
            <a:r>
              <a:rPr lang="pt-BR" sz="2200" dirty="0"/>
              <a:t>Um retângulo magro indica o período em que o objeto está participando ativamente do processo.</a:t>
            </a:r>
            <a:endParaRPr lang="pt-BR" sz="2000" dirty="0"/>
          </a:p>
          <a:p>
            <a:pPr algn="just"/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57" y="3268387"/>
            <a:ext cx="1982505" cy="26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2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837566" cy="776407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Diagrama de Sequência – Barra de ativação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O objeto pode receber vários estímulos, portando podem haver vários períodos em que o objeto estará ativo.</a:t>
            </a: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58" y="2730933"/>
            <a:ext cx="2092679" cy="33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837566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– Iteração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A Iteração ocorre quando um objeto envia mensagens a si mesmo.</a:t>
            </a:r>
          </a:p>
          <a:p>
            <a:pPr algn="just"/>
            <a:r>
              <a:rPr lang="pt-BR" sz="2200" dirty="0"/>
              <a:t>Utilizado para indicar que o objeto precisa executar algumas operações relacionadas ao serviço solicitado.</a:t>
            </a: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25" y="3098276"/>
            <a:ext cx="3140076" cy="25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837566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– Condição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Uma condição é representada por uma mensagem cujo rótulo é envolvido por colchetes.</a:t>
            </a:r>
          </a:p>
          <a:p>
            <a:pPr algn="just"/>
            <a:r>
              <a:rPr lang="pt-BR" sz="2200" dirty="0"/>
              <a:t>É a maneira de expressar o condicional “if” em um Diagrama de Sequência.</a:t>
            </a:r>
            <a:endParaRPr lang="pt-BR" sz="2200" dirty="0"/>
          </a:p>
          <a:p>
            <a:pPr marL="0" indent="0" algn="just">
              <a:buNone/>
            </a:pPr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Left Bracket 8"/>
          <p:cNvSpPr/>
          <p:nvPr/>
        </p:nvSpPr>
        <p:spPr>
          <a:xfrm>
            <a:off x="3708400" y="3889612"/>
            <a:ext cx="152400" cy="36488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eft Bracket 9"/>
          <p:cNvSpPr/>
          <p:nvPr/>
        </p:nvSpPr>
        <p:spPr>
          <a:xfrm rot="10800000">
            <a:off x="5207000" y="3889612"/>
            <a:ext cx="152400" cy="36488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4000500" y="3885168"/>
            <a:ext cx="149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saldo &gt;= 0</a:t>
            </a:r>
          </a:p>
        </p:txBody>
      </p:sp>
    </p:spTree>
    <p:extLst>
      <p:ext uri="{BB962C8B-B14F-4D97-AF65-F5344CB8AC3E}">
        <p14:creationId xmlns:p14="http://schemas.microsoft.com/office/powerpoint/2010/main" val="37517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837566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– Condição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42" y="1332988"/>
            <a:ext cx="6413064" cy="4543425"/>
          </a:xfr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9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837566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– Criação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A criação ou instanciação ocorre quando um estímulo atinge o retângulo que representa o objeto. O objeto passa a existir a partir daquele momento.</a:t>
            </a:r>
          </a:p>
          <a:p>
            <a:pPr algn="just"/>
            <a:r>
              <a:rPr lang="pt-BR" sz="2200" dirty="0"/>
              <a:t>A mensagem representa a chamada do método construtor</a:t>
            </a:r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556" y="3459596"/>
            <a:ext cx="4474438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3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837566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– Anotação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Anotações são utilizadas para fornecer informações adicionais.</a:t>
            </a:r>
          </a:p>
          <a:p>
            <a:pPr algn="just"/>
            <a:r>
              <a:rPr lang="pt-BR" sz="2200" dirty="0"/>
              <a:t>Detalhes de processamento entre classes são registrados como anotações.</a:t>
            </a:r>
          </a:p>
          <a:p>
            <a:pPr algn="just"/>
            <a:r>
              <a:rPr lang="pt-BR" sz="2200" dirty="0"/>
              <a:t>Essas anotações podem servir para especificar futuros detalhes de implementação.</a:t>
            </a:r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70" y="3276516"/>
            <a:ext cx="1773529" cy="26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837566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– Exemplo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1300575"/>
            <a:ext cx="6950869" cy="4560475"/>
          </a:xfr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11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837566" cy="776407"/>
          </a:xfrm>
        </p:spPr>
        <p:txBody>
          <a:bodyPr>
            <a:normAutofit/>
          </a:bodyPr>
          <a:lstStyle/>
          <a:p>
            <a:r>
              <a:rPr lang="pt-BR" sz="4000" dirty="0"/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r>
              <a:rPr lang="pt-BR" sz="2400" dirty="0">
                <a:hlinkClick r:id="rId2"/>
              </a:rPr>
              <a:t>Gilleanes T. A. Guedes</a:t>
            </a:r>
            <a:r>
              <a:rPr lang="pt-BR" sz="2400" dirty="0"/>
              <a:t> </a:t>
            </a:r>
            <a:r>
              <a:rPr lang="pt-BR" sz="2200" dirty="0"/>
              <a:t>. UML 2 Uma Abordagem Prática. Novatec, 2011.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4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Diagrama de sequência é um diagrama usado em UML (Unified Modeling Language), representando a sequência de processos (mais especificamente, de mensagens passadas entre objetos) num programa de computador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200" dirty="0"/>
              <a:t>Um diagrama de sequência descreve a maneira como os grupos de objectos colaboram em algum comportamento ao longo do tempo.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Ele registra o comportamento de um único caso de uso e exibe os objectos e as mensagens passadas entre esses objectos no caso de uso.</a:t>
            </a:r>
          </a:p>
          <a:p>
            <a:pPr algn="just"/>
            <a:endParaRPr lang="pt-BR" sz="2200" dirty="0"/>
          </a:p>
          <a:p>
            <a:pPr algn="just"/>
            <a:r>
              <a:rPr lang="pt-BR" dirty="0"/>
              <a:t>O diagrama de sequência dá ênfase a ordenação temporal em que as mensagens são trocadas entre os objetos de um sistema. Entende-se por mensagens os serviços solicitados de um objecto a outro, e as respostas desenvolvidas para as solicitações.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3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- 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200" dirty="0"/>
              <a:t>Atores;</a:t>
            </a:r>
          </a:p>
          <a:p>
            <a:pPr algn="just"/>
            <a:r>
              <a:rPr lang="pt-BR" sz="2200" dirty="0"/>
              <a:t>Objeto;</a:t>
            </a:r>
          </a:p>
          <a:p>
            <a:pPr algn="just"/>
            <a:r>
              <a:rPr lang="pt-BR" sz="2200" dirty="0"/>
              <a:t>Mensagem;</a:t>
            </a:r>
          </a:p>
          <a:p>
            <a:pPr algn="just"/>
            <a:r>
              <a:rPr lang="pt-BR" sz="2200" dirty="0"/>
              <a:t>Linha de vida;</a:t>
            </a:r>
          </a:p>
          <a:p>
            <a:pPr algn="just"/>
            <a:r>
              <a:rPr lang="pt-BR" sz="2200" dirty="0"/>
              <a:t>Barra de ativação;</a:t>
            </a:r>
          </a:p>
          <a:p>
            <a:pPr algn="just"/>
            <a:r>
              <a:rPr lang="pt-BR" sz="2200" dirty="0"/>
              <a:t>Iteração;</a:t>
            </a:r>
          </a:p>
          <a:p>
            <a:pPr algn="just"/>
            <a:r>
              <a:rPr lang="pt-BR" sz="2200" dirty="0"/>
              <a:t>Condição;</a:t>
            </a:r>
          </a:p>
          <a:p>
            <a:pPr algn="just"/>
            <a:r>
              <a:rPr lang="pt-BR" sz="2200" dirty="0"/>
              <a:t>Criação;</a:t>
            </a:r>
          </a:p>
          <a:p>
            <a:pPr algn="just"/>
            <a:r>
              <a:rPr lang="pt-BR" sz="2200" dirty="0"/>
              <a:t>Anotação.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5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- Atores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São exatamente os mesmo que por ventura são descritos nos casos de uso.</a:t>
            </a:r>
            <a:endParaRPr lang="pt-BR" sz="2200" dirty="0"/>
          </a:p>
          <a:p>
            <a:pPr algn="just"/>
            <a:r>
              <a:rPr lang="pt-BR" sz="2200" dirty="0"/>
              <a:t>São entidades externas que interagem com o sistema e solicitam serviços.</a:t>
            </a:r>
          </a:p>
          <a:p>
            <a:pPr algn="just"/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56614" y="3564690"/>
            <a:ext cx="921319" cy="1887883"/>
            <a:chOff x="782201" y="3034397"/>
            <a:chExt cx="921319" cy="1887883"/>
          </a:xfrm>
        </p:grpSpPr>
        <p:sp>
          <p:nvSpPr>
            <p:cNvPr id="7" name="Oval 6"/>
            <p:cNvSpPr/>
            <p:nvPr/>
          </p:nvSpPr>
          <p:spPr>
            <a:xfrm>
              <a:off x="957943" y="3034397"/>
              <a:ext cx="576753" cy="5796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>
              <a:stCxn id="7" idx="4"/>
            </p:cNvCxnSpPr>
            <p:nvPr/>
          </p:nvCxnSpPr>
          <p:spPr>
            <a:xfrm>
              <a:off x="1246320" y="3614056"/>
              <a:ext cx="16423" cy="7237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82201" y="3892124"/>
              <a:ext cx="92131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58759" y="4337768"/>
              <a:ext cx="415872" cy="5845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57374" y="4337768"/>
              <a:ext cx="392930" cy="5845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45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- Objetos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Indicam instâncias de uma classe envolvida no processo.</a:t>
            </a:r>
            <a:endParaRPr lang="pt-BR" sz="2200" dirty="0"/>
          </a:p>
          <a:p>
            <a:pPr algn="just"/>
            <a:r>
              <a:rPr lang="pt-BR" sz="2200" dirty="0"/>
              <a:t>Representadas por retângulos:</a:t>
            </a:r>
          </a:p>
          <a:p>
            <a:pPr lvl="1" algn="just"/>
            <a:r>
              <a:rPr lang="pt-BR" sz="2000" dirty="0"/>
              <a:t>Nome do objeto em minúsculo;</a:t>
            </a:r>
          </a:p>
          <a:p>
            <a:pPr lvl="1" algn="just"/>
            <a:r>
              <a:rPr lang="pt-BR" sz="2000" dirty="0"/>
              <a:t>Nome da classe em maiúsculo;</a:t>
            </a:r>
          </a:p>
          <a:p>
            <a:pPr lvl="1" algn="just"/>
            <a:r>
              <a:rPr lang="pt-BR" sz="2000" dirty="0"/>
              <a:t>Separação por dois pontos “:” .</a:t>
            </a:r>
          </a:p>
          <a:p>
            <a:pPr lvl="1" algn="just"/>
            <a:endParaRPr lang="pt-BR" sz="2000" dirty="0"/>
          </a:p>
          <a:p>
            <a:pPr algn="just"/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7112000" y="3060700"/>
            <a:ext cx="3221172" cy="163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8372" y="3679795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minha_conta : Conta</a:t>
            </a:r>
          </a:p>
        </p:txBody>
      </p:sp>
    </p:spTree>
    <p:extLst>
      <p:ext uri="{BB962C8B-B14F-4D97-AF65-F5344CB8AC3E}">
        <p14:creationId xmlns:p14="http://schemas.microsoft.com/office/powerpoint/2010/main" val="182386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– Mensagem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Representam a comunicação entre objetos e atores.</a:t>
            </a:r>
            <a:endParaRPr lang="pt-BR" sz="2200" dirty="0"/>
          </a:p>
          <a:p>
            <a:pPr algn="just"/>
            <a:r>
              <a:rPr lang="pt-BR" sz="2200" dirty="0"/>
              <a:t>Exemplos de mensagens:</a:t>
            </a:r>
          </a:p>
          <a:p>
            <a:pPr lvl="1" algn="just"/>
            <a:r>
              <a:rPr lang="pt-BR" sz="2000" dirty="0"/>
              <a:t>Chamadas de um método de um objeto para outro;</a:t>
            </a:r>
          </a:p>
          <a:p>
            <a:pPr lvl="1" algn="just"/>
            <a:r>
              <a:rPr lang="pt-BR" sz="2000" dirty="0"/>
              <a:t>Comunicação entre dois atores.</a:t>
            </a:r>
          </a:p>
          <a:p>
            <a:pPr lvl="1" algn="just"/>
            <a:endParaRPr lang="pt-BR" sz="2000" dirty="0"/>
          </a:p>
          <a:p>
            <a:pPr algn="just"/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3552700"/>
            <a:ext cx="4238625" cy="2323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94" y="3530600"/>
            <a:ext cx="3496378" cy="234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– Mensagem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Além da comunicação comum, as mensagens podem ser usadas como resposta a algum estímulo.</a:t>
            </a:r>
            <a:endParaRPr lang="pt-BR" sz="2200" dirty="0"/>
          </a:p>
          <a:p>
            <a:pPr algn="just"/>
            <a:r>
              <a:rPr lang="pt-BR" sz="2200" dirty="0"/>
              <a:t>Tais mensagens são chamadas de mensagens de retorno e elas são opcionais em Diagramas de Sequência.</a:t>
            </a:r>
            <a:endParaRPr lang="pt-BR" sz="2000" dirty="0"/>
          </a:p>
          <a:p>
            <a:pPr lvl="1" algn="just"/>
            <a:endParaRPr lang="pt-BR" sz="2000" dirty="0"/>
          </a:p>
          <a:p>
            <a:pPr algn="just"/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3524728"/>
            <a:ext cx="4285041" cy="23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Sequência – Linha de Vida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Linha vertical tracejada abaixo do objeto, partem do retângulo que representa o objeto.</a:t>
            </a:r>
            <a:endParaRPr lang="pt-BR" sz="2200" dirty="0"/>
          </a:p>
          <a:p>
            <a:pPr algn="just"/>
            <a:r>
              <a:rPr lang="pt-BR" sz="2200" dirty="0"/>
              <a:t>Representam o tempo que um objeto existe durante um processo</a:t>
            </a:r>
          </a:p>
          <a:p>
            <a:pPr marL="457200" lvl="1" indent="0" algn="just">
              <a:buNone/>
            </a:pPr>
            <a:endParaRPr lang="pt-BR" sz="2000" dirty="0"/>
          </a:p>
          <a:p>
            <a:pPr algn="just"/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0333172" y="5507081"/>
            <a:ext cx="103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3226659"/>
            <a:ext cx="2047875" cy="28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5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2853</TotalTime>
  <Words>577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Palatino Linotype</vt:lpstr>
      <vt:lpstr>Gallery</vt:lpstr>
      <vt:lpstr>Custom Design</vt:lpstr>
      <vt:lpstr>Diagrama de Sequência</vt:lpstr>
      <vt:lpstr>Diagrama de Sequência</vt:lpstr>
      <vt:lpstr>Diagrama de Sequência</vt:lpstr>
      <vt:lpstr>Diagrama de Sequência - Elementos</vt:lpstr>
      <vt:lpstr>Diagrama de Sequência - Atores</vt:lpstr>
      <vt:lpstr>Diagrama de Sequência - Objetos</vt:lpstr>
      <vt:lpstr>Diagrama de Sequência – Mensagem</vt:lpstr>
      <vt:lpstr>Diagrama de Sequência – Mensagem</vt:lpstr>
      <vt:lpstr>Diagrama de Sequência – Linha de Vida</vt:lpstr>
      <vt:lpstr>Diagrama de Sequência – Barra de ativação</vt:lpstr>
      <vt:lpstr>Diagrama de Sequência – Barra de ativação</vt:lpstr>
      <vt:lpstr>Diagrama de Sequência – Iteração</vt:lpstr>
      <vt:lpstr>Diagrama de Sequência – Condição</vt:lpstr>
      <vt:lpstr>Diagrama de Sequência – Condição</vt:lpstr>
      <vt:lpstr>Diagrama de Sequência – Criação</vt:lpstr>
      <vt:lpstr>Diagrama de Sequência – Anotação</vt:lpstr>
      <vt:lpstr>Diagrama de Sequência – Exemplo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Requisitos</dc:title>
  <dc:creator>Renato Carvalho Alvarenga</dc:creator>
  <cp:lastModifiedBy>Renato Carvalho Alvarenga</cp:lastModifiedBy>
  <cp:revision>204</cp:revision>
  <dcterms:created xsi:type="dcterms:W3CDTF">2016-06-05T21:46:27Z</dcterms:created>
  <dcterms:modified xsi:type="dcterms:W3CDTF">2016-10-24T03:15:08Z</dcterms:modified>
</cp:coreProperties>
</file>