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14" r:id="rId2"/>
  </p:sldMasterIdLst>
  <p:notesMasterIdLst>
    <p:notesMasterId r:id="rId24"/>
  </p:notesMasterIdLst>
  <p:sldIdLst>
    <p:sldId id="256" r:id="rId3"/>
    <p:sldId id="257" r:id="rId4"/>
    <p:sldId id="307" r:id="rId5"/>
    <p:sldId id="306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0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DC150-4EDD-47D6-8864-69C832C5E061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4E760-11C5-4F92-9FE2-EA0DFD1DC3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714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55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79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48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60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27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195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760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72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660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388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60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163074"/>
            <a:ext cx="9520158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294001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0647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18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97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567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669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70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83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59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57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77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18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4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52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49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andtools.com/archive/archive.php?id=76" TargetMode="External"/><Relationship Id="rId2" Type="http://schemas.openxmlformats.org/officeDocument/2006/relationships/hyperlink" Target="http://www.uml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1177646"/>
            <a:ext cx="8561747" cy="1002311"/>
          </a:xfrm>
        </p:spPr>
        <p:txBody>
          <a:bodyPr/>
          <a:lstStyle/>
          <a:p>
            <a:r>
              <a:rPr lang="pt-BR" dirty="0"/>
              <a:t>Introdução a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788-0DA7-44EC-8C6E-EB2067DBD4FF}" type="slidenum">
              <a:rPr lang="pt-BR" smtClean="0"/>
              <a:t>1</a:t>
            </a:fld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115" y="2800391"/>
            <a:ext cx="28003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4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Perfil.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10</a:t>
            </a:fld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105735"/>
            <a:ext cx="10449487" cy="3450613"/>
          </a:xfrm>
        </p:spPr>
        <p:txBody>
          <a:bodyPr/>
          <a:lstStyle/>
          <a:p>
            <a:pPr algn="just"/>
            <a:r>
              <a:rPr lang="pt-BR" dirty="0"/>
              <a:t>Possibilita a definição de novos elementos UML, permitindo assim estender os diagramas existentes com a inclusão de estruturas customizadas para uma determinada necessidade.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838" y="2285669"/>
            <a:ext cx="5001231" cy="351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1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Estruturas Compostas.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11</a:t>
            </a:fld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105735"/>
            <a:ext cx="10449487" cy="3450613"/>
          </a:xfrm>
        </p:spPr>
        <p:txBody>
          <a:bodyPr/>
          <a:lstStyle/>
          <a:p>
            <a:pPr algn="just"/>
            <a:r>
              <a:rPr lang="pt-BR" dirty="0"/>
              <a:t>Utilizado para demonstrar a estrutura interna de uma classe, incluindo referências que apontam para outras partes de um sistema.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64" y="2169102"/>
            <a:ext cx="4771592" cy="354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8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Implantação.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12</a:t>
            </a:fld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105735"/>
            <a:ext cx="10449487" cy="3450613"/>
          </a:xfrm>
        </p:spPr>
        <p:txBody>
          <a:bodyPr/>
          <a:lstStyle/>
          <a:p>
            <a:pPr algn="just"/>
            <a:r>
              <a:rPr lang="pt-BR" dirty="0"/>
              <a:t>Empregado para demonstrar a estrutura de hardware adotada para a implantação de uma aplicação em um ambiente.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200" y="1885535"/>
            <a:ext cx="4715999" cy="420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2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Pacotes.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13</a:t>
            </a:fld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105735"/>
            <a:ext cx="10449487" cy="3450613"/>
          </a:xfrm>
        </p:spPr>
        <p:txBody>
          <a:bodyPr/>
          <a:lstStyle/>
          <a:p>
            <a:pPr algn="just"/>
            <a:r>
              <a:rPr lang="pt-BR" dirty="0"/>
              <a:t>Descreve as dependências entre diferentes namespaces/pacotes que compõem uma aplicação.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64" y="2005878"/>
            <a:ext cx="76200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2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Atividades.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14</a:t>
            </a:fld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105735"/>
            <a:ext cx="10449487" cy="3450613"/>
          </a:xfrm>
        </p:spPr>
        <p:txBody>
          <a:bodyPr/>
          <a:lstStyle/>
          <a:p>
            <a:pPr algn="just"/>
            <a:r>
              <a:rPr lang="pt-BR" dirty="0"/>
              <a:t>Representa o fluxo de tarefas que podem ser executadas pelo sistema ou por um ator.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63" y="1534390"/>
            <a:ext cx="6342351" cy="458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1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-88716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Casos de Uso.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15</a:t>
            </a:fld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782044"/>
            <a:ext cx="10449487" cy="3450613"/>
          </a:xfrm>
        </p:spPr>
        <p:txBody>
          <a:bodyPr/>
          <a:lstStyle/>
          <a:p>
            <a:pPr algn="just"/>
            <a:r>
              <a:rPr lang="pt-BR" dirty="0"/>
              <a:t>Voltado à apresentação de funcionalidades e características de um sistema, assim como de que forma tais elementos se relacionam com usuários e entidades externas envolvidas num determinado processo.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64" y="1912793"/>
            <a:ext cx="57245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5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Máquina de Estados.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16</a:t>
            </a:fld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105735"/>
            <a:ext cx="10449487" cy="3450613"/>
          </a:xfrm>
        </p:spPr>
        <p:txBody>
          <a:bodyPr/>
          <a:lstStyle/>
          <a:p>
            <a:pPr algn="just"/>
            <a:r>
              <a:rPr lang="pt-BR" dirty="0"/>
              <a:t>Detalha os diferentes estados pelos quais pode passar um objeto, tomando por base a execução de um processo dentro do sistema que se está considerando.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03" y="2085374"/>
            <a:ext cx="8577743" cy="358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1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Sequência.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17</a:t>
            </a:fld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105735"/>
            <a:ext cx="10449487" cy="3450613"/>
          </a:xfrm>
        </p:spPr>
        <p:txBody>
          <a:bodyPr/>
          <a:lstStyle/>
          <a:p>
            <a:pPr algn="just"/>
            <a:r>
              <a:rPr lang="pt-BR" dirty="0"/>
              <a:t>Detalha os diferentes estados pelos quais pode passar um objeto, tomando por base a execução de um processo dentro do sistema que se está considerando.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596" y="1985532"/>
            <a:ext cx="6180477" cy="410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9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Comunicação.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18</a:t>
            </a:fld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105735"/>
            <a:ext cx="10449487" cy="3450613"/>
          </a:xfrm>
        </p:spPr>
        <p:txBody>
          <a:bodyPr/>
          <a:lstStyle/>
          <a:p>
            <a:pPr algn="just"/>
            <a:r>
              <a:rPr lang="pt-BR" dirty="0"/>
              <a:t>Representa uma coleção de objetos que trabalham em conjunto para atender algum comportamento do sistema.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90" y="1942011"/>
            <a:ext cx="8138255" cy="402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3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Visão Geral de Interação.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19</a:t>
            </a:fld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105735"/>
            <a:ext cx="10449487" cy="3450613"/>
          </a:xfrm>
        </p:spPr>
        <p:txBody>
          <a:bodyPr/>
          <a:lstStyle/>
          <a:p>
            <a:pPr algn="just"/>
            <a:r>
              <a:rPr lang="pt-BR" dirty="0"/>
              <a:t>Espécie de representação híbrida, com uma estrutura similar à de diagramas de atividade. Aqui uma atividade se trata de outro diagrama.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6" y="1867530"/>
            <a:ext cx="9299520" cy="418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5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419987"/>
            <a:ext cx="9520158" cy="4385068"/>
          </a:xfrm>
        </p:spPr>
        <p:txBody>
          <a:bodyPr>
            <a:normAutofit/>
          </a:bodyPr>
          <a:lstStyle/>
          <a:p>
            <a:pPr algn="just"/>
            <a:r>
              <a:rPr lang="pt-BR" sz="2200" dirty="0"/>
              <a:t>A Linguagem de Modelagem Unificada (do inglês, </a:t>
            </a:r>
            <a:r>
              <a:rPr lang="pt-BR" sz="2200" b="1" dirty="0"/>
              <a:t>UML - Unified Modeling Language</a:t>
            </a:r>
            <a:r>
              <a:rPr lang="pt-BR" sz="2200" dirty="0"/>
              <a:t>) é uma linguagem de modelagem que permite representar um sistema de forma padronizada.</a:t>
            </a:r>
          </a:p>
          <a:p>
            <a:endParaRPr lang="pt-BR" dirty="0"/>
          </a:p>
          <a:p>
            <a:pPr algn="just"/>
            <a:r>
              <a:rPr lang="pt-BR" sz="2200" dirty="0"/>
              <a:t>A UML define uma série de artefatos que vai nos ajudar na tarefa de modelar e documentar os sistemas orientados a objetos que desenvolvemos.</a:t>
            </a:r>
          </a:p>
          <a:p>
            <a:endParaRPr lang="pt-B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9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Tempo.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20</a:t>
            </a:fld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105735"/>
            <a:ext cx="10657304" cy="3450613"/>
          </a:xfrm>
        </p:spPr>
        <p:txBody>
          <a:bodyPr/>
          <a:lstStyle/>
          <a:p>
            <a:pPr algn="just"/>
            <a:r>
              <a:rPr lang="pt-BR" dirty="0"/>
              <a:t>Corresponde a um tipo específico de diagrama de sequência, descrevendo mudanças de estado e interações entre objetos dentro de intervalos de tempo tomados como parâmetro.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655" y="1948855"/>
            <a:ext cx="5708072" cy="412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4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131102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Referências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200" dirty="0"/>
              <a:t>MAGELA, Rogério. Engenharia de Software Aplicada Fundamentos. Rio de Janeiro: Alta Books, 2006.</a:t>
            </a:r>
          </a:p>
          <a:p>
            <a:r>
              <a:rPr lang="pt-BR" sz="2200" dirty="0">
                <a:hlinkClick r:id="rId2"/>
              </a:rPr>
              <a:t>www.uml.org</a:t>
            </a:r>
            <a:r>
              <a:rPr lang="pt-BR" sz="2200" dirty="0"/>
              <a:t> – acessado em 08 de julho de 2016.</a:t>
            </a:r>
          </a:p>
          <a:p>
            <a:r>
              <a:rPr lang="pt-BR" sz="2200" u="sng" dirty="0">
                <a:hlinkClick r:id="rId3"/>
              </a:rPr>
              <a:t>Understanding the Unified Modeling Language (UML)</a:t>
            </a:r>
            <a:r>
              <a:rPr lang="pt-BR" sz="2200" dirty="0"/>
              <a:t> – acessado em 09 de julho de 2016.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788-0DA7-44EC-8C6E-EB2067DBD4F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44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Histórico da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419987"/>
            <a:ext cx="9520158" cy="4385068"/>
          </a:xfrm>
        </p:spPr>
        <p:txBody>
          <a:bodyPr>
            <a:normAutofit/>
          </a:bodyPr>
          <a:lstStyle/>
          <a:p>
            <a:pPr algn="just"/>
            <a:r>
              <a:rPr lang="pt-BR" sz="2200" dirty="0"/>
              <a:t>No ínicio da década de 90 muitos usuários de linguagens orientadas a objetos tinham dificuldade de encontrar um método de modelagem que atingia todas as suas necessidades.</a:t>
            </a:r>
          </a:p>
          <a:p>
            <a:pPr marL="0" indent="0" algn="just">
              <a:buNone/>
            </a:pPr>
            <a:endParaRPr lang="pt-BR" sz="2200" dirty="0"/>
          </a:p>
          <a:p>
            <a:pPr algn="just"/>
            <a:r>
              <a:rPr lang="pt-BR" sz="2200" dirty="0"/>
              <a:t>Vários métodos de modelagem se destacavam, porém o ponto forte de um acabava se tornando a limitação do outro.</a:t>
            </a:r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311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Histórico da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419987"/>
            <a:ext cx="9520158" cy="4385068"/>
          </a:xfrm>
        </p:spPr>
        <p:txBody>
          <a:bodyPr>
            <a:normAutofit/>
          </a:bodyPr>
          <a:lstStyle/>
          <a:p>
            <a:pPr algn="just"/>
            <a:r>
              <a:rPr lang="pt-BR" sz="2200" dirty="0"/>
              <a:t>A UML  surgiu da união de três metodologias de modelagem: o método do americano Grady Booch, o método OMT(Object Modeling Technique) do sueco Ivar Jacobson e o método OOSE(Object-Oriented Software  Engineering) do americano James Rumbaugh.</a:t>
            </a:r>
          </a:p>
          <a:p>
            <a:pPr algn="just"/>
            <a:endParaRPr lang="pt-BR" sz="2200" dirty="0"/>
          </a:p>
          <a:p>
            <a:pPr algn="just"/>
            <a:r>
              <a:rPr lang="pt-BR" sz="2200" dirty="0"/>
              <a:t>Usando técnicas orientadas a objeto eles criariam uma linguagem que iria desde o conceito até o sistema executável.</a:t>
            </a:r>
          </a:p>
          <a:p>
            <a:endParaRPr lang="pt-B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828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Evolução da UML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65" y="873392"/>
            <a:ext cx="5848350" cy="4386263"/>
          </a:xfr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5</a:t>
            </a:fld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3246365" y="5514110"/>
            <a:ext cx="10445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*Atualmente a UML se encontra em sua versão 2.5 </a:t>
            </a:r>
          </a:p>
        </p:txBody>
      </p:sp>
    </p:spTree>
    <p:extLst>
      <p:ext uri="{BB962C8B-B14F-4D97-AF65-F5344CB8AC3E}">
        <p14:creationId xmlns:p14="http://schemas.microsoft.com/office/powerpoint/2010/main" val="55254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Diagramas UML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6</a:t>
            </a:fld>
            <a:endParaRPr lang="pt-B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744" y="1246910"/>
            <a:ext cx="8381998" cy="4571999"/>
          </a:xfrm>
        </p:spPr>
      </p:pic>
    </p:spTree>
    <p:extLst>
      <p:ext uri="{BB962C8B-B14F-4D97-AF65-F5344CB8AC3E}">
        <p14:creationId xmlns:p14="http://schemas.microsoft.com/office/powerpoint/2010/main" val="347232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Classes.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7</a:t>
            </a:fld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253732"/>
            <a:ext cx="9520158" cy="3450613"/>
          </a:xfrm>
        </p:spPr>
        <p:txBody>
          <a:bodyPr/>
          <a:lstStyle/>
          <a:p>
            <a:r>
              <a:rPr lang="pt-BR" dirty="0"/>
              <a:t>Representa uma coleção de classes e seus inter-relacionamentos.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81" y="1967346"/>
            <a:ext cx="6368596" cy="370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6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Componentes.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8</a:t>
            </a:fld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1253732"/>
            <a:ext cx="10061559" cy="3450613"/>
          </a:xfrm>
        </p:spPr>
        <p:txBody>
          <a:bodyPr/>
          <a:lstStyle/>
          <a:p>
            <a:r>
              <a:rPr lang="pt-BR" dirty="0"/>
              <a:t>Representa uma coleção de componentes de software e seus inter- relacionamentos.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508" y="1802544"/>
            <a:ext cx="6201640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9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Objetos.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9</a:t>
            </a:fld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1253732"/>
            <a:ext cx="10061559" cy="3450613"/>
          </a:xfrm>
        </p:spPr>
        <p:txBody>
          <a:bodyPr/>
          <a:lstStyle/>
          <a:p>
            <a:r>
              <a:rPr lang="pt-BR" dirty="0"/>
              <a:t>Representa um retrato, em tempo de execução, dos objetos do software e seus inter-relacionamentos.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47" y="2237752"/>
            <a:ext cx="6292069" cy="342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6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894</TotalTime>
  <Words>545</Words>
  <Application>Microsoft Office PowerPoint</Application>
  <PresentationFormat>Widescreen</PresentationFormat>
  <Paragraphs>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Palatino Linotype</vt:lpstr>
      <vt:lpstr>Gallery</vt:lpstr>
      <vt:lpstr>Custom Design</vt:lpstr>
      <vt:lpstr>Introdução a UML</vt:lpstr>
      <vt:lpstr>UML</vt:lpstr>
      <vt:lpstr>Histórico da UML</vt:lpstr>
      <vt:lpstr>Histórico da UML</vt:lpstr>
      <vt:lpstr>Evolução da UML</vt:lpstr>
      <vt:lpstr>Diagramas UML</vt:lpstr>
      <vt:lpstr>Diagrama de Classes.</vt:lpstr>
      <vt:lpstr>Diagrama de Componentes.</vt:lpstr>
      <vt:lpstr>Diagrama de Objetos.</vt:lpstr>
      <vt:lpstr>Diagrama de Perfil.</vt:lpstr>
      <vt:lpstr>Diagrama de Estruturas Compostas.</vt:lpstr>
      <vt:lpstr>Diagrama de Implantação.</vt:lpstr>
      <vt:lpstr>Diagrama de Pacotes.</vt:lpstr>
      <vt:lpstr>Diagrama de Atividades.</vt:lpstr>
      <vt:lpstr>Diagrama de Casos de Uso.</vt:lpstr>
      <vt:lpstr>Diagrama de Máquina de Estados.</vt:lpstr>
      <vt:lpstr>Diagrama de Sequência.</vt:lpstr>
      <vt:lpstr>Diagrama de Comunicação.</vt:lpstr>
      <vt:lpstr>Diagrama de Visão Geral de Interação.</vt:lpstr>
      <vt:lpstr>Diagrama de Tempo.</vt:lpstr>
      <vt:lpstr>Referências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Requisitos</dc:title>
  <dc:creator>Renato Carvalho Alvarenga</dc:creator>
  <cp:lastModifiedBy>Renato Carvalho Alvarenga</cp:lastModifiedBy>
  <cp:revision>87</cp:revision>
  <dcterms:created xsi:type="dcterms:W3CDTF">2016-06-05T21:46:27Z</dcterms:created>
  <dcterms:modified xsi:type="dcterms:W3CDTF">2016-10-24T03:17:37Z</dcterms:modified>
</cp:coreProperties>
</file>