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72" r:id="rId3"/>
    <p:sldId id="258" r:id="rId4"/>
    <p:sldId id="260" r:id="rId5"/>
    <p:sldId id="259" r:id="rId6"/>
    <p:sldId id="261" r:id="rId7"/>
    <p:sldId id="263" r:id="rId8"/>
    <p:sldId id="285" r:id="rId9"/>
    <p:sldId id="287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71029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ecb52a8c_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ecb52a8c_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270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6a42f8fa6_1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6a42f8fa6_1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059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6a42f8fa6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6a42f8fa6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562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a42f8fa6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a42f8fa6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697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a42f8fa6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a42f8fa6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65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a42f8fa6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a42f8fa6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626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a42f8fa6_1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a42f8fa6_1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645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6a42f8fa6_1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6a42f8fa6_1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89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6a42f8fa6_1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6a42f8fa6_1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57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267575"/>
            <a:ext cx="9144000" cy="2966100"/>
          </a:xfrm>
          <a:prstGeom prst="rect">
            <a:avLst/>
          </a:prstGeom>
          <a:solidFill>
            <a:srgbClr val="2242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Google Shape;2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08" y="228600"/>
            <a:ext cx="1895801" cy="7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50" y="1705975"/>
            <a:ext cx="9144000" cy="9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ACCESSIBILITY FOR</a:t>
            </a:r>
            <a:endParaRPr sz="6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8"/>
          <p:cNvSpPr txBox="1"/>
          <p:nvPr/>
        </p:nvSpPr>
        <p:spPr>
          <a:xfrm>
            <a:off x="50" y="3230775"/>
            <a:ext cx="91440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rgbClr val="A2C4C9"/>
                </a:solidFill>
                <a:latin typeface="Calibri"/>
                <a:ea typeface="Calibri"/>
                <a:cs typeface="Calibri"/>
                <a:sym typeface="Calibri"/>
              </a:rPr>
              <a:t>General </a:t>
            </a:r>
            <a:r>
              <a:rPr lang="pt-BR" sz="2400" b="1" dirty="0" err="1" smtClean="0">
                <a:solidFill>
                  <a:srgbClr val="A2C4C9"/>
                </a:solidFill>
                <a:latin typeface="Calibri"/>
                <a:ea typeface="Calibri"/>
                <a:cs typeface="Calibri"/>
                <a:sym typeface="Calibri"/>
              </a:rPr>
              <a:t>vision</a:t>
            </a:r>
            <a:r>
              <a:rPr lang="pt-BR" sz="2400" b="1" dirty="0" smtClean="0">
                <a:solidFill>
                  <a:srgbClr val="A2C4C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dirty="0" err="1" smtClean="0">
                <a:solidFill>
                  <a:srgbClr val="A2C4C9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BR" sz="2400" b="1" dirty="0" smtClean="0">
                <a:solidFill>
                  <a:srgbClr val="A2C4C9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pt-BR" sz="2400" b="1" dirty="0" err="1" smtClean="0">
                <a:solidFill>
                  <a:srgbClr val="A2C4C9"/>
                </a:solidFill>
                <a:latin typeface="Calibri"/>
                <a:ea typeface="Calibri"/>
                <a:cs typeface="Calibri"/>
                <a:sym typeface="Calibri"/>
              </a:rPr>
              <a:t>wearable</a:t>
            </a:r>
            <a:r>
              <a:rPr lang="pt-BR" sz="2400" b="1" dirty="0" smtClean="0">
                <a:solidFill>
                  <a:srgbClr val="A2C4C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dirty="0" err="1" smtClean="0">
                <a:solidFill>
                  <a:srgbClr val="A2C4C9"/>
                </a:solidFill>
                <a:latin typeface="Calibri"/>
                <a:ea typeface="Calibri"/>
                <a:cs typeface="Calibri"/>
                <a:sym typeface="Calibri"/>
              </a:rPr>
              <a:t>glove-based</a:t>
            </a:r>
            <a:r>
              <a:rPr lang="pt-BR" sz="2400" b="1" dirty="0" smtClean="0">
                <a:solidFill>
                  <a:srgbClr val="A2C4C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dirty="0" err="1" smtClean="0">
                <a:solidFill>
                  <a:srgbClr val="A2C4C9"/>
                </a:solidFill>
                <a:latin typeface="Calibri"/>
                <a:ea typeface="Calibri"/>
                <a:cs typeface="Calibri"/>
                <a:sym typeface="Calibri"/>
              </a:rPr>
              <a:t>device</a:t>
            </a:r>
            <a:endParaRPr sz="2400" b="1" dirty="0">
              <a:solidFill>
                <a:srgbClr val="A2C4C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8"/>
          <p:cNvSpPr txBox="1"/>
          <p:nvPr/>
        </p:nvSpPr>
        <p:spPr>
          <a:xfrm>
            <a:off x="50" y="2450275"/>
            <a:ext cx="9144000" cy="9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dirty="0" smtClea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SMART HOMES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2" name="Google Shape;32;p8"/>
          <p:cNvSpPr txBox="1"/>
          <p:nvPr/>
        </p:nvSpPr>
        <p:spPr>
          <a:xfrm>
            <a:off x="2187050" y="30950"/>
            <a:ext cx="4770000" cy="12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Universidade Federal de Lavras</a:t>
            </a:r>
            <a:endParaRPr sz="1800" b="1">
              <a:solidFill>
                <a:srgbClr val="22427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Departamento de Ciência da Computação</a:t>
            </a:r>
            <a:endParaRPr sz="1800" b="1">
              <a:solidFill>
                <a:srgbClr val="2242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8"/>
          <p:cNvSpPr txBox="1"/>
          <p:nvPr/>
        </p:nvSpPr>
        <p:spPr>
          <a:xfrm>
            <a:off x="0" y="4321700"/>
            <a:ext cx="9144000" cy="23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Mateus Carvalho Gonçalves</a:t>
            </a:r>
          </a:p>
          <a:p>
            <a:pPr marL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b="1" dirty="0">
              <a:solidFill>
                <a:srgbClr val="22427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Undergraduate</a:t>
            </a:r>
            <a:r>
              <a:rPr lang="pt-BR" sz="1800" b="1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b="1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r>
              <a:rPr lang="pt-BR" sz="1800" b="1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in Computer Science</a:t>
            </a:r>
          </a:p>
          <a:p>
            <a:pPr marL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b="1" dirty="0">
              <a:solidFill>
                <a:srgbClr val="22427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Professor </a:t>
            </a:r>
            <a:r>
              <a:rPr lang="pt-BR" sz="1800" b="1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Gasperim</a:t>
            </a:r>
            <a:r>
              <a:rPr lang="pt-BR" sz="1800" b="1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Ramalho</a:t>
            </a:r>
          </a:p>
          <a:p>
            <a:pPr marL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b="1" dirty="0">
              <a:solidFill>
                <a:srgbClr val="2242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2513" y="129821"/>
            <a:ext cx="1895800" cy="966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/>
          <p:nvPr/>
        </p:nvSpPr>
        <p:spPr>
          <a:xfrm>
            <a:off x="0" y="6358100"/>
            <a:ext cx="7838100" cy="499800"/>
          </a:xfrm>
          <a:prstGeom prst="rect">
            <a:avLst/>
          </a:prstGeom>
          <a:solidFill>
            <a:srgbClr val="2242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"/>
          <p:cNvSpPr txBox="1"/>
          <p:nvPr/>
        </p:nvSpPr>
        <p:spPr>
          <a:xfrm>
            <a:off x="0" y="6404900"/>
            <a:ext cx="73359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ACCESSIBITY FOR SMART HOMES: General vision and a wearable glove-based device</a:t>
            </a:r>
            <a:endParaRPr lang="en-US" sz="16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0600" y="6404900"/>
            <a:ext cx="1000991" cy="40619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4"/>
          <p:cNvSpPr/>
          <p:nvPr/>
        </p:nvSpPr>
        <p:spPr>
          <a:xfrm>
            <a:off x="0" y="228600"/>
            <a:ext cx="8701500" cy="936600"/>
          </a:xfrm>
          <a:prstGeom prst="rect">
            <a:avLst/>
          </a:prstGeom>
          <a:solidFill>
            <a:srgbClr val="2242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472900" cy="9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4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4"/>
          <p:cNvSpPr txBox="1"/>
          <p:nvPr/>
        </p:nvSpPr>
        <p:spPr>
          <a:xfrm>
            <a:off x="479834" y="1394234"/>
            <a:ext cx="8148118" cy="4963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28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Human</a:t>
            </a:r>
            <a:r>
              <a:rPr lang="pt-BR" sz="28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-Computer </a:t>
            </a:r>
            <a:r>
              <a:rPr lang="pt-BR" sz="28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Interaction</a:t>
            </a:r>
            <a:r>
              <a:rPr lang="pt-BR" sz="28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short </a:t>
            </a:r>
            <a:r>
              <a:rPr lang="pt-BR" sz="28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r>
              <a:rPr lang="pt-BR" sz="28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571500" lvl="0" indent="-571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pt-BR" sz="28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r>
              <a:rPr lang="pt-BR" sz="28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571500" indent="-571500" algn="just">
              <a:lnSpc>
                <a:spcPct val="115000"/>
              </a:lnSpc>
              <a:buFont typeface="+mj-lt"/>
              <a:buAutoNum type="romanUcPeriod"/>
            </a:pPr>
            <a:r>
              <a:rPr lang="pt-BR" sz="2800" dirty="0" err="1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Special</a:t>
            </a:r>
            <a:r>
              <a:rPr lang="pt-BR" sz="2800" dirty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dirty="0" err="1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needs</a:t>
            </a:r>
            <a:r>
              <a:rPr lang="pt-BR" sz="28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pt-BR" sz="2800" dirty="0" smtClean="0">
              <a:solidFill>
                <a:srgbClr val="22427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Smart</a:t>
            </a:r>
            <a:r>
              <a:rPr lang="pt-BR" sz="28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homes:</a:t>
            </a:r>
          </a:p>
          <a:p>
            <a:pPr marL="514350" lvl="0" indent="-514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pt-BR" sz="28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r>
              <a:rPr lang="pt-BR" sz="28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514350" lvl="0" indent="-514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pt-BR" sz="28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Accessibility</a:t>
            </a:r>
            <a:r>
              <a:rPr lang="pt-BR" sz="28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514350" lvl="0" indent="-514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pt-BR" sz="28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Glove-based</a:t>
            </a:r>
            <a:r>
              <a:rPr lang="pt-BR" sz="28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device</a:t>
            </a:r>
            <a:r>
              <a:rPr lang="pt-BR" sz="28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r>
              <a:rPr lang="pt-BR" sz="2800" dirty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pt-BR" sz="2800" dirty="0" smtClean="0">
              <a:solidFill>
                <a:srgbClr val="22427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2" indent="-342900" algn="just">
              <a:lnSpc>
                <a:spcPct val="115000"/>
              </a:lnSpc>
              <a:buFontTx/>
              <a:buChar char="-"/>
            </a:pPr>
            <a:endParaRPr sz="2200" dirty="0">
              <a:solidFill>
                <a:srgbClr val="2242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6358100"/>
            <a:ext cx="7838100" cy="499800"/>
          </a:xfrm>
          <a:prstGeom prst="rect">
            <a:avLst/>
          </a:prstGeom>
          <a:solidFill>
            <a:srgbClr val="2242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/>
          <p:nvPr/>
        </p:nvSpPr>
        <p:spPr>
          <a:xfrm>
            <a:off x="0" y="6404900"/>
            <a:ext cx="73359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ACCESSIBITY FOR SMART HOMES: General vision and a wearable glove-based device</a:t>
            </a:r>
          </a:p>
        </p:txBody>
      </p:sp>
      <p:pic>
        <p:nvPicPr>
          <p:cNvPr id="53" name="Google Shape;5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0600" y="6404900"/>
            <a:ext cx="1000991" cy="40619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0"/>
          <p:cNvSpPr/>
          <p:nvPr/>
        </p:nvSpPr>
        <p:spPr>
          <a:xfrm>
            <a:off x="0" y="228600"/>
            <a:ext cx="4374000" cy="499800"/>
          </a:xfrm>
          <a:prstGeom prst="rect">
            <a:avLst/>
          </a:prstGeom>
          <a:solidFill>
            <a:srgbClr val="2242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4374000" cy="4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Human</a:t>
            </a:r>
            <a:r>
              <a:rPr lang="pt-BR" sz="24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-Computer </a:t>
            </a:r>
            <a:r>
              <a:rPr lang="pt-BR" sz="240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Interaction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title" idx="4294967295"/>
          </p:nvPr>
        </p:nvSpPr>
        <p:spPr>
          <a:xfrm>
            <a:off x="0" y="804863"/>
            <a:ext cx="8472488" cy="936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Sobre o curso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0"/>
          <p:cNvSpPr/>
          <p:nvPr/>
        </p:nvSpPr>
        <p:spPr>
          <a:xfrm>
            <a:off x="0" y="804888"/>
            <a:ext cx="8701500" cy="936600"/>
          </a:xfrm>
          <a:prstGeom prst="rect">
            <a:avLst/>
          </a:prstGeom>
          <a:solidFill>
            <a:srgbClr val="2242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lang="pt-BR" sz="4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769544" y="2616451"/>
            <a:ext cx="7702943" cy="309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15000"/>
              </a:lnSpc>
            </a:pPr>
            <a:r>
              <a:rPr lang="en-US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Human-Computer Interaction is the study of the interaction between humans and computers in many ways.</a:t>
            </a:r>
          </a:p>
          <a:p>
            <a:pPr lvl="0" algn="just">
              <a:lnSpc>
                <a:spcPct val="115000"/>
              </a:lnSpc>
            </a:pPr>
            <a:endParaRPr lang="en-US" sz="2200" dirty="0" smtClean="0">
              <a:solidFill>
                <a:srgbClr val="22427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lnSpc>
                <a:spcPct val="115000"/>
              </a:lnSpc>
            </a:pPr>
            <a:r>
              <a:rPr lang="en-US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US" sz="2200" dirty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a field of research, </a:t>
            </a:r>
            <a:r>
              <a:rPr lang="en-US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HCI is </a:t>
            </a:r>
            <a:r>
              <a:rPr lang="en-US" sz="2200" dirty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situated at the intersection of computer science, behavioral sciences, design, media studies, and several other fields of study.</a:t>
            </a:r>
            <a:endParaRPr sz="2200" dirty="0" smtClean="0">
              <a:solidFill>
                <a:srgbClr val="2242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0" y="6358100"/>
            <a:ext cx="7838100" cy="499800"/>
          </a:xfrm>
          <a:prstGeom prst="rect">
            <a:avLst/>
          </a:prstGeom>
          <a:solidFill>
            <a:srgbClr val="2242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2"/>
          <p:cNvSpPr txBox="1"/>
          <p:nvPr/>
        </p:nvSpPr>
        <p:spPr>
          <a:xfrm>
            <a:off x="0" y="6404900"/>
            <a:ext cx="73359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ACCESSIBITY FOR SMART HOMES: General vision and a wearable glove-based device</a:t>
            </a:r>
            <a:endParaRPr lang="en-US" sz="16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0600" y="6404900"/>
            <a:ext cx="1000991" cy="4061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/>
          <p:nvPr/>
        </p:nvSpPr>
        <p:spPr>
          <a:xfrm>
            <a:off x="0" y="228600"/>
            <a:ext cx="4374000" cy="499800"/>
          </a:xfrm>
          <a:prstGeom prst="rect">
            <a:avLst/>
          </a:prstGeom>
          <a:solidFill>
            <a:srgbClr val="2242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2"/>
          <p:cNvSpPr/>
          <p:nvPr/>
        </p:nvSpPr>
        <p:spPr>
          <a:xfrm>
            <a:off x="0" y="804600"/>
            <a:ext cx="8701500" cy="936600"/>
          </a:xfrm>
          <a:prstGeom prst="rect">
            <a:avLst/>
          </a:prstGeom>
          <a:solidFill>
            <a:srgbClr val="2242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title" idx="4294967295"/>
          </p:nvPr>
        </p:nvSpPr>
        <p:spPr>
          <a:xfrm>
            <a:off x="0" y="804863"/>
            <a:ext cx="8472488" cy="936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Special</a:t>
            </a:r>
            <a:r>
              <a:rPr lang="pt-BR" sz="4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48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pt-BR" sz="480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eeds</a:t>
            </a:r>
            <a:endParaRPr sz="4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 idx="4294967295"/>
          </p:nvPr>
        </p:nvSpPr>
        <p:spPr>
          <a:xfrm>
            <a:off x="0" y="228600"/>
            <a:ext cx="4144963" cy="5000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Human</a:t>
            </a:r>
            <a:r>
              <a:rPr lang="pt-BR" sz="24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-Computer </a:t>
            </a:r>
            <a:r>
              <a:rPr lang="pt-BR" sz="240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Interaction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437750" y="1741200"/>
            <a:ext cx="4045800" cy="46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Some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groups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some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cognitive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physical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limitation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needs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special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tools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attemted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new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technologies</a:t>
            </a:r>
            <a:r>
              <a:rPr lang="pt-BR" sz="2200" dirty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 dirty="0">
              <a:solidFill>
                <a:srgbClr val="2242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918" y="1798316"/>
            <a:ext cx="3190570" cy="212317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918" y="3933195"/>
            <a:ext cx="3190570" cy="24015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0" y="6358100"/>
            <a:ext cx="7838100" cy="499800"/>
          </a:xfrm>
          <a:prstGeom prst="rect">
            <a:avLst/>
          </a:prstGeom>
          <a:solidFill>
            <a:srgbClr val="2242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/>
          <p:nvPr/>
        </p:nvSpPr>
        <p:spPr>
          <a:xfrm>
            <a:off x="0" y="6404900"/>
            <a:ext cx="73359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ACCESSIBITY FOR SMART HOMES: General vision and a wearable glove-based device</a:t>
            </a:r>
            <a:endParaRPr lang="en-US" sz="16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0600" y="6404900"/>
            <a:ext cx="1000991" cy="4061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1"/>
          <p:cNvSpPr/>
          <p:nvPr/>
        </p:nvSpPr>
        <p:spPr>
          <a:xfrm>
            <a:off x="0" y="228600"/>
            <a:ext cx="4374000" cy="499800"/>
          </a:xfrm>
          <a:prstGeom prst="rect">
            <a:avLst/>
          </a:prstGeom>
          <a:solidFill>
            <a:srgbClr val="2242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/>
          <p:nvPr/>
        </p:nvSpPr>
        <p:spPr>
          <a:xfrm>
            <a:off x="0" y="804600"/>
            <a:ext cx="8701500" cy="936600"/>
          </a:xfrm>
          <a:prstGeom prst="rect">
            <a:avLst/>
          </a:prstGeom>
          <a:solidFill>
            <a:srgbClr val="2242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title" idx="4294967295"/>
          </p:nvPr>
        </p:nvSpPr>
        <p:spPr>
          <a:xfrm>
            <a:off x="0" y="804863"/>
            <a:ext cx="8472488" cy="936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r>
              <a:rPr lang="pt-BR" sz="4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4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1"/>
          <p:cNvSpPr txBox="1">
            <a:spLocks noGrp="1"/>
          </p:cNvSpPr>
          <p:nvPr>
            <p:ph type="title" idx="4294967295"/>
          </p:nvPr>
        </p:nvSpPr>
        <p:spPr>
          <a:xfrm>
            <a:off x="0" y="228600"/>
            <a:ext cx="4144963" cy="5000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Smart</a:t>
            </a:r>
            <a:r>
              <a:rPr lang="pt-BR" sz="24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Homes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1"/>
          <p:cNvSpPr txBox="1"/>
          <p:nvPr/>
        </p:nvSpPr>
        <p:spPr>
          <a:xfrm>
            <a:off x="437750" y="2109425"/>
            <a:ext cx="4483200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15000"/>
              </a:lnSpc>
            </a:pPr>
            <a:endParaRPr lang="en-US" sz="2000" dirty="0" smtClean="0"/>
          </a:p>
          <a:p>
            <a:pPr lvl="0" algn="just">
              <a:lnSpc>
                <a:spcPct val="115000"/>
              </a:lnSpc>
            </a:pPr>
            <a:endParaRPr lang="en-US" sz="2000" dirty="0"/>
          </a:p>
          <a:p>
            <a:pPr lvl="0" algn="just">
              <a:lnSpc>
                <a:spcPct val="115000"/>
              </a:lnSpc>
            </a:pPr>
            <a:r>
              <a:rPr lang="en-US" sz="2000" dirty="0" smtClean="0"/>
              <a:t>“</a:t>
            </a:r>
            <a:r>
              <a:rPr lang="en-US" sz="2000" dirty="0"/>
              <a:t>A dwelling incorporating a communications network that connects the key electrical appliances and services, and allows them to be remotely controlled, monitored or </a:t>
            </a:r>
            <a:r>
              <a:rPr lang="en-US" sz="2000" dirty="0" smtClean="0"/>
              <a:t>accessed.”</a:t>
            </a:r>
            <a:endParaRPr lang="en-US" sz="2000" dirty="0"/>
          </a:p>
          <a:p>
            <a:pPr lvl="0" algn="r">
              <a:lnSpc>
                <a:spcPct val="115000"/>
              </a:lnSpc>
            </a:pPr>
            <a:r>
              <a:rPr lang="en-US" sz="2000" dirty="0"/>
              <a:t>- </a:t>
            </a:r>
            <a:r>
              <a:rPr lang="en-US" sz="2000" dirty="0" err="1"/>
              <a:t>Intertek</a:t>
            </a:r>
            <a:endParaRPr lang="en-US" sz="2000" dirty="0"/>
          </a:p>
        </p:txBody>
      </p:sp>
      <p:pic>
        <p:nvPicPr>
          <p:cNvPr id="11" name="Picture 2" descr="Resultado de imagem para smart ho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707" y="1741200"/>
            <a:ext cx="3602793" cy="235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707" y="4047146"/>
            <a:ext cx="3602793" cy="23106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6358100"/>
            <a:ext cx="7838100" cy="499800"/>
          </a:xfrm>
          <a:prstGeom prst="rect">
            <a:avLst/>
          </a:prstGeom>
          <a:solidFill>
            <a:srgbClr val="2242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0" y="6404900"/>
            <a:ext cx="73359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ACCESSIBITY FOR SMART HOMES: General vision and a wearable glove-based device</a:t>
            </a:r>
            <a:endParaRPr lang="en-US" sz="16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0600" y="6404900"/>
            <a:ext cx="1000991" cy="4061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/>
          <p:nvPr/>
        </p:nvSpPr>
        <p:spPr>
          <a:xfrm>
            <a:off x="0" y="228600"/>
            <a:ext cx="4374000" cy="499800"/>
          </a:xfrm>
          <a:prstGeom prst="rect">
            <a:avLst/>
          </a:prstGeom>
          <a:solidFill>
            <a:srgbClr val="2242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0" y="804600"/>
            <a:ext cx="8701500" cy="936600"/>
          </a:xfrm>
          <a:prstGeom prst="rect">
            <a:avLst/>
          </a:prstGeom>
          <a:solidFill>
            <a:srgbClr val="2242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294967295"/>
          </p:nvPr>
        </p:nvSpPr>
        <p:spPr>
          <a:xfrm>
            <a:off x="0" y="804863"/>
            <a:ext cx="8472488" cy="936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Accessibility</a:t>
            </a:r>
            <a:endParaRPr sz="4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4294967295"/>
          </p:nvPr>
        </p:nvSpPr>
        <p:spPr>
          <a:xfrm>
            <a:off x="0" y="228600"/>
            <a:ext cx="4144963" cy="5000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240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Smart</a:t>
            </a:r>
            <a:r>
              <a:rPr lang="pt-BR" sz="24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Homes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452674" y="2154726"/>
            <a:ext cx="3692289" cy="371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Researches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solve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needs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disabled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for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smart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homes are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increasing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day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day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930" y="1907024"/>
            <a:ext cx="3436431" cy="207398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930" y="4230830"/>
            <a:ext cx="3436431" cy="19242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0" y="6358100"/>
            <a:ext cx="7838100" cy="499800"/>
          </a:xfrm>
          <a:prstGeom prst="rect">
            <a:avLst/>
          </a:prstGeom>
          <a:solidFill>
            <a:srgbClr val="2242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0" y="6404900"/>
            <a:ext cx="73359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ACCESSIBITY FOR SMART HOMES: General vision and a wearable glove-based device</a:t>
            </a:r>
            <a:endParaRPr lang="en-US" sz="16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0600" y="6404900"/>
            <a:ext cx="1000991" cy="40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/>
          <p:nvPr/>
        </p:nvSpPr>
        <p:spPr>
          <a:xfrm>
            <a:off x="0" y="228600"/>
            <a:ext cx="4374000" cy="499800"/>
          </a:xfrm>
          <a:prstGeom prst="rect">
            <a:avLst/>
          </a:prstGeom>
          <a:solidFill>
            <a:srgbClr val="2242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4374000" cy="4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Smart</a:t>
            </a:r>
            <a:r>
              <a:rPr lang="pt-BR" sz="24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Homes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 txBox="1">
            <a:spLocks noGrp="1"/>
          </p:cNvSpPr>
          <p:nvPr>
            <p:ph type="title" idx="4294967295"/>
          </p:nvPr>
        </p:nvSpPr>
        <p:spPr>
          <a:xfrm>
            <a:off x="0" y="804863"/>
            <a:ext cx="8472488" cy="936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Sobre o curso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-18106" y="831759"/>
            <a:ext cx="8701500" cy="936600"/>
          </a:xfrm>
          <a:prstGeom prst="rect">
            <a:avLst/>
          </a:prstGeom>
          <a:solidFill>
            <a:srgbClr val="2242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Glove-based</a:t>
            </a:r>
            <a:r>
              <a:rPr lang="pt-BR" sz="4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system </a:t>
            </a:r>
            <a:endParaRPr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437750" y="1817400"/>
            <a:ext cx="4134250" cy="415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pt-BR" sz="2200" dirty="0">
              <a:solidFill>
                <a:srgbClr val="22427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UFLA´s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smart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home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 lang="pt-BR" sz="2200" dirty="0" smtClean="0">
              <a:solidFill>
                <a:srgbClr val="22427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Multimodal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accessible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system</a:t>
            </a: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IC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personal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weareble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devide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glove-based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2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Flexible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sensors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2.2``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Sparkfun</a:t>
            </a:r>
            <a:endParaRPr lang="pt-BR" sz="2200" dirty="0" smtClean="0">
              <a:solidFill>
                <a:srgbClr val="22427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Accelerometer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GY-521</a:t>
            </a:r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pt-BR" sz="2200" dirty="0" err="1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icrocontroller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pt-BR" sz="2200" dirty="0" err="1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Wemos</a:t>
            </a:r>
            <a:r>
              <a:rPr lang="pt-BR" sz="2200" dirty="0" smtClean="0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259" y="3068065"/>
            <a:ext cx="2009681" cy="200968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1159" y="3922081"/>
            <a:ext cx="2412619" cy="241261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1205" y="2082876"/>
            <a:ext cx="2232506" cy="18158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7"/>
          <p:cNvSpPr/>
          <p:nvPr/>
        </p:nvSpPr>
        <p:spPr>
          <a:xfrm>
            <a:off x="0" y="6358100"/>
            <a:ext cx="7838100" cy="499800"/>
          </a:xfrm>
          <a:prstGeom prst="rect">
            <a:avLst/>
          </a:prstGeom>
          <a:solidFill>
            <a:srgbClr val="2242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0" y="6404900"/>
            <a:ext cx="73359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ACCESSIBITY FOR SMART HOMES: General vision and a wearable glove-based device</a:t>
            </a:r>
            <a:endParaRPr lang="en-US" sz="16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4" name="Google Shape;4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0600" y="6404900"/>
            <a:ext cx="1000991" cy="40619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7"/>
          <p:cNvSpPr/>
          <p:nvPr/>
        </p:nvSpPr>
        <p:spPr>
          <a:xfrm>
            <a:off x="0" y="804600"/>
            <a:ext cx="8701500" cy="936600"/>
          </a:xfrm>
          <a:prstGeom prst="rect">
            <a:avLst/>
          </a:prstGeom>
          <a:solidFill>
            <a:srgbClr val="2242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>
            <a:spLocks noGrp="1"/>
          </p:cNvSpPr>
          <p:nvPr>
            <p:ph type="title" idx="4294967295"/>
          </p:nvPr>
        </p:nvSpPr>
        <p:spPr>
          <a:xfrm>
            <a:off x="0" y="804863"/>
            <a:ext cx="8472488" cy="936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r>
              <a:rPr lang="pt-BR" sz="4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7"/>
          <p:cNvSpPr txBox="1">
            <a:spLocks noGrp="1"/>
          </p:cNvSpPr>
          <p:nvPr>
            <p:ph type="title" idx="4294967295"/>
          </p:nvPr>
        </p:nvSpPr>
        <p:spPr>
          <a:xfrm>
            <a:off x="0" y="228600"/>
            <a:ext cx="6832600" cy="5000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Gestão em Tecnologia da Informação (Tecnólogo)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0" y="228600"/>
            <a:ext cx="7838100" cy="499800"/>
          </a:xfrm>
          <a:prstGeom prst="rect">
            <a:avLst/>
          </a:prstGeom>
          <a:solidFill>
            <a:srgbClr val="2242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41" y="2049497"/>
            <a:ext cx="4000018" cy="40000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9"/>
          <p:cNvSpPr/>
          <p:nvPr/>
        </p:nvSpPr>
        <p:spPr>
          <a:xfrm>
            <a:off x="0" y="1267575"/>
            <a:ext cx="9144000" cy="1236600"/>
          </a:xfrm>
          <a:prstGeom prst="rect">
            <a:avLst/>
          </a:prstGeom>
          <a:solidFill>
            <a:srgbClr val="2242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6" name="Google Shape;4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08" y="228600"/>
            <a:ext cx="1895801" cy="7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9"/>
          <p:cNvSpPr txBox="1">
            <a:spLocks noGrp="1"/>
          </p:cNvSpPr>
          <p:nvPr>
            <p:ph type="title" idx="4294967295"/>
          </p:nvPr>
        </p:nvSpPr>
        <p:spPr>
          <a:xfrm>
            <a:off x="0" y="1266825"/>
            <a:ext cx="9144000" cy="12366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6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9"/>
          <p:cNvSpPr txBox="1"/>
          <p:nvPr/>
        </p:nvSpPr>
        <p:spPr>
          <a:xfrm>
            <a:off x="2187050" y="30950"/>
            <a:ext cx="4770000" cy="12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Universidade Federal de Lavras</a:t>
            </a:r>
            <a:endParaRPr sz="1800" b="1">
              <a:solidFill>
                <a:srgbClr val="22427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224271"/>
                </a:solidFill>
                <a:latin typeface="Calibri"/>
                <a:ea typeface="Calibri"/>
                <a:cs typeface="Calibri"/>
                <a:sym typeface="Calibri"/>
              </a:rPr>
              <a:t>Departamento de Ciência da Computação</a:t>
            </a:r>
            <a:endParaRPr sz="1800" b="1">
              <a:solidFill>
                <a:srgbClr val="2242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9" name="Google Shape;46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2513" y="129821"/>
            <a:ext cx="1895800" cy="966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Resultado de imagem para that's all folks GAGUINH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419" y="2673634"/>
            <a:ext cx="4789161" cy="390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337</Words>
  <Application>Microsoft Office PowerPoint</Application>
  <PresentationFormat>Apresentação na tela (4:3)</PresentationFormat>
  <Paragraphs>59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Simple Light</vt:lpstr>
      <vt:lpstr>ACCESSIBILITY FOR</vt:lpstr>
      <vt:lpstr>Summary</vt:lpstr>
      <vt:lpstr>Human-Computer Interaction</vt:lpstr>
      <vt:lpstr>Special needs</vt:lpstr>
      <vt:lpstr>Definition:</vt:lpstr>
      <vt:lpstr>Accessibility</vt:lpstr>
      <vt:lpstr>Smart Homes</vt:lpstr>
      <vt:lpstr>Questions?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FOR</dc:title>
  <dc:creator>Mateus Carvalho</dc:creator>
  <cp:lastModifiedBy>Mateus Carvalho</cp:lastModifiedBy>
  <cp:revision>21</cp:revision>
  <dcterms:modified xsi:type="dcterms:W3CDTF">2019-06-19T02:11:35Z</dcterms:modified>
</cp:coreProperties>
</file>