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0" autoAdjust="0"/>
    <p:restoredTop sz="94660" autoAdjust="0"/>
  </p:normalViewPr>
  <p:slideViewPr>
    <p:cSldViewPr>
      <p:cViewPr>
        <p:scale>
          <a:sx n="80" d="100"/>
          <a:sy n="80" d="100"/>
        </p:scale>
        <p:origin x="-180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32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9F40-7988-4E99-8DC6-7F08CE2C28E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C198-56CD-4CAF-BEA8-8413048A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6C198-56CD-4CAF-BEA8-8413048A1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6C198-56CD-4CAF-BEA8-8413048A14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6C198-56CD-4CAF-BEA8-8413048A14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6C198-56CD-4CAF-BEA8-8413048A14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57200" y="1534298"/>
            <a:ext cx="8229600" cy="2731534"/>
            <a:chOff x="0" y="1600198"/>
            <a:chExt cx="8229600" cy="2731534"/>
          </a:xfrm>
        </p:grpSpPr>
        <p:sp>
          <p:nvSpPr>
            <p:cNvPr id="28" name="Rectangle 27"/>
            <p:cNvSpPr/>
            <p:nvPr/>
          </p:nvSpPr>
          <p:spPr>
            <a:xfrm>
              <a:off x="0" y="1600200"/>
              <a:ext cx="82296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371600" y="1600200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200" y="1600200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408361" y="1600198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248400" y="1600200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8600" y="1905000"/>
              <a:ext cx="9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Mineral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905000"/>
              <a:ext cx="9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Organic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98799" y="190500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0936" y="1905000"/>
              <a:ext cx="76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15117" y="3962400"/>
              <a:ext cx="94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Porosity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8717" y="190500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882" y="2438400"/>
              <a:ext cx="1284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min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min</a:t>
              </a:r>
              <a:endParaRPr lang="en-US" sz="2400" baseline="-250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1056" y="2438400"/>
              <a:ext cx="1200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org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org</a:t>
              </a:r>
              <a:endParaRPr lang="en-US" sz="2400" baseline="-25000" dirty="0" smtClean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63771" y="2438400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ice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ice</a:t>
              </a:r>
              <a:endParaRPr lang="en-US" sz="2400" baseline="-25000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47393" y="2438397"/>
              <a:ext cx="1587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water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water</a:t>
              </a:r>
              <a:endParaRPr lang="en-US" sz="2400" baseline="-25000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1902" y="2438399"/>
              <a:ext cx="1064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air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air</a:t>
              </a:r>
              <a:endParaRPr lang="en-US" sz="2400" baseline="-25000" dirty="0" smtClean="0"/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5295900" y="990599"/>
              <a:ext cx="381000" cy="5486400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5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1600200"/>
            <a:ext cx="8229600" cy="2741057"/>
            <a:chOff x="0" y="1600200"/>
            <a:chExt cx="8229600" cy="2741057"/>
          </a:xfrm>
        </p:grpSpPr>
        <p:sp>
          <p:nvSpPr>
            <p:cNvPr id="2" name="Rectangle 1"/>
            <p:cNvSpPr/>
            <p:nvPr/>
          </p:nvSpPr>
          <p:spPr>
            <a:xfrm>
              <a:off x="0" y="1600200"/>
              <a:ext cx="82296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371600" y="1600200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657600" y="1600200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1427" y="1600200"/>
              <a:ext cx="0" cy="182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28600" y="1905000"/>
              <a:ext cx="59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Peat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190500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Ice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1905000"/>
              <a:ext cx="76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9316" y="3971925"/>
              <a:ext cx="94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Porosity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6957" y="1905000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882" y="2438400"/>
              <a:ext cx="1399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peat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peat</a:t>
              </a:r>
              <a:endParaRPr lang="en-US" sz="2400" baseline="-250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50972" y="2438400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ice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ice</a:t>
              </a:r>
              <a:endParaRPr lang="en-US" sz="2400" baseline="-25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34657" y="2438397"/>
              <a:ext cx="1587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water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water</a:t>
              </a:r>
              <a:endParaRPr lang="en-US" sz="2400" baseline="-250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0142" y="2438399"/>
              <a:ext cx="1064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air</a:t>
              </a:r>
              <a:r>
                <a:rPr lang="en-US" sz="2400" dirty="0" smtClean="0"/>
                <a:t>, 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air</a:t>
              </a:r>
              <a:endParaRPr lang="en-US" sz="2400" baseline="-25000" dirty="0" smtClean="0"/>
            </a:p>
          </p:txBody>
        </p:sp>
        <p:sp>
          <p:nvSpPr>
            <p:cNvPr id="19" name="Left Brace 18"/>
            <p:cNvSpPr/>
            <p:nvPr/>
          </p:nvSpPr>
          <p:spPr>
            <a:xfrm rot="16200000">
              <a:off x="4610099" y="304799"/>
              <a:ext cx="381001" cy="6858000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8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3786" y="936364"/>
            <a:ext cx="8236814" cy="5614693"/>
            <a:chOff x="373786" y="936364"/>
            <a:chExt cx="8236814" cy="5614693"/>
          </a:xfrm>
        </p:grpSpPr>
        <p:grpSp>
          <p:nvGrpSpPr>
            <p:cNvPr id="46" name="Group 45"/>
            <p:cNvGrpSpPr/>
            <p:nvPr/>
          </p:nvGrpSpPr>
          <p:grpSpPr>
            <a:xfrm>
              <a:off x="381000" y="936364"/>
              <a:ext cx="8229600" cy="2731534"/>
              <a:chOff x="0" y="1600198"/>
              <a:chExt cx="8229600" cy="273153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0" y="1600200"/>
                <a:ext cx="8229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371600" y="16002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16002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08361" y="1600198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248400" y="16002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28600" y="1905000"/>
                <a:ext cx="910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Mineral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600200" y="1905000"/>
                <a:ext cx="901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Organic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63344" y="1905000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Ice (t)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25482" y="1907675"/>
                <a:ext cx="103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(t)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015117" y="3962400"/>
                <a:ext cx="94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Porosity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16946" y="1905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(t)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882" y="2438400"/>
                <a:ext cx="1284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min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min</a:t>
                </a:r>
                <a:endParaRPr lang="en-US" sz="2400" baseline="-25000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51056" y="2438400"/>
                <a:ext cx="1200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org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org</a:t>
                </a:r>
                <a:endParaRPr lang="en-US" sz="2400" baseline="-25000" dirty="0" smtClean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63771" y="2438400"/>
                <a:ext cx="1125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ice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ice</a:t>
                </a:r>
                <a:endParaRPr lang="en-US" sz="2400" baseline="-25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47393" y="2438397"/>
                <a:ext cx="1587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water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water</a:t>
                </a:r>
                <a:endParaRPr lang="en-US" sz="2400" baseline="-25000" dirty="0" smtClean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1902" y="2438399"/>
                <a:ext cx="106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air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air</a:t>
                </a:r>
                <a:endParaRPr lang="en-US" sz="2400" baseline="-25000" dirty="0" smtClean="0"/>
              </a:p>
            </p:txBody>
          </p:sp>
          <p:sp>
            <p:nvSpPr>
              <p:cNvPr id="45" name="Left Brace 44"/>
              <p:cNvSpPr/>
              <p:nvPr/>
            </p:nvSpPr>
            <p:spPr>
              <a:xfrm rot="16200000">
                <a:off x="5295900" y="990599"/>
                <a:ext cx="381000" cy="548640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81000" y="3810000"/>
              <a:ext cx="8229600" cy="2741057"/>
              <a:chOff x="0" y="1600200"/>
              <a:chExt cx="8229600" cy="274105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1600200"/>
                <a:ext cx="8229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371600" y="16002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657600" y="16002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661427" y="16002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84282" y="1887638"/>
                <a:ext cx="59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Peat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50545" y="1905000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Ice (t)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76626" y="1905000"/>
                <a:ext cx="103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(t)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329316" y="3971925"/>
                <a:ext cx="94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Porosity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01503" y="1905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(t)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1882" y="2438400"/>
                <a:ext cx="1399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peat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peat</a:t>
                </a:r>
                <a:endParaRPr lang="en-US" sz="2400" baseline="-25000" dirty="0" smtClean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50972" y="2438400"/>
                <a:ext cx="1125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ice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ice</a:t>
                </a:r>
                <a:endParaRPr lang="en-US" sz="2400" baseline="-25000" dirty="0" smtClean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34657" y="2438397"/>
                <a:ext cx="1587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water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water</a:t>
                </a:r>
                <a:endParaRPr lang="en-US" sz="2400" baseline="-25000" dirty="0" smtClean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30142" y="2438399"/>
                <a:ext cx="106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</a:t>
                </a:r>
                <a:r>
                  <a:rPr lang="en-US" sz="2400" baseline="-25000" dirty="0" err="1" smtClean="0"/>
                  <a:t>air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K</a:t>
                </a:r>
                <a:r>
                  <a:rPr lang="en-US" sz="2400" baseline="-25000" dirty="0" err="1" smtClean="0"/>
                  <a:t>air</a:t>
                </a:r>
                <a:endParaRPr lang="en-US" sz="2400" baseline="-25000" dirty="0" smtClean="0"/>
              </a:p>
            </p:txBody>
          </p:sp>
          <p:sp>
            <p:nvSpPr>
              <p:cNvPr id="52" name="Left Brace 51"/>
              <p:cNvSpPr/>
              <p:nvPr/>
            </p:nvSpPr>
            <p:spPr>
              <a:xfrm rot="16200000">
                <a:off x="4610099" y="304799"/>
                <a:ext cx="381001" cy="6858000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81000" y="2910953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dirty="0" smtClean="0"/>
                <a:t>a)</a:t>
              </a:r>
              <a:endParaRPr lang="en-US" sz="2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786" y="5753098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</a:t>
              </a:r>
              <a:r>
                <a:rPr lang="en-US" sz="2400" b="1" dirty="0"/>
                <a:t>b</a:t>
              </a:r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7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2159" y="152399"/>
            <a:ext cx="8028425" cy="6468037"/>
            <a:chOff x="912159" y="152399"/>
            <a:chExt cx="8028425" cy="6468037"/>
          </a:xfrm>
        </p:grpSpPr>
        <p:sp>
          <p:nvSpPr>
            <p:cNvPr id="4" name="Rectangle 3"/>
            <p:cNvSpPr/>
            <p:nvPr/>
          </p:nvSpPr>
          <p:spPr>
            <a:xfrm>
              <a:off x="912159" y="685800"/>
              <a:ext cx="5486400" cy="1000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685926"/>
              <a:ext cx="5486400" cy="3343274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5020235"/>
              <a:ext cx="5486400" cy="1600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12159" y="914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2159" y="1295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59" y="19812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4400" y="22860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4400" y="25908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2159" y="42672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2159" y="46482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2159" y="52578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2159" y="5486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2159" y="5856024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400" y="6248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22252" y="152399"/>
              <a:ext cx="2535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Surface forcing, </a:t>
              </a:r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air</a:t>
              </a:r>
              <a:endParaRPr lang="en-US" sz="24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5368" y="1888392"/>
              <a:ext cx="1478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, C</a:t>
              </a:r>
              <a:r>
                <a:rPr lang="en-US" sz="2000" baseline="-25000" dirty="0"/>
                <a:t>2</a:t>
              </a:r>
              <a:r>
                <a:rPr lang="en-US" sz="2000" baseline="-25000" dirty="0" smtClean="0"/>
                <a:t>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07609" y="1588686"/>
              <a:ext cx="1521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 </a:t>
              </a:r>
              <a:r>
                <a:rPr lang="en-US" sz="2000" dirty="0"/>
                <a:t>C</a:t>
              </a:r>
              <a:r>
                <a:rPr lang="en-US" sz="2000" baseline="-25000" dirty="0" smtClean="0"/>
                <a:t>1,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8475" y="2217577"/>
              <a:ext cx="2020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25</a:t>
              </a:r>
              <a:r>
                <a:rPr lang="en-US" sz="2000" dirty="0" smtClean="0"/>
                <a:t> = T</a:t>
              </a:r>
              <a:r>
                <a:rPr lang="en-US" sz="2000" baseline="-25000" dirty="0" smtClean="0"/>
                <a:t>3</a:t>
              </a:r>
              <a:r>
                <a:rPr lang="en-US" sz="2000" dirty="0" smtClean="0"/>
                <a:t>, C</a:t>
              </a:r>
              <a:r>
                <a:rPr lang="en-US" sz="2000" baseline="-25000" dirty="0" smtClean="0"/>
                <a:t>3,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3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3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7766" y="4620125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15</a:t>
              </a:r>
              <a:r>
                <a:rPr lang="en-US" sz="2000" dirty="0" smtClean="0"/>
                <a:t>, C</a:t>
              </a:r>
              <a:r>
                <a:rPr lang="en-US" sz="2000" baseline="-25000" dirty="0" smtClean="0"/>
                <a:t>15,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15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15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5127" y="914400"/>
              <a:ext cx="2031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T</a:t>
              </a:r>
              <a:r>
                <a:rPr lang="en-US" sz="2000" baseline="-25000" dirty="0" err="1" smtClean="0"/>
                <a:t>snow_i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snow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snow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7766" y="5455914"/>
              <a:ext cx="262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T</a:t>
              </a:r>
              <a:r>
                <a:rPr lang="en-US" sz="2000" baseline="-25000" dirty="0" err="1" smtClean="0"/>
                <a:t>padding_i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padding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padding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7766" y="6220326"/>
              <a:ext cx="2691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bedrock_2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bedrock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bedrock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7765" y="5838560"/>
              <a:ext cx="2691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bedrock_1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bedrock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bedrock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553200" y="5044060"/>
              <a:ext cx="268629" cy="157637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4200" y="816530"/>
              <a:ext cx="16610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Snow layers</a:t>
              </a:r>
            </a:p>
            <a:p>
              <a:pPr algn="ctr"/>
              <a:r>
                <a:rPr lang="en-US" dirty="0" smtClean="0"/>
                <a:t>(max. 5 layers)</a:t>
              </a:r>
              <a:endParaRPr lang="en-US" dirty="0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6589371" y="1700394"/>
              <a:ext cx="232458" cy="326707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13358" y="2964599"/>
              <a:ext cx="174131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Soil layers</a:t>
              </a:r>
            </a:p>
            <a:p>
              <a:pPr algn="ctr"/>
              <a:r>
                <a:rPr lang="en-US" dirty="0" smtClean="0"/>
                <a:t>(1.5m, 15 layers)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93742" y="5424381"/>
              <a:ext cx="204684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Padding layers </a:t>
              </a:r>
            </a:p>
            <a:p>
              <a:r>
                <a:rPr lang="en-US" sz="2400" dirty="0" smtClean="0"/>
                <a:t>&amp; Bedrock</a:t>
              </a:r>
              <a:r>
                <a:rPr lang="en-US" sz="2400" dirty="0"/>
                <a:t> </a:t>
              </a:r>
              <a:endParaRPr lang="en-US" sz="2400" dirty="0" smtClean="0"/>
            </a:p>
            <a:p>
              <a:r>
                <a:rPr lang="en-US" dirty="0" smtClean="0"/>
                <a:t>(48m, 5 layers)</a:t>
              </a:r>
              <a:endParaRPr lang="en-US" dirty="0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69115" y="688787"/>
              <a:ext cx="304800" cy="9144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30213" y="2690336"/>
              <a:ext cx="228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12158" y="152399"/>
            <a:ext cx="8124611" cy="6468037"/>
            <a:chOff x="912158" y="152399"/>
            <a:chExt cx="8124611" cy="6468037"/>
          </a:xfrm>
        </p:grpSpPr>
        <p:sp>
          <p:nvSpPr>
            <p:cNvPr id="41" name="Rectangle 40"/>
            <p:cNvSpPr/>
            <p:nvPr/>
          </p:nvSpPr>
          <p:spPr>
            <a:xfrm>
              <a:off x="938855" y="2590799"/>
              <a:ext cx="5488641" cy="2429435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2159" y="685800"/>
              <a:ext cx="5486400" cy="1000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685926"/>
              <a:ext cx="5486400" cy="33432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5020235"/>
              <a:ext cx="5486400" cy="1600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12159" y="914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2159" y="1295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59" y="19812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4400" y="22860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4400" y="25908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2159" y="42672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2159" y="46482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2159" y="52578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2159" y="5486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2159" y="5856024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400" y="62484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05368" y="1888392"/>
              <a:ext cx="1478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, C</a:t>
              </a:r>
              <a:r>
                <a:rPr lang="en-US" sz="2000" baseline="-25000" dirty="0"/>
                <a:t>2</a:t>
              </a:r>
              <a:r>
                <a:rPr lang="en-US" sz="2000" baseline="-25000" dirty="0" smtClean="0"/>
                <a:t>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07609" y="1588686"/>
              <a:ext cx="1521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 </a:t>
              </a:r>
              <a:r>
                <a:rPr lang="en-US" sz="2000" dirty="0"/>
                <a:t>C</a:t>
              </a:r>
              <a:r>
                <a:rPr lang="en-US" sz="2000" baseline="-25000" dirty="0" smtClean="0"/>
                <a:t>1,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5127" y="2217577"/>
              <a:ext cx="22284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25cm</a:t>
              </a:r>
              <a:r>
                <a:rPr lang="en-US" sz="2000" dirty="0" smtClean="0"/>
                <a:t> = T</a:t>
              </a:r>
              <a:r>
                <a:rPr lang="en-US" sz="2000" baseline="-25000" dirty="0" smtClean="0"/>
                <a:t>3</a:t>
              </a:r>
              <a:r>
                <a:rPr lang="en-US" sz="2000" dirty="0" smtClean="0"/>
                <a:t>, C</a:t>
              </a:r>
              <a:r>
                <a:rPr lang="en-US" sz="2000" baseline="-25000" dirty="0" smtClean="0"/>
                <a:t>3,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3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3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7766" y="4620125"/>
              <a:ext cx="2900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15</a:t>
              </a:r>
              <a:r>
                <a:rPr lang="en-US" sz="2000" dirty="0" smtClean="0"/>
                <a:t>, C</a:t>
              </a:r>
              <a:r>
                <a:rPr lang="en-US" sz="2000" baseline="-25000" dirty="0" smtClean="0"/>
                <a:t>15,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15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15 </a:t>
              </a:r>
              <a:r>
                <a:rPr lang="en-US" sz="2000" dirty="0" smtClean="0"/>
                <a:t>= porosity 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5127" y="914400"/>
              <a:ext cx="2031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T</a:t>
              </a:r>
              <a:r>
                <a:rPr lang="en-US" sz="2000" baseline="-25000" dirty="0" err="1" smtClean="0"/>
                <a:t>snow_i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snow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snow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77766" y="5455914"/>
              <a:ext cx="262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T</a:t>
              </a:r>
              <a:r>
                <a:rPr lang="en-US" sz="2000" baseline="-25000" dirty="0" err="1" smtClean="0"/>
                <a:t>padding_i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padding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padding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7766" y="6220326"/>
              <a:ext cx="2691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bedrock_2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bedrock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bedrock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7765" y="5838560"/>
              <a:ext cx="2691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 smtClean="0"/>
                <a:t>bedrock_1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bedrock</a:t>
              </a:r>
              <a:r>
                <a:rPr lang="en-US" sz="2000" baseline="-25000" dirty="0" smtClean="0"/>
                <a:t>,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bedrock</a:t>
              </a:r>
              <a:r>
                <a:rPr lang="en-US" sz="2000" dirty="0" smtClean="0"/>
                <a:t> </a:t>
              </a:r>
              <a:endParaRPr lang="en-US" sz="2000" baseline="-25000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553200" y="5044060"/>
              <a:ext cx="268629" cy="157637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890" y="776655"/>
              <a:ext cx="16610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Snow layers</a:t>
              </a:r>
            </a:p>
            <a:p>
              <a:pPr algn="ctr"/>
              <a:r>
                <a:rPr lang="en-US" dirty="0" smtClean="0"/>
                <a:t>(max. 5 layers)</a:t>
              </a:r>
              <a:endParaRPr lang="en-US" dirty="0"/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6589371" y="2617687"/>
              <a:ext cx="232458" cy="2349782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988" y="3409802"/>
              <a:ext cx="21163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Catotelm layers</a:t>
              </a:r>
            </a:p>
            <a:p>
              <a:pPr algn="ctr"/>
              <a:r>
                <a:rPr lang="en-US" dirty="0" smtClean="0"/>
                <a:t>(120 cm, 12 layers)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93742" y="5257800"/>
              <a:ext cx="204684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Padding layers </a:t>
              </a:r>
            </a:p>
            <a:p>
              <a:r>
                <a:rPr lang="en-US" sz="2400" dirty="0"/>
                <a:t>&amp; Bedrock </a:t>
              </a:r>
            </a:p>
            <a:p>
              <a:r>
                <a:rPr lang="en-US" dirty="0"/>
                <a:t>(48m, 5 layers)</a:t>
              </a:r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69115" y="688787"/>
              <a:ext cx="304800" cy="9144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14400" y="2971800"/>
              <a:ext cx="548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105368" y="2617687"/>
              <a:ext cx="25738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4</a:t>
              </a:r>
              <a:r>
                <a:rPr lang="en-US" sz="2000" dirty="0" smtClean="0"/>
                <a:t>, C</a:t>
              </a:r>
              <a:r>
                <a:rPr lang="en-US" sz="2000" baseline="-25000" dirty="0"/>
                <a:t>4</a:t>
              </a:r>
              <a:r>
                <a:rPr lang="en-US" sz="2000" baseline="-25000" dirty="0" smtClean="0"/>
                <a:t>, </a:t>
              </a:r>
              <a:r>
                <a:rPr lang="en-US" sz="2000" dirty="0" smtClean="0"/>
                <a:t>K</a:t>
              </a:r>
              <a:r>
                <a:rPr lang="en-US" sz="2000" baseline="-25000" dirty="0"/>
                <a:t>4</a:t>
              </a:r>
              <a:r>
                <a:rPr lang="en-US" sz="2000" dirty="0" smtClean="0"/>
                <a:t>, </a:t>
              </a:r>
              <a:r>
                <a:rPr lang="el-GR" sz="2000" dirty="0" smtClean="0"/>
                <a:t>ϴ</a:t>
              </a:r>
              <a:r>
                <a:rPr lang="en-US" sz="2000" baseline="-25000" dirty="0" smtClean="0"/>
                <a:t>4</a:t>
              </a:r>
              <a:r>
                <a:rPr lang="en-US" sz="2000" dirty="0" smtClean="0"/>
                <a:t> = porosity </a:t>
              </a:r>
              <a:endParaRPr lang="en-US" sz="2000" baseline="-25000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6569115" y="1703287"/>
              <a:ext cx="304800" cy="9144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17856" y="1735211"/>
              <a:ext cx="21189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Acrotelm layers</a:t>
              </a:r>
            </a:p>
            <a:p>
              <a:pPr algn="ctr"/>
              <a:r>
                <a:rPr lang="en-US" dirty="0" smtClean="0"/>
                <a:t>(30 cm,  3 layers)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30213" y="2853431"/>
              <a:ext cx="228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 smtClean="0"/>
                <a:t>.</a:t>
              </a:r>
            </a:p>
            <a:p>
              <a:r>
                <a:rPr lang="en-US" b="1" dirty="0"/>
                <a:t>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12158" y="1685926"/>
              <a:ext cx="5488641" cy="904874"/>
            </a:xfrm>
            <a:prstGeom prst="rect">
              <a:avLst/>
            </a:prstGeom>
            <a:solidFill>
              <a:srgbClr val="92D05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2252" y="152399"/>
              <a:ext cx="2535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Surface forcing, </a:t>
              </a:r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air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25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457200" y="721055"/>
            <a:ext cx="8352843" cy="4878207"/>
            <a:chOff x="741869" y="150993"/>
            <a:chExt cx="8352843" cy="487820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16" y="1295096"/>
              <a:ext cx="5488641" cy="36612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741869" y="150993"/>
              <a:ext cx="8352843" cy="4878207"/>
              <a:chOff x="741869" y="150993"/>
              <a:chExt cx="8352843" cy="487820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09916" y="1675049"/>
                <a:ext cx="5488641" cy="904874"/>
              </a:xfrm>
              <a:prstGeom prst="rect">
                <a:avLst/>
              </a:prstGeom>
              <a:solidFill>
                <a:srgbClr val="92D050">
                  <a:alpha val="1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38855" y="2590799"/>
                <a:ext cx="5488641" cy="24294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1685926"/>
                <a:ext cx="5486400" cy="33432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912159" y="1981200"/>
                <a:ext cx="5486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2286000"/>
                <a:ext cx="5486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400" y="2590800"/>
                <a:ext cx="5486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12159" y="4267200"/>
                <a:ext cx="5486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12159" y="4648200"/>
                <a:ext cx="5486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075602" y="2252246"/>
                <a:ext cx="17956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CH4[3], O2[3], T[3] </a:t>
                </a:r>
                <a:endParaRPr lang="en-US" sz="1600" baseline="-25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41869" y="223954"/>
                <a:ext cx="133654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O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diffusion</a:t>
                </a:r>
              </a:p>
              <a:p>
                <a:pPr algn="ctr"/>
                <a:r>
                  <a:rPr lang="en-US" sz="1600" dirty="0" smtClean="0"/>
                  <a:t>&amp; plant-mediated</a:t>
                </a:r>
              </a:p>
              <a:p>
                <a:pPr algn="ctr"/>
                <a:r>
                  <a:rPr lang="en-US" sz="1600" dirty="0" smtClean="0"/>
                  <a:t>transport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67600" y="2971800"/>
                <a:ext cx="162711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Updates to C </a:t>
                </a:r>
              </a:p>
              <a:p>
                <a:pPr algn="ctr"/>
                <a:r>
                  <a:rPr lang="en-US" sz="2000" dirty="0" smtClean="0"/>
                  <a:t>pool for </a:t>
                </a:r>
              </a:p>
              <a:p>
                <a:pPr algn="ctr"/>
                <a:r>
                  <a:rPr lang="en-US" sz="2000" dirty="0"/>
                  <a:t>m</a:t>
                </a:r>
                <a:r>
                  <a:rPr lang="en-US" sz="2000" dirty="0" smtClean="0"/>
                  <a:t>ethanogens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914400" y="2971800"/>
                <a:ext cx="5486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/>
              <p:cNvSpPr txBox="1"/>
              <p:nvPr/>
            </p:nvSpPr>
            <p:spPr>
              <a:xfrm>
                <a:off x="3730213" y="2579923"/>
                <a:ext cx="2286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.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86673" y="150993"/>
                <a:ext cx="353571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Atmospheric b</a:t>
                </a:r>
                <a:r>
                  <a:rPr lang="en-US" b="1" dirty="0" smtClean="0"/>
                  <a:t>oundary conditions</a:t>
                </a:r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[CH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], [O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], Pressure</a:t>
                </a:r>
              </a:p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CH4</a:t>
                </a:r>
                <a:r>
                  <a:rPr lang="en-US" dirty="0" smtClean="0"/>
                  <a:t>(t) =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CH4</a:t>
                </a:r>
                <a:r>
                  <a:rPr lang="en-US" b="1" baseline="-25000" dirty="0" smtClean="0">
                    <a:solidFill>
                      <a:schemeClr val="accent1"/>
                    </a:solidFill>
                  </a:rPr>
                  <a:t>diff</a:t>
                </a:r>
                <a:r>
                  <a:rPr lang="en-US" b="1" dirty="0" smtClean="0"/>
                  <a:t> +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CH4</a:t>
                </a:r>
                <a:r>
                  <a:rPr lang="en-US" b="1" baseline="-25000" dirty="0" smtClean="0">
                    <a:solidFill>
                      <a:srgbClr val="00B050"/>
                    </a:solidFill>
                  </a:rPr>
                  <a:t>plant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/>
                  <a:t>+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CH4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ebull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075602" y="1981200"/>
              <a:ext cx="1795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CH4[2], O2[2], T[2] </a:t>
              </a:r>
              <a:endParaRPr lang="en-US" sz="1600" baseline="-25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75602" y="1675049"/>
              <a:ext cx="17956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CH4[1], O2[1], T[1] </a:t>
              </a:r>
              <a:endParaRPr lang="en-US" sz="1600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60048" y="4678490"/>
              <a:ext cx="21082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CH4[15], O2[15], T[15] </a:t>
              </a:r>
              <a:endParaRPr lang="en-US" sz="16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981200" y="956906"/>
              <a:ext cx="0" cy="3890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362200" y="956906"/>
              <a:ext cx="1" cy="38748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07014" y="238046"/>
              <a:ext cx="165179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CH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</a:t>
              </a:r>
              <a:r>
                <a:rPr lang="en-US" sz="1600" dirty="0"/>
                <a:t>diffusion</a:t>
              </a:r>
            </a:p>
            <a:p>
              <a:pPr algn="ctr"/>
              <a:r>
                <a:rPr lang="en-US" sz="1600" dirty="0"/>
                <a:t>&amp; plant-mediated</a:t>
              </a:r>
            </a:p>
            <a:p>
              <a:pPr algn="ctr"/>
              <a:r>
                <a:rPr lang="en-US" sz="1600" dirty="0"/>
                <a:t>transport</a:t>
              </a:r>
            </a:p>
            <a:p>
              <a:pPr algn="ctr"/>
              <a:r>
                <a:rPr lang="en-US" sz="1600" b="1" dirty="0" smtClean="0">
                  <a:solidFill>
                    <a:schemeClr val="accent1"/>
                  </a:solidFill>
                </a:rPr>
                <a:t>CH4</a:t>
              </a:r>
              <a:r>
                <a:rPr lang="en-US" sz="1600" b="1" baseline="-25000" dirty="0" smtClean="0">
                  <a:solidFill>
                    <a:schemeClr val="accent1"/>
                  </a:solidFill>
                </a:rPr>
                <a:t>diff</a:t>
              </a:r>
              <a:r>
                <a:rPr lang="en-US" sz="1600" b="1" dirty="0" smtClean="0"/>
                <a:t>, </a:t>
              </a:r>
              <a:r>
                <a:rPr lang="en-US" sz="1600" b="1" dirty="0" smtClean="0">
                  <a:solidFill>
                    <a:srgbClr val="00B050"/>
                  </a:solidFill>
                </a:rPr>
                <a:t>CH4</a:t>
              </a:r>
              <a:r>
                <a:rPr lang="en-US" sz="1600" b="1" baseline="-25000" dirty="0" smtClean="0">
                  <a:solidFill>
                    <a:srgbClr val="00B050"/>
                  </a:solidFill>
                </a:rPr>
                <a:t>plant</a:t>
              </a:r>
              <a:endParaRPr lang="en-US" sz="16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75355" y="1184866"/>
              <a:ext cx="13321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CH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ebullition</a:t>
              </a:r>
              <a:endParaRPr lang="en-US" sz="1600" dirty="0"/>
            </a:p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CH4</a:t>
              </a:r>
              <a:r>
                <a:rPr lang="en-US" sz="1600" b="1" baseline="-25000" dirty="0" smtClean="0">
                  <a:solidFill>
                    <a:srgbClr val="FF0000"/>
                  </a:solidFill>
                </a:rPr>
                <a:t>ebull</a:t>
              </a:r>
              <a:endParaRPr lang="en-US" sz="1600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Curved Connector 62"/>
            <p:cNvCxnSpPr/>
            <p:nvPr/>
          </p:nvCxnSpPr>
          <p:spPr>
            <a:xfrm flipV="1">
              <a:off x="6475269" y="1623326"/>
              <a:ext cx="563329" cy="2926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flipV="1">
              <a:off x="6475269" y="1685926"/>
              <a:ext cx="763731" cy="44156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flipV="1">
              <a:off x="6491961" y="1769641"/>
              <a:ext cx="975639" cy="6418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rot="5400000" flipH="1" flipV="1">
              <a:off x="5652733" y="2817922"/>
              <a:ext cx="2949990" cy="11539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6172201" y="1779166"/>
              <a:ext cx="1532477" cy="112317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6213542" y="2410216"/>
              <a:ext cx="1330258" cy="61244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6213542" y="3124200"/>
              <a:ext cx="1254059" cy="1197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191253" y="3479631"/>
              <a:ext cx="1513425" cy="67870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6191252" y="3876958"/>
              <a:ext cx="1276349" cy="992909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3132102" y="1213534"/>
              <a:ext cx="811" cy="361826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89253" y="348734"/>
            <a:ext cx="7365491" cy="6148864"/>
            <a:chOff x="657837" y="164068"/>
            <a:chExt cx="7365491" cy="6148864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164068"/>
              <a:ext cx="26849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Calculate total C in column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706993"/>
              <a:ext cx="41156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Update gas parameters and diffusivities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0" y="1295400"/>
              <a:ext cx="23582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Methane production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1905000"/>
              <a:ext cx="19827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Oxygen diffusion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275" y="2514600"/>
              <a:ext cx="36376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Plant mediated transfer of oxygen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285" y="3200400"/>
              <a:ext cx="21448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5. Methane diffusion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750" y="3886200"/>
              <a:ext cx="2196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. Methane oxidation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750" y="4572000"/>
              <a:ext cx="37676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7. Plant mediated transfer of methane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750" y="5257800"/>
              <a:ext cx="22144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Methane ebullition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837" y="5943600"/>
              <a:ext cx="2565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9. Calculate methane flux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2699" y="3200400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CH4</a:t>
              </a:r>
              <a:r>
                <a:rPr lang="en-US" b="1" baseline="-25000" dirty="0" smtClean="0">
                  <a:solidFill>
                    <a:schemeClr val="accent1"/>
                  </a:solidFill>
                </a:rPr>
                <a:t>diff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11285" y="4572000"/>
              <a:ext cx="9014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CH4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plant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1999" y="5943600"/>
              <a:ext cx="3451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/>
                <a:t>CH4</a:t>
              </a:r>
              <a:r>
                <a:rPr lang="en-US" dirty="0"/>
                <a:t>(t) = </a:t>
              </a:r>
              <a:r>
                <a:rPr lang="en-US" b="1" dirty="0">
                  <a:solidFill>
                    <a:schemeClr val="accent1"/>
                  </a:solidFill>
                </a:rPr>
                <a:t>CH4</a:t>
              </a:r>
              <a:r>
                <a:rPr lang="en-US" b="1" baseline="-25000" dirty="0">
                  <a:solidFill>
                    <a:schemeClr val="accent1"/>
                  </a:solidFill>
                </a:rPr>
                <a:t>diff</a:t>
              </a:r>
              <a:r>
                <a:rPr lang="en-US" b="1" dirty="0"/>
                <a:t> + </a:t>
              </a:r>
              <a:r>
                <a:rPr lang="en-US" b="1" dirty="0">
                  <a:solidFill>
                    <a:srgbClr val="00B050"/>
                  </a:solidFill>
                </a:rPr>
                <a:t>CH4</a:t>
              </a:r>
              <a:r>
                <a:rPr lang="en-US" b="1" baseline="-25000" dirty="0">
                  <a:solidFill>
                    <a:srgbClr val="00B050"/>
                  </a:solidFill>
                </a:rPr>
                <a:t>plant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  <a:r>
                <a:rPr lang="en-US" b="1" dirty="0"/>
                <a:t>+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CH4</a:t>
              </a:r>
              <a:r>
                <a:rPr lang="en-US" b="1" baseline="-25000" dirty="0">
                  <a:solidFill>
                    <a:srgbClr val="FF0000"/>
                  </a:solidFill>
                </a:rPr>
                <a:t>ebull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2699" y="525780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CH4</a:t>
              </a:r>
              <a:r>
                <a:rPr lang="en-US" b="1" baseline="-25000" dirty="0" smtClean="0">
                  <a:solidFill>
                    <a:srgbClr val="FF0000"/>
                  </a:solidFill>
                </a:rPr>
                <a:t>ebull</a:t>
              </a:r>
              <a:endParaRPr lang="en-US" b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044010" y="3404116"/>
              <a:ext cx="190899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13197" y="4756666"/>
              <a:ext cx="439803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44010" y="5442466"/>
              <a:ext cx="19672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6" idx="1"/>
            </p:cNvCxnSpPr>
            <p:nvPr/>
          </p:nvCxnSpPr>
          <p:spPr>
            <a:xfrm>
              <a:off x="3330299" y="6128266"/>
              <a:ext cx="12417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70762" y="1653064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Carbon</a:t>
              </a:r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lang="en-US" sz="14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conservation?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30299" y="3509486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Carbon conservation?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30299" y="4202668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Carbon conservation?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70763" y="5073134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Carbon conservation?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79364" y="5635823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"/>
                  <a:cs typeface="Arial"/>
                </a:rPr>
                <a:t>Carbon conservation?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553200" y="348734"/>
              <a:ext cx="0" cy="55948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18698" y="381000"/>
              <a:ext cx="273450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6200000">
              <a:off x="6507149" y="2805554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Arial"/>
                  <a:cs typeface="Arial"/>
                </a:rPr>
                <a:t>D</a:t>
              </a:r>
              <a:r>
                <a:rPr lang="en-US" sz="2000" b="1" dirty="0" smtClean="0">
                  <a:solidFill>
                    <a:srgbClr val="0070C0"/>
                  </a:solidFill>
                  <a:latin typeface="Arial"/>
                  <a:cs typeface="Arial"/>
                </a:rPr>
                <a:t>aily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3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454</Words>
  <Application>Microsoft Office PowerPoint</Application>
  <PresentationFormat>On-screen Show (4:3)</PresentationFormat>
  <Paragraphs>137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Miller</dc:creator>
  <cp:lastModifiedBy>Paul Miller</cp:lastModifiedBy>
  <cp:revision>45</cp:revision>
  <dcterms:created xsi:type="dcterms:W3CDTF">2006-08-16T00:00:00Z</dcterms:created>
  <dcterms:modified xsi:type="dcterms:W3CDTF">2021-07-12T15:22:47Z</dcterms:modified>
</cp:coreProperties>
</file>