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 id="263" r:id="rId7"/>
    <p:sldId id="261" r:id="rId8"/>
    <p:sldId id="262"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14/03/2017</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14/03/2017</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14/03/2017</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14/03/2017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14/03/2017</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14/03/2017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14/03/2017</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14/03/2017</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14/03/2017</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Definindo jogos</a:t>
            </a:r>
            <a:endParaRPr lang="pt-BR" dirty="0"/>
          </a:p>
        </p:txBody>
      </p:sp>
      <p:sp>
        <p:nvSpPr>
          <p:cNvPr id="3" name="Subtítulo 2"/>
          <p:cNvSpPr>
            <a:spLocks noGrp="1"/>
          </p:cNvSpPr>
          <p:nvPr>
            <p:ph type="subTitle" idx="1"/>
          </p:nvPr>
        </p:nvSpPr>
        <p:spPr/>
        <p:txBody>
          <a:bodyPr/>
          <a:lstStyle/>
          <a:p>
            <a:r>
              <a:rPr lang="pt-BR" dirty="0" err="1" smtClean="0"/>
              <a:t>Paulyne</a:t>
            </a:r>
            <a:r>
              <a:rPr lang="pt-BR" dirty="0" smtClean="0"/>
              <a:t> Jucá &lt;paulyne@ufc.br&gt;</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que é um jogo?</a:t>
            </a:r>
            <a:endParaRPr lang="pt-BR" dirty="0"/>
          </a:p>
        </p:txBody>
      </p:sp>
      <p:sp>
        <p:nvSpPr>
          <p:cNvPr id="3" name="Espaço Reservado para Texto 2"/>
          <p:cNvSpPr>
            <a:spLocks noGrp="1"/>
          </p:cNvSpPr>
          <p:nvPr>
            <p:ph type="body" idx="1"/>
          </p:nvPr>
        </p:nvSpPr>
        <p:spPr/>
        <p:txBody>
          <a:bodyPr/>
          <a:lstStyle/>
          <a:p>
            <a:r>
              <a:rPr lang="pt-BR" dirty="0" smtClean="0"/>
              <a:t>O que determina as características de jogos (e não só os digitais)?</a:t>
            </a:r>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Ludwig Wittgenstein</a:t>
            </a:r>
            <a:endParaRPr lang="pt-BR" dirty="0"/>
          </a:p>
        </p:txBody>
      </p:sp>
      <p:sp>
        <p:nvSpPr>
          <p:cNvPr id="3" name="Espaço Reservado para Conteúdo 2"/>
          <p:cNvSpPr>
            <a:spLocks noGrp="1"/>
          </p:cNvSpPr>
          <p:nvPr>
            <p:ph sz="quarter" idx="1"/>
          </p:nvPr>
        </p:nvSpPr>
        <p:spPr/>
        <p:txBody>
          <a:bodyPr>
            <a:normAutofit fontScale="55000" lnSpcReduction="20000"/>
          </a:bodyPr>
          <a:lstStyle/>
          <a:p>
            <a:r>
              <a:rPr lang="en-US" dirty="0" smtClean="0"/>
              <a:t>Wittgenstein rejects a variety of ways of thinking about what the meaning of a word is, or how meanings can be identified. He shows how, in each case, the meaning of the word presupposes our ability to use it. He first asks the reader to </a:t>
            </a:r>
            <a:r>
              <a:rPr lang="en-US" b="1" dirty="0" smtClean="0"/>
              <a:t>perform a thought experiment: to come up with a definition of the word "game"</a:t>
            </a:r>
            <a:r>
              <a:rPr lang="en-US" dirty="0" smtClean="0"/>
              <a:t>.[7] While this may at first seem a simple task, he then goes on to lead us through the problems with each of the possible definitions of the word "game". Any definition which focuses on amusement leaves us unsatisfied since the feelings experienced by a world class chess player are very different from those of a circle of children playing Duck </a:t>
            </a:r>
            <a:r>
              <a:rPr lang="en-US" dirty="0" err="1" smtClean="0"/>
              <a:t>Duck</a:t>
            </a:r>
            <a:r>
              <a:rPr lang="en-US" dirty="0" smtClean="0"/>
              <a:t> Goose. Any definition which focuses on competition will fail to explain the game of catch, or the game of solitaire. And a definition of the word "game" which focuses on rules will fall on similar difficulties.</a:t>
            </a:r>
          </a:p>
          <a:p>
            <a:endParaRPr lang="en-US" dirty="0" smtClean="0"/>
          </a:p>
          <a:p>
            <a:r>
              <a:rPr lang="en-US" dirty="0" smtClean="0"/>
              <a:t>The essential point of this exercise is often missed. Wittgenstein's point </a:t>
            </a:r>
            <a:r>
              <a:rPr lang="en-US" b="1" dirty="0" smtClean="0"/>
              <a:t>is not that it is impossible to define "game", but that we don't have a definition, and we don't need one</a:t>
            </a:r>
            <a:r>
              <a:rPr lang="en-US" dirty="0" smtClean="0"/>
              <a:t>, because even without the definition, we use the word successfully.[8] Everybody understands what we mean when we talk about playing a game, and we can even clearly identify and correct inaccurate uses of the word, all without reference to any definition that consists of necessary and sufficient conditions for the application of the concept of a game. The German word for "game", "</a:t>
            </a:r>
            <a:r>
              <a:rPr lang="en-US" dirty="0" err="1" smtClean="0"/>
              <a:t>Spiele</a:t>
            </a:r>
            <a:r>
              <a:rPr lang="en-US" dirty="0" smtClean="0"/>
              <a:t>/Spiel", has a different sense than in English; the meaning of "</a:t>
            </a:r>
            <a:r>
              <a:rPr lang="en-US" dirty="0" err="1" smtClean="0"/>
              <a:t>Spiele</a:t>
            </a:r>
            <a:r>
              <a:rPr lang="en-US" dirty="0" smtClean="0"/>
              <a:t>" also extends to the concept of "play" and "playing." This German sense of the word may help readers better understand Wittgenstein's context in the remarks regarding games.</a:t>
            </a:r>
          </a:p>
          <a:p>
            <a:endParaRPr lang="pt-BR" dirty="0" smtClean="0"/>
          </a:p>
          <a:p>
            <a:pPr algn="r">
              <a:buNone/>
            </a:pPr>
            <a:r>
              <a:rPr lang="en-US" dirty="0" smtClean="0"/>
              <a:t>http://en.wikipedia.org/wiki/Philosophical_Investigations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Bernard </a:t>
            </a:r>
            <a:r>
              <a:rPr lang="pt-BR" dirty="0" err="1" smtClean="0"/>
              <a:t>Suits</a:t>
            </a:r>
            <a:endParaRPr lang="pt-BR" dirty="0"/>
          </a:p>
        </p:txBody>
      </p:sp>
      <p:sp>
        <p:nvSpPr>
          <p:cNvPr id="3" name="Espaço Reservado para Conteúdo 2"/>
          <p:cNvSpPr>
            <a:spLocks noGrp="1"/>
          </p:cNvSpPr>
          <p:nvPr>
            <p:ph sz="quarter" idx="1"/>
          </p:nvPr>
        </p:nvSpPr>
        <p:spPr/>
        <p:txBody>
          <a:bodyPr>
            <a:normAutofit lnSpcReduction="10000"/>
          </a:bodyPr>
          <a:lstStyle/>
          <a:p>
            <a:r>
              <a:rPr lang="en-US" dirty="0" smtClean="0"/>
              <a:t>The Grasshopper: Games, Life and Utopia</a:t>
            </a:r>
          </a:p>
          <a:p>
            <a:r>
              <a:rPr lang="en-US" dirty="0" err="1" smtClean="0"/>
              <a:t>Jogos</a:t>
            </a:r>
            <a:r>
              <a:rPr lang="en-US" dirty="0" smtClean="0"/>
              <a:t> </a:t>
            </a:r>
            <a:r>
              <a:rPr lang="en-US" dirty="0" err="1" smtClean="0"/>
              <a:t>são</a:t>
            </a:r>
            <a:r>
              <a:rPr lang="en-US" dirty="0" smtClean="0"/>
              <a:t>:</a:t>
            </a:r>
          </a:p>
          <a:p>
            <a:pPr lvl="1"/>
            <a:r>
              <a:rPr lang="en-US" dirty="0" err="1" smtClean="0"/>
              <a:t>Objetivos</a:t>
            </a:r>
            <a:endParaRPr lang="en-US" dirty="0" smtClean="0"/>
          </a:p>
          <a:p>
            <a:pPr lvl="2"/>
            <a:r>
              <a:rPr lang="en-US" dirty="0" smtClean="0"/>
              <a:t>Comer </a:t>
            </a:r>
            <a:r>
              <a:rPr lang="en-US" dirty="0" err="1" smtClean="0"/>
              <a:t>todas</a:t>
            </a:r>
            <a:r>
              <a:rPr lang="en-US" dirty="0" smtClean="0"/>
              <a:t> as </a:t>
            </a:r>
            <a:r>
              <a:rPr lang="en-US" dirty="0" err="1" smtClean="0"/>
              <a:t>peças</a:t>
            </a:r>
            <a:r>
              <a:rPr lang="en-US" dirty="0" smtClean="0"/>
              <a:t> do </a:t>
            </a:r>
            <a:r>
              <a:rPr lang="en-US" dirty="0" err="1" smtClean="0"/>
              <a:t>oponente</a:t>
            </a:r>
            <a:endParaRPr lang="en-US" dirty="0" smtClean="0"/>
          </a:p>
          <a:p>
            <a:pPr lvl="2"/>
            <a:r>
              <a:rPr lang="en-US" dirty="0" err="1" smtClean="0"/>
              <a:t>Cruzar</a:t>
            </a:r>
            <a:r>
              <a:rPr lang="en-US" dirty="0" smtClean="0"/>
              <a:t> a </a:t>
            </a:r>
            <a:r>
              <a:rPr lang="en-US" dirty="0" err="1" smtClean="0"/>
              <a:t>linha</a:t>
            </a:r>
            <a:r>
              <a:rPr lang="en-US" dirty="0" smtClean="0"/>
              <a:t> de </a:t>
            </a:r>
            <a:r>
              <a:rPr lang="en-US" dirty="0" err="1" smtClean="0"/>
              <a:t>chegada</a:t>
            </a:r>
            <a:r>
              <a:rPr lang="en-US" dirty="0" smtClean="0"/>
              <a:t> antes de </a:t>
            </a:r>
            <a:r>
              <a:rPr lang="en-US" dirty="0" err="1" smtClean="0"/>
              <a:t>todos</a:t>
            </a:r>
            <a:r>
              <a:rPr lang="en-US" dirty="0" smtClean="0"/>
              <a:t> </a:t>
            </a:r>
            <a:r>
              <a:rPr lang="en-US" dirty="0" err="1" smtClean="0"/>
              <a:t>os</a:t>
            </a:r>
            <a:r>
              <a:rPr lang="en-US" dirty="0" smtClean="0"/>
              <a:t> </a:t>
            </a:r>
            <a:r>
              <a:rPr lang="en-US" dirty="0" err="1" smtClean="0"/>
              <a:t>outros</a:t>
            </a:r>
            <a:r>
              <a:rPr lang="en-US" dirty="0" smtClean="0"/>
              <a:t> </a:t>
            </a:r>
            <a:r>
              <a:rPr lang="en-US" dirty="0" err="1" smtClean="0"/>
              <a:t>jogadores</a:t>
            </a:r>
            <a:endParaRPr lang="en-US" dirty="0" smtClean="0"/>
          </a:p>
          <a:p>
            <a:pPr lvl="1"/>
            <a:r>
              <a:rPr lang="en-US" dirty="0" err="1" smtClean="0"/>
              <a:t>Regras</a:t>
            </a:r>
            <a:r>
              <a:rPr lang="en-US" dirty="0" smtClean="0"/>
              <a:t> </a:t>
            </a:r>
            <a:r>
              <a:rPr lang="en-US" dirty="0" err="1" smtClean="0"/>
              <a:t>que</a:t>
            </a:r>
            <a:r>
              <a:rPr lang="en-US" dirty="0" smtClean="0"/>
              <a:t> </a:t>
            </a:r>
            <a:r>
              <a:rPr lang="en-US" dirty="0" err="1" smtClean="0"/>
              <a:t>limitam</a:t>
            </a:r>
            <a:r>
              <a:rPr lang="en-US" dirty="0" smtClean="0"/>
              <a:t> a </a:t>
            </a:r>
            <a:r>
              <a:rPr lang="en-US" dirty="0" err="1" smtClean="0"/>
              <a:t>liberdade</a:t>
            </a:r>
            <a:endParaRPr lang="en-US" dirty="0" smtClean="0"/>
          </a:p>
          <a:p>
            <a:pPr lvl="2"/>
            <a:r>
              <a:rPr lang="en-US" dirty="0" smtClean="0"/>
              <a:t>Voce </a:t>
            </a:r>
            <a:r>
              <a:rPr lang="en-US" dirty="0" err="1" smtClean="0"/>
              <a:t>só</a:t>
            </a:r>
            <a:r>
              <a:rPr lang="en-US" dirty="0" smtClean="0"/>
              <a:t> </a:t>
            </a:r>
            <a:r>
              <a:rPr lang="en-US" dirty="0" err="1" smtClean="0"/>
              <a:t>pode</a:t>
            </a:r>
            <a:r>
              <a:rPr lang="en-US" dirty="0" smtClean="0"/>
              <a:t> </a:t>
            </a:r>
            <a:r>
              <a:rPr lang="en-US" dirty="0" err="1" smtClean="0"/>
              <a:t>acertar</a:t>
            </a:r>
            <a:r>
              <a:rPr lang="en-US" dirty="0" smtClean="0"/>
              <a:t> a bola com a </a:t>
            </a:r>
            <a:r>
              <a:rPr lang="en-US" dirty="0" err="1" smtClean="0"/>
              <a:t>raquete</a:t>
            </a:r>
            <a:endParaRPr lang="en-US" dirty="0" smtClean="0"/>
          </a:p>
          <a:p>
            <a:pPr lvl="2"/>
            <a:r>
              <a:rPr lang="en-US" dirty="0" smtClean="0"/>
              <a:t>A bola tem </a:t>
            </a:r>
            <a:r>
              <a:rPr lang="en-US" dirty="0" err="1" smtClean="0"/>
              <a:t>que</a:t>
            </a:r>
            <a:r>
              <a:rPr lang="en-US" dirty="0" smtClean="0"/>
              <a:t> </a:t>
            </a:r>
            <a:r>
              <a:rPr lang="en-US" dirty="0" err="1" smtClean="0"/>
              <a:t>bater</a:t>
            </a:r>
            <a:r>
              <a:rPr lang="en-US" dirty="0" smtClean="0"/>
              <a:t> </a:t>
            </a:r>
            <a:r>
              <a:rPr lang="en-US" dirty="0" err="1" smtClean="0"/>
              <a:t>na</a:t>
            </a:r>
            <a:r>
              <a:rPr lang="en-US" dirty="0" smtClean="0"/>
              <a:t> mesa de ping-pong </a:t>
            </a:r>
            <a:r>
              <a:rPr lang="en-US" dirty="0" err="1" smtClean="0"/>
              <a:t>uma</a:t>
            </a:r>
            <a:r>
              <a:rPr lang="en-US" dirty="0" smtClean="0"/>
              <a:t> </a:t>
            </a:r>
            <a:r>
              <a:rPr lang="en-US" dirty="0" err="1" smtClean="0"/>
              <a:t>vez</a:t>
            </a:r>
            <a:r>
              <a:rPr lang="en-US" dirty="0" smtClean="0"/>
              <a:t> antes de </a:t>
            </a:r>
            <a:r>
              <a:rPr lang="en-US" dirty="0" err="1" smtClean="0"/>
              <a:t>você</a:t>
            </a:r>
            <a:r>
              <a:rPr lang="en-US" dirty="0" smtClean="0"/>
              <a:t> </a:t>
            </a:r>
            <a:r>
              <a:rPr lang="en-US" dirty="0" err="1" smtClean="0"/>
              <a:t>poder</a:t>
            </a:r>
            <a:r>
              <a:rPr lang="en-US" dirty="0" smtClean="0"/>
              <a:t> </a:t>
            </a:r>
            <a:r>
              <a:rPr lang="en-US" dirty="0" err="1" smtClean="0"/>
              <a:t>bater</a:t>
            </a:r>
            <a:r>
              <a:rPr lang="en-US" dirty="0" smtClean="0"/>
              <a:t> </a:t>
            </a:r>
            <a:r>
              <a:rPr lang="en-US" dirty="0" err="1" smtClean="0"/>
              <a:t>nela</a:t>
            </a:r>
            <a:endParaRPr lang="en-US" dirty="0" smtClean="0"/>
          </a:p>
          <a:p>
            <a:pPr lvl="1"/>
            <a:r>
              <a:rPr lang="en-US" dirty="0" err="1" smtClean="0"/>
              <a:t>Atitude</a:t>
            </a:r>
            <a:r>
              <a:rPr lang="en-US" dirty="0" smtClean="0"/>
              <a:t> de </a:t>
            </a:r>
            <a:r>
              <a:rPr lang="en-US" dirty="0" err="1" smtClean="0"/>
              <a:t>respeito</a:t>
            </a:r>
            <a:r>
              <a:rPr lang="en-US" dirty="0" smtClean="0"/>
              <a:t> </a:t>
            </a:r>
            <a:r>
              <a:rPr lang="en-US" dirty="0" err="1" smtClean="0"/>
              <a:t>às</a:t>
            </a:r>
            <a:r>
              <a:rPr lang="en-US" dirty="0" smtClean="0"/>
              <a:t> </a:t>
            </a:r>
            <a:r>
              <a:rPr lang="en-US" dirty="0" err="1" smtClean="0"/>
              <a:t>regras</a:t>
            </a:r>
            <a:endParaRPr lang="en-US" dirty="0" smtClean="0"/>
          </a:p>
          <a:p>
            <a:endParaRPr lang="en-US" dirty="0" smtClean="0"/>
          </a:p>
          <a:p>
            <a:r>
              <a:rPr lang="en-US" dirty="0" smtClean="0"/>
              <a:t>“</a:t>
            </a:r>
            <a:r>
              <a:rPr lang="en-US" dirty="0" err="1" smtClean="0"/>
              <a:t>voluntariamente</a:t>
            </a:r>
            <a:r>
              <a:rPr lang="en-US" dirty="0" smtClean="0"/>
              <a:t> </a:t>
            </a:r>
            <a:r>
              <a:rPr lang="en-US" dirty="0" err="1" smtClean="0"/>
              <a:t>ultrapassar</a:t>
            </a:r>
            <a:r>
              <a:rPr lang="en-US" dirty="0" smtClean="0"/>
              <a:t> </a:t>
            </a:r>
            <a:r>
              <a:rPr lang="en-US" dirty="0" err="1" smtClean="0"/>
              <a:t>obstáculos</a:t>
            </a:r>
            <a:r>
              <a:rPr lang="en-US" dirty="0" smtClean="0"/>
              <a:t> </a:t>
            </a:r>
            <a:r>
              <a:rPr lang="en-US" dirty="0" err="1" smtClean="0"/>
              <a:t>desnecessários</a:t>
            </a:r>
            <a:r>
              <a:rPr lang="en-US" dirty="0" smtClean="0"/>
              <a:t>”</a:t>
            </a:r>
          </a:p>
          <a:p>
            <a:pPr lvl="1"/>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Johan </a:t>
            </a:r>
            <a:r>
              <a:rPr lang="pt-BR" dirty="0" err="1" smtClean="0"/>
              <a:t>Huizinga</a:t>
            </a:r>
            <a:endParaRPr lang="pt-BR" dirty="0"/>
          </a:p>
        </p:txBody>
      </p:sp>
      <p:sp>
        <p:nvSpPr>
          <p:cNvPr id="3" name="Espaço Reservado para Conteúdo 2"/>
          <p:cNvSpPr>
            <a:spLocks noGrp="1"/>
          </p:cNvSpPr>
          <p:nvPr>
            <p:ph sz="quarter" idx="1"/>
          </p:nvPr>
        </p:nvSpPr>
        <p:spPr/>
        <p:txBody>
          <a:bodyPr/>
          <a:lstStyle/>
          <a:p>
            <a:r>
              <a:rPr lang="pt-BR" dirty="0" smtClean="0"/>
              <a:t>Homo </a:t>
            </a:r>
            <a:r>
              <a:rPr lang="pt-BR" dirty="0" err="1" smtClean="0"/>
              <a:t>Ludens</a:t>
            </a:r>
            <a:endParaRPr lang="pt-BR" dirty="0" smtClean="0"/>
          </a:p>
          <a:p>
            <a:r>
              <a:rPr lang="pt-BR" dirty="0" err="1" smtClean="0"/>
              <a:t>The</a:t>
            </a:r>
            <a:r>
              <a:rPr lang="pt-BR" dirty="0" smtClean="0"/>
              <a:t> </a:t>
            </a:r>
            <a:r>
              <a:rPr lang="pt-BR" dirty="0" err="1" smtClean="0"/>
              <a:t>magic</a:t>
            </a:r>
            <a:r>
              <a:rPr lang="pt-BR" dirty="0" smtClean="0"/>
              <a:t> </a:t>
            </a:r>
            <a:r>
              <a:rPr lang="pt-BR" dirty="0" err="1" smtClean="0"/>
              <a:t>circle</a:t>
            </a:r>
            <a:endParaRPr lang="pt-BR" dirty="0" smtClean="0"/>
          </a:p>
          <a:p>
            <a:pPr lvl="1"/>
            <a:r>
              <a:rPr lang="pt-BR" dirty="0" smtClean="0"/>
              <a:t>Em um jogo tem um limite físico ou filosófico que divide o mundo do jogo do mundo real.</a:t>
            </a:r>
          </a:p>
          <a:p>
            <a:pPr lvl="2"/>
            <a:r>
              <a:rPr lang="pt-BR" dirty="0" smtClean="0"/>
              <a:t>O campo de futebol</a:t>
            </a:r>
          </a:p>
          <a:p>
            <a:pPr lvl="2"/>
            <a:r>
              <a:rPr lang="pt-BR" dirty="0" smtClean="0"/>
              <a:t>Quando você </a:t>
            </a:r>
            <a:r>
              <a:rPr lang="pt-BR" dirty="0" err="1" smtClean="0"/>
              <a:t>loga</a:t>
            </a:r>
            <a:r>
              <a:rPr lang="pt-BR" dirty="0" smtClean="0"/>
              <a:t> no </a:t>
            </a:r>
            <a:r>
              <a:rPr lang="pt-BR" dirty="0" err="1" smtClean="0"/>
              <a:t>wow</a:t>
            </a:r>
            <a:endParaRPr lang="pt-BR" dirty="0" smtClean="0"/>
          </a:p>
          <a:p>
            <a:pPr lvl="1"/>
            <a:r>
              <a:rPr lang="pt-BR" dirty="0" smtClean="0"/>
              <a:t>No círculo mágico, o jogo importa! Os objetivos e as regras são importantes</a:t>
            </a: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Jane </a:t>
            </a:r>
            <a:r>
              <a:rPr lang="pt-BR" dirty="0" err="1" smtClean="0"/>
              <a:t>McGonigal</a:t>
            </a:r>
            <a:endParaRPr lang="pt-BR" dirty="0"/>
          </a:p>
        </p:txBody>
      </p:sp>
      <p:sp>
        <p:nvSpPr>
          <p:cNvPr id="3" name="Espaço Reservado para Conteúdo 2"/>
          <p:cNvSpPr>
            <a:spLocks noGrp="1"/>
          </p:cNvSpPr>
          <p:nvPr>
            <p:ph sz="quarter" idx="1"/>
          </p:nvPr>
        </p:nvSpPr>
        <p:spPr/>
        <p:txBody>
          <a:bodyPr>
            <a:normAutofit fontScale="92500" lnSpcReduction="10000"/>
          </a:bodyPr>
          <a:lstStyle/>
          <a:p>
            <a:r>
              <a:rPr lang="pt-BR" dirty="0" smtClean="0"/>
              <a:t>independente do tipo e complexidade tecnológica todos os jogos possuem os mesmos 4 mecanismos: objetivos, regras, sistema de feedback e participação voluntária:</a:t>
            </a:r>
          </a:p>
          <a:p>
            <a:pPr lvl="1"/>
            <a:r>
              <a:rPr lang="pt-BR" dirty="0" smtClean="0"/>
              <a:t>Objetivo: um propósito específico que todos os jogadores vão trabalhar para atingir. Provê um senso de propósito.</a:t>
            </a:r>
          </a:p>
          <a:p>
            <a:pPr lvl="1"/>
            <a:r>
              <a:rPr lang="pt-BR" dirty="0" smtClean="0"/>
              <a:t>Regras: Limitações sobre como os jogadores podem atingir os objetivos. Eles despertam criatividade e fomentam pensamento estratégico.</a:t>
            </a:r>
          </a:p>
          <a:p>
            <a:pPr lvl="1"/>
            <a:r>
              <a:rPr lang="pt-BR" dirty="0" smtClean="0"/>
              <a:t>Sistema de feedback: informa aos jogadores quão perto eles estão de atingir o objetivo. Provam para o jogador que o objetivo é alcançável e fornecem motivação para seguir em frente. </a:t>
            </a:r>
          </a:p>
          <a:p>
            <a:pPr lvl="1"/>
            <a:r>
              <a:rPr lang="pt-BR" dirty="0" smtClean="0"/>
              <a:t>Participação voluntária: exigem que todos os jogadores saibam e aceitem o objetivo, as regras e o sistema de feedback. Estabelece uma base comum para que todos os jogadores se sintam seguros e satisfeitos com a experiência.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Game x Play</a:t>
            </a:r>
            <a:endParaRPr lang="pt-BR" dirty="0"/>
          </a:p>
        </p:txBody>
      </p:sp>
      <p:sp>
        <p:nvSpPr>
          <p:cNvPr id="3" name="Espaço Reservado para Conteúdo 2"/>
          <p:cNvSpPr>
            <a:spLocks noGrp="1"/>
          </p:cNvSpPr>
          <p:nvPr>
            <p:ph sz="quarter" idx="1"/>
          </p:nvPr>
        </p:nvSpPr>
        <p:spPr/>
        <p:txBody>
          <a:bodyPr>
            <a:normAutofit lnSpcReduction="10000"/>
          </a:bodyPr>
          <a:lstStyle/>
          <a:p>
            <a:r>
              <a:rPr lang="pt-BR" dirty="0" smtClean="0"/>
              <a:t>Roger </a:t>
            </a:r>
            <a:r>
              <a:rPr lang="pt-BR" dirty="0" err="1" smtClean="0"/>
              <a:t>Callois</a:t>
            </a:r>
            <a:endParaRPr lang="pt-BR" dirty="0" smtClean="0"/>
          </a:p>
          <a:p>
            <a:pPr lvl="1"/>
            <a:r>
              <a:rPr lang="pt-BR" dirty="0" smtClean="0"/>
              <a:t>Definiu conceitos opostos: </a:t>
            </a:r>
            <a:r>
              <a:rPr lang="pt-BR" dirty="0" err="1" smtClean="0"/>
              <a:t>Paidia</a:t>
            </a:r>
            <a:r>
              <a:rPr lang="pt-BR" dirty="0" smtClean="0"/>
              <a:t> e </a:t>
            </a:r>
            <a:r>
              <a:rPr lang="pt-BR" dirty="0" err="1" smtClean="0"/>
              <a:t>Ludus</a:t>
            </a:r>
            <a:endParaRPr lang="pt-BR" dirty="0" smtClean="0"/>
          </a:p>
          <a:p>
            <a:pPr lvl="1"/>
            <a:r>
              <a:rPr lang="pt-BR" dirty="0" err="1" smtClean="0"/>
              <a:t>Paidia</a:t>
            </a:r>
            <a:r>
              <a:rPr lang="pt-BR" dirty="0" smtClean="0"/>
              <a:t> = play</a:t>
            </a:r>
          </a:p>
          <a:p>
            <a:pPr lvl="2"/>
            <a:r>
              <a:rPr lang="pt-BR" dirty="0" smtClean="0"/>
              <a:t>“tudo que é feito espontaneamente de acordo com sua vontade” (George </a:t>
            </a:r>
            <a:r>
              <a:rPr lang="pt-BR" dirty="0" err="1" smtClean="0"/>
              <a:t>Santayana</a:t>
            </a:r>
            <a:r>
              <a:rPr lang="pt-BR" dirty="0" smtClean="0"/>
              <a:t>)</a:t>
            </a:r>
          </a:p>
          <a:p>
            <a:pPr lvl="2"/>
            <a:r>
              <a:rPr lang="pt-BR" dirty="0" smtClean="0"/>
              <a:t>“Movimento livre  dentro de uma estrutura rígida” (Katie </a:t>
            </a:r>
            <a:r>
              <a:rPr lang="pt-BR" dirty="0" err="1" smtClean="0"/>
              <a:t>Salen</a:t>
            </a:r>
            <a:r>
              <a:rPr lang="pt-BR" dirty="0" smtClean="0"/>
              <a:t> e Eric </a:t>
            </a:r>
            <a:r>
              <a:rPr lang="pt-BR" dirty="0" err="1" smtClean="0"/>
              <a:t>Zimmerman</a:t>
            </a:r>
            <a:r>
              <a:rPr lang="pt-BR" dirty="0" smtClean="0"/>
              <a:t>”</a:t>
            </a:r>
          </a:p>
          <a:p>
            <a:pPr lvl="1"/>
            <a:r>
              <a:rPr lang="pt-BR" dirty="0" err="1" smtClean="0"/>
              <a:t>Ludus</a:t>
            </a:r>
            <a:r>
              <a:rPr lang="pt-BR" dirty="0" smtClean="0"/>
              <a:t> = games</a:t>
            </a:r>
          </a:p>
          <a:p>
            <a:pPr lvl="2"/>
            <a:r>
              <a:rPr lang="en-US" dirty="0" smtClean="0"/>
              <a:t>“Um </a:t>
            </a:r>
            <a:r>
              <a:rPr lang="en-US" dirty="0" err="1" smtClean="0"/>
              <a:t>sistema</a:t>
            </a:r>
            <a:r>
              <a:rPr lang="en-US" dirty="0" smtClean="0"/>
              <a:t> </a:t>
            </a:r>
            <a:r>
              <a:rPr lang="en-US" dirty="0" err="1" smtClean="0"/>
              <a:t>fechado</a:t>
            </a:r>
            <a:r>
              <a:rPr lang="en-US" dirty="0" smtClean="0"/>
              <a:t> e formal </a:t>
            </a:r>
            <a:r>
              <a:rPr lang="en-US" dirty="0" err="1" smtClean="0"/>
              <a:t>que</a:t>
            </a:r>
            <a:r>
              <a:rPr lang="en-US" dirty="0" smtClean="0"/>
              <a:t> </a:t>
            </a:r>
            <a:r>
              <a:rPr lang="en-US" dirty="0" err="1" smtClean="0"/>
              <a:t>engaja</a:t>
            </a:r>
            <a:r>
              <a:rPr lang="en-US" dirty="0" smtClean="0"/>
              <a:t> </a:t>
            </a:r>
            <a:r>
              <a:rPr lang="en-US" dirty="0" err="1" smtClean="0"/>
              <a:t>os</a:t>
            </a:r>
            <a:r>
              <a:rPr lang="en-US" dirty="0" smtClean="0"/>
              <a:t> </a:t>
            </a:r>
            <a:r>
              <a:rPr lang="en-US" dirty="0" err="1" smtClean="0"/>
              <a:t>jogadores</a:t>
            </a:r>
            <a:r>
              <a:rPr lang="en-US" dirty="0" smtClean="0"/>
              <a:t> </a:t>
            </a:r>
            <a:r>
              <a:rPr lang="en-US" dirty="0" err="1" smtClean="0"/>
              <a:t>em</a:t>
            </a:r>
            <a:r>
              <a:rPr lang="en-US" dirty="0" smtClean="0"/>
              <a:t> um </a:t>
            </a:r>
            <a:r>
              <a:rPr lang="en-US" dirty="0" err="1" smtClean="0"/>
              <a:t>conflito</a:t>
            </a:r>
            <a:r>
              <a:rPr lang="en-US" dirty="0" smtClean="0"/>
              <a:t> </a:t>
            </a:r>
            <a:r>
              <a:rPr lang="en-US" dirty="0" err="1" smtClean="0"/>
              <a:t>estruturado</a:t>
            </a:r>
            <a:r>
              <a:rPr lang="en-US" dirty="0" smtClean="0"/>
              <a:t> e </a:t>
            </a:r>
            <a:r>
              <a:rPr lang="en-US" dirty="0" err="1" smtClean="0"/>
              <a:t>resulta</a:t>
            </a:r>
            <a:r>
              <a:rPr lang="en-US" dirty="0" smtClean="0"/>
              <a:t> </a:t>
            </a:r>
            <a:r>
              <a:rPr lang="en-US" dirty="0" err="1" smtClean="0"/>
              <a:t>em</a:t>
            </a:r>
            <a:r>
              <a:rPr lang="en-US" dirty="0" smtClean="0"/>
              <a:t> um </a:t>
            </a:r>
            <a:r>
              <a:rPr lang="en-US" dirty="0" err="1" smtClean="0"/>
              <a:t>resultado</a:t>
            </a:r>
            <a:r>
              <a:rPr lang="en-US" dirty="0" smtClean="0"/>
              <a:t> </a:t>
            </a:r>
            <a:r>
              <a:rPr lang="en-US" dirty="0" err="1" smtClean="0"/>
              <a:t>único</a:t>
            </a:r>
            <a:r>
              <a:rPr lang="en-US" dirty="0" smtClean="0"/>
              <a:t>” (Tracy Fullerton, Chris Swain and Steven Hoffman)</a:t>
            </a:r>
          </a:p>
          <a:p>
            <a:pPr lvl="2"/>
            <a:r>
              <a:rPr lang="en-US" dirty="0" smtClean="0"/>
              <a:t>“</a:t>
            </a:r>
            <a:r>
              <a:rPr lang="en-US" dirty="0" err="1" smtClean="0"/>
              <a:t>Uma</a:t>
            </a:r>
            <a:r>
              <a:rPr lang="en-US" dirty="0" smtClean="0"/>
              <a:t> </a:t>
            </a:r>
            <a:r>
              <a:rPr lang="en-US" dirty="0" err="1" smtClean="0"/>
              <a:t>série</a:t>
            </a:r>
            <a:r>
              <a:rPr lang="en-US" dirty="0" smtClean="0"/>
              <a:t> de </a:t>
            </a:r>
            <a:r>
              <a:rPr lang="en-US" dirty="0" err="1" smtClean="0"/>
              <a:t>escolhas</a:t>
            </a:r>
            <a:r>
              <a:rPr lang="en-US" dirty="0" smtClean="0"/>
              <a:t> </a:t>
            </a:r>
            <a:r>
              <a:rPr lang="en-US" dirty="0" err="1" smtClean="0"/>
              <a:t>significativas</a:t>
            </a:r>
            <a:r>
              <a:rPr lang="en-US" dirty="0" smtClean="0"/>
              <a:t> (meaningful choices)” (Sid Meier)</a:t>
            </a:r>
          </a:p>
          <a:p>
            <a:pPr lvl="2"/>
            <a:r>
              <a:rPr lang="en-US" dirty="0" smtClean="0"/>
              <a:t>“</a:t>
            </a:r>
            <a:r>
              <a:rPr lang="en-US" dirty="0" err="1" smtClean="0"/>
              <a:t>Uma</a:t>
            </a:r>
            <a:r>
              <a:rPr lang="en-US" dirty="0" smtClean="0"/>
              <a:t> </a:t>
            </a:r>
            <a:r>
              <a:rPr lang="en-US" dirty="0" err="1" smtClean="0"/>
              <a:t>atividade</a:t>
            </a:r>
            <a:r>
              <a:rPr lang="en-US" dirty="0" smtClean="0"/>
              <a:t> de </a:t>
            </a:r>
            <a:r>
              <a:rPr lang="en-US" dirty="0" err="1" smtClean="0"/>
              <a:t>resolução</a:t>
            </a:r>
            <a:r>
              <a:rPr lang="en-US" dirty="0" smtClean="0"/>
              <a:t> de </a:t>
            </a:r>
            <a:r>
              <a:rPr lang="en-US" dirty="0" err="1" smtClean="0"/>
              <a:t>problemas</a:t>
            </a:r>
            <a:r>
              <a:rPr lang="en-US" dirty="0" smtClean="0"/>
              <a:t> </a:t>
            </a:r>
            <a:r>
              <a:rPr lang="en-US" dirty="0" err="1" smtClean="0"/>
              <a:t>utilizando</a:t>
            </a:r>
            <a:r>
              <a:rPr lang="en-US" dirty="0" smtClean="0"/>
              <a:t> </a:t>
            </a:r>
            <a:r>
              <a:rPr lang="en-US" dirty="0" err="1" smtClean="0"/>
              <a:t>uma</a:t>
            </a:r>
            <a:r>
              <a:rPr lang="en-US" dirty="0" smtClean="0"/>
              <a:t> </a:t>
            </a:r>
            <a:r>
              <a:rPr lang="en-US" dirty="0" err="1" smtClean="0"/>
              <a:t>abordagem</a:t>
            </a:r>
            <a:r>
              <a:rPr lang="en-US" dirty="0" smtClean="0"/>
              <a:t> de </a:t>
            </a:r>
            <a:r>
              <a:rPr lang="en-US" dirty="0" err="1" smtClean="0"/>
              <a:t>atitude</a:t>
            </a:r>
            <a:r>
              <a:rPr lang="en-US" dirty="0" smtClean="0"/>
              <a:t> de </a:t>
            </a:r>
            <a:r>
              <a:rPr lang="en-US" dirty="0" err="1" smtClean="0"/>
              <a:t>diversão</a:t>
            </a:r>
            <a:r>
              <a:rPr lang="en-US" dirty="0" smtClean="0"/>
              <a:t> (playful attitude)” (Jesse Schell)</a:t>
            </a:r>
          </a:p>
          <a:p>
            <a:pPr lvl="2"/>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Pense nas suas atividades?</a:t>
            </a:r>
            <a:endParaRPr lang="pt-BR" dirty="0"/>
          </a:p>
        </p:txBody>
      </p:sp>
      <p:sp>
        <p:nvSpPr>
          <p:cNvPr id="3" name="Espaço Reservado para Conteúdo 2"/>
          <p:cNvSpPr>
            <a:spLocks noGrp="1"/>
          </p:cNvSpPr>
          <p:nvPr>
            <p:ph sz="quarter" idx="1"/>
          </p:nvPr>
        </p:nvSpPr>
        <p:spPr/>
        <p:txBody>
          <a:bodyPr/>
          <a:lstStyle/>
          <a:p>
            <a:r>
              <a:rPr lang="pt-BR" dirty="0" smtClean="0"/>
              <a:t>Quais se parecem mais com jogo no sentido de play?</a:t>
            </a:r>
          </a:p>
          <a:p>
            <a:r>
              <a:rPr lang="pt-BR" dirty="0" smtClean="0"/>
              <a:t>Quais se parecem mais com jogo no sentido de game?</a:t>
            </a:r>
          </a:p>
          <a:p>
            <a:endParaRPr lang="pt-BR" dirty="0" smtClean="0"/>
          </a:p>
          <a:p>
            <a:r>
              <a:rPr lang="pt-BR" dirty="0" smtClean="0"/>
              <a:t>“Se você é obrigado a jogar, então deixou de ser um jogo”</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Balcão Envidraçado">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TotalTime>
  <Words>787</Words>
  <Application>Microsoft Office PowerPoint</Application>
  <PresentationFormat>Apresentação na tela (4:3)</PresentationFormat>
  <Paragraphs>50</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Balcão Envidraçado</vt:lpstr>
      <vt:lpstr>Definindo jogos</vt:lpstr>
      <vt:lpstr>O que é um jogo?</vt:lpstr>
      <vt:lpstr>Ludwig Wittgenstein</vt:lpstr>
      <vt:lpstr>Bernard Suits</vt:lpstr>
      <vt:lpstr>Johan Huizinga</vt:lpstr>
      <vt:lpstr>Jane McGonigal</vt:lpstr>
      <vt:lpstr>Game x Play</vt:lpstr>
      <vt:lpstr>Pense nas suas atividades?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Definindo jogos</dc:title>
  <dc:creator>ufc</dc:creator>
  <cp:lastModifiedBy>paulyne</cp:lastModifiedBy>
  <cp:revision>33</cp:revision>
  <dcterms:created xsi:type="dcterms:W3CDTF">2012-11-08T18:27:45Z</dcterms:created>
  <dcterms:modified xsi:type="dcterms:W3CDTF">2017-03-14T22:04:55Z</dcterms:modified>
</cp:coreProperties>
</file>