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0" r:id="rId5"/>
    <p:sldId id="261" r:id="rId6"/>
    <p:sldId id="262" r:id="rId7"/>
    <p:sldId id="263" r:id="rId8"/>
    <p:sldId id="264" r:id="rId9"/>
    <p:sldId id="265" r:id="rId10"/>
    <p:sldId id="266" r:id="rId11"/>
    <p:sldId id="268"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eus Emanuel" initials="ME" lastIdx="1" clrIdx="0">
    <p:extLst>
      <p:ext uri="{19B8F6BF-5375-455C-9EA6-DF929625EA0E}">
        <p15:presenceInfo xmlns:p15="http://schemas.microsoft.com/office/powerpoint/2012/main" userId="e37289ba9b3a5c0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0A22E"/>
    <a:srgbClr val="926255"/>
    <a:srgbClr val="D5B999"/>
    <a:srgbClr val="85540A"/>
    <a:srgbClr val="A38D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pt-BR" dirty="0"/>
              <a:t>Entrevistados - 10</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pt-BR"/>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Planilha1!$B$1</c:f>
              <c:strCache>
                <c:ptCount val="1"/>
                <c:pt idx="0">
                  <c:v>Coluna1</c:v>
                </c:pt>
              </c:strCache>
            </c:strRef>
          </c:tx>
          <c:dPt>
            <c:idx val="0"/>
            <c:bubble3D val="0"/>
            <c:spPr>
              <a:gradFill rotWithShape="1">
                <a:gsLst>
                  <a:gs pos="0">
                    <a:schemeClr val="accent1">
                      <a:tint val="94000"/>
                      <a:satMod val="103000"/>
                      <a:lumMod val="102000"/>
                    </a:schemeClr>
                  </a:gs>
                  <a:gs pos="50000">
                    <a:schemeClr val="accent1">
                      <a:shade val="100000"/>
                      <a:satMod val="110000"/>
                      <a:lumMod val="100000"/>
                    </a:schemeClr>
                  </a:gs>
                  <a:gs pos="100000">
                    <a:schemeClr val="accent1">
                      <a:shade val="78000"/>
                      <a:satMod val="120000"/>
                      <a:lumMod val="99000"/>
                    </a:schemeClr>
                  </a:gs>
                </a:gsLst>
                <a:lin ang="5400000" scaled="0"/>
              </a:gradFill>
              <a:ln>
                <a:noFill/>
              </a:ln>
              <a:effectLst>
                <a:outerShdw blurRad="38100" dist="25400" dir="5400000" algn="ctr" rotWithShape="0">
                  <a:srgbClr val="000000">
                    <a:alpha val="25000"/>
                  </a:srgbClr>
                </a:outerShdw>
              </a:effectLst>
              <a:sp3d/>
            </c:spPr>
            <c:extLst>
              <c:ext xmlns:c16="http://schemas.microsoft.com/office/drawing/2014/chart" uri="{C3380CC4-5D6E-409C-BE32-E72D297353CC}">
                <c16:uniqueId val="{00000001-EA0A-4C3D-99E4-B1571DCFDE19}"/>
              </c:ext>
            </c:extLst>
          </c:dPt>
          <c:dPt>
            <c:idx val="1"/>
            <c:bubble3D val="0"/>
            <c:spPr>
              <a:gradFill rotWithShape="1">
                <a:gsLst>
                  <a:gs pos="0">
                    <a:schemeClr val="accent2">
                      <a:tint val="94000"/>
                      <a:satMod val="103000"/>
                      <a:lumMod val="102000"/>
                    </a:schemeClr>
                  </a:gs>
                  <a:gs pos="50000">
                    <a:schemeClr val="accent2">
                      <a:shade val="100000"/>
                      <a:satMod val="110000"/>
                      <a:lumMod val="100000"/>
                    </a:schemeClr>
                  </a:gs>
                  <a:gs pos="100000">
                    <a:schemeClr val="accent2">
                      <a:shade val="78000"/>
                      <a:satMod val="120000"/>
                      <a:lumMod val="99000"/>
                    </a:schemeClr>
                  </a:gs>
                </a:gsLst>
                <a:lin ang="5400000" scaled="0"/>
              </a:gradFill>
              <a:ln>
                <a:noFill/>
              </a:ln>
              <a:effectLst>
                <a:outerShdw blurRad="38100" dist="25400" dir="5400000" algn="ctr" rotWithShape="0">
                  <a:srgbClr val="000000">
                    <a:alpha val="25000"/>
                  </a:srgbClr>
                </a:outerShdw>
              </a:effectLst>
              <a:sp3d/>
            </c:spPr>
            <c:extLst>
              <c:ext xmlns:c16="http://schemas.microsoft.com/office/drawing/2014/chart" uri="{C3380CC4-5D6E-409C-BE32-E72D297353CC}">
                <c16:uniqueId val="{00000003-EA0A-4C3D-99E4-B1571DCFDE19}"/>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t-BR"/>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Planilha1!$A$2:$A$3</c:f>
              <c:strCache>
                <c:ptCount val="2"/>
                <c:pt idx="0">
                  <c:v>Conterrâneos</c:v>
                </c:pt>
                <c:pt idx="1">
                  <c:v>Turistas</c:v>
                </c:pt>
              </c:strCache>
            </c:strRef>
          </c:cat>
          <c:val>
            <c:numRef>
              <c:f>Planilha1!$B$2:$B$3</c:f>
              <c:numCache>
                <c:formatCode>General</c:formatCode>
                <c:ptCount val="2"/>
                <c:pt idx="0">
                  <c:v>6</c:v>
                </c:pt>
                <c:pt idx="1">
                  <c:v>4</c:v>
                </c:pt>
              </c:numCache>
            </c:numRef>
          </c:val>
          <c:extLst>
            <c:ext xmlns:c16="http://schemas.microsoft.com/office/drawing/2014/chart" uri="{C3380CC4-5D6E-409C-BE32-E72D297353CC}">
              <c16:uniqueId val="{00000000-1D42-4551-B635-6DED32838D1D}"/>
            </c:ext>
          </c:extLst>
        </c:ser>
        <c:dLbls>
          <c:showLegendKey val="0"/>
          <c:showVal val="0"/>
          <c:showCatName val="0"/>
          <c:showSerName val="0"/>
          <c:showPercent val="1"/>
          <c:showBubbleSize val="0"/>
          <c:showLeaderLines val="1"/>
        </c:dLbls>
      </c:pie3DChart>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Planilha1!$B$1</c:f>
              <c:strCache>
                <c:ptCount val="1"/>
                <c:pt idx="0">
                  <c:v>Coluna1</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9369-4885-AD3F-E734F3E6ACD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9369-4885-AD3F-E734F3E6ACDA}"/>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9369-4885-AD3F-E734F3E6ACDA}"/>
              </c:ext>
            </c:extLst>
          </c:dPt>
          <c:cat>
            <c:strRef>
              <c:f>Planilha1!$A$2:$A$4</c:f>
              <c:strCache>
                <c:ptCount val="3"/>
                <c:pt idx="0">
                  <c:v>14 a 21 anos</c:v>
                </c:pt>
                <c:pt idx="1">
                  <c:v>22 a 35 anos</c:v>
                </c:pt>
                <c:pt idx="2">
                  <c:v>36 a 50 anos</c:v>
                </c:pt>
              </c:strCache>
            </c:strRef>
          </c:cat>
          <c:val>
            <c:numRef>
              <c:f>Planilha1!$B$2:$B$4</c:f>
              <c:numCache>
                <c:formatCode>General</c:formatCode>
                <c:ptCount val="3"/>
                <c:pt idx="0">
                  <c:v>3</c:v>
                </c:pt>
                <c:pt idx="1">
                  <c:v>6</c:v>
                </c:pt>
                <c:pt idx="2">
                  <c:v>1</c:v>
                </c:pt>
              </c:numCache>
            </c:numRef>
          </c:val>
          <c:extLst>
            <c:ext xmlns:c16="http://schemas.microsoft.com/office/drawing/2014/chart" uri="{C3380CC4-5D6E-409C-BE32-E72D297353CC}">
              <c16:uniqueId val="{00000000-1D42-4551-B635-6DED32838D1D}"/>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tx1">
                    <a:lumMod val="65000"/>
                    <a:lumOff val="35000"/>
                  </a:schemeClr>
                </a:solidFill>
              </a:defRPr>
            </a:lvl1pPr>
          </a:lstStyle>
          <a:p>
            <a:fld id="{A62F15C6-D23F-4464-9FA2-244E7F0E1D04}" type="datetimeFigureOut">
              <a:rPr lang="pt-BR" smtClean="0"/>
              <a:t>26/04/2019</a:t>
            </a:fld>
            <a:endParaRPr lang="pt-BR"/>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tx1">
                    <a:lumMod val="65000"/>
                    <a:lumOff val="35000"/>
                  </a:schemeClr>
                </a:solidFill>
              </a:defRPr>
            </a:lvl1pPr>
          </a:lstStyle>
          <a:p>
            <a:endParaRPr lang="pt-BR"/>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tx1">
                    <a:lumMod val="65000"/>
                    <a:lumOff val="35000"/>
                  </a:schemeClr>
                </a:solidFill>
              </a:defRPr>
            </a:lvl1pPr>
          </a:lstStyle>
          <a:p>
            <a:fld id="{0F2DA022-4B88-4DA1-A882-92920D398F28}" type="slidenum">
              <a:rPr lang="pt-BR" smtClean="0"/>
              <a:t>‹nº›</a:t>
            </a:fld>
            <a:endParaRPr lang="pt-BR"/>
          </a:p>
        </p:txBody>
      </p:sp>
      <p:sp>
        <p:nvSpPr>
          <p:cNvPr id="13" name="Rectangle 12" title="left edge border"/>
          <p:cNvSpPr/>
          <p:nvPr/>
        </p:nvSpPr>
        <p:spPr>
          <a:xfrm>
            <a:off x="0" y="0"/>
            <a:ext cx="28346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35888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62F15C6-D23F-4464-9FA2-244E7F0E1D04}" type="datetimeFigureOut">
              <a:rPr lang="pt-BR" smtClean="0"/>
              <a:t>26/04/2019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F2DA022-4B88-4DA1-A882-92920D398F28}" type="slidenum">
              <a:rPr lang="pt-BR" smtClean="0"/>
              <a:t>‹nº›</a:t>
            </a:fld>
            <a:endParaRPr lang="pt-BR"/>
          </a:p>
        </p:txBody>
      </p:sp>
    </p:spTree>
    <p:extLst>
      <p:ext uri="{BB962C8B-B14F-4D97-AF65-F5344CB8AC3E}">
        <p14:creationId xmlns:p14="http://schemas.microsoft.com/office/powerpoint/2010/main" val="683942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62F15C6-D23F-4464-9FA2-244E7F0E1D04}" type="datetimeFigureOut">
              <a:rPr lang="pt-BR" smtClean="0"/>
              <a:t>26/04/2019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F2DA022-4B88-4DA1-A882-92920D398F28}" type="slidenum">
              <a:rPr lang="pt-BR" smtClean="0"/>
              <a:t>‹nº›</a:t>
            </a:fld>
            <a:endParaRPr lang="pt-BR"/>
          </a:p>
        </p:txBody>
      </p:sp>
    </p:spTree>
    <p:extLst>
      <p:ext uri="{BB962C8B-B14F-4D97-AF65-F5344CB8AC3E}">
        <p14:creationId xmlns:p14="http://schemas.microsoft.com/office/powerpoint/2010/main" val="2480551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62F15C6-D23F-4464-9FA2-244E7F0E1D04}" type="datetimeFigureOut">
              <a:rPr lang="pt-BR" smtClean="0"/>
              <a:t>26/04/2019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F2DA022-4B88-4DA1-A882-92920D398F28}" type="slidenum">
              <a:rPr lang="pt-BR" smtClean="0"/>
              <a:t>‹nº›</a:t>
            </a:fld>
            <a:endParaRPr lang="pt-BR"/>
          </a:p>
        </p:txBody>
      </p:sp>
    </p:spTree>
    <p:extLst>
      <p:ext uri="{BB962C8B-B14F-4D97-AF65-F5344CB8AC3E}">
        <p14:creationId xmlns:p14="http://schemas.microsoft.com/office/powerpoint/2010/main" val="1950336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A62F15C6-D23F-4464-9FA2-244E7F0E1D04}" type="datetimeFigureOut">
              <a:rPr lang="pt-BR" smtClean="0"/>
              <a:t>26/04/2019</a:t>
            </a:fld>
            <a:endParaRPr lang="pt-BR"/>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pt-BR"/>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0F2DA022-4B88-4DA1-A882-92920D398F28}" type="slidenum">
              <a:rPr lang="pt-BR" smtClean="0"/>
              <a:t>‹nº›</a:t>
            </a:fld>
            <a:endParaRPr lang="pt-BR"/>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87815325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A62F15C6-D23F-4464-9FA2-244E7F0E1D04}" type="datetimeFigureOut">
              <a:rPr lang="pt-BR" smtClean="0"/>
              <a:t>26/04/2019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F2DA022-4B88-4DA1-A882-92920D398F28}" type="slidenum">
              <a:rPr lang="pt-BR" smtClean="0"/>
              <a:t>‹nº›</a:t>
            </a:fld>
            <a:endParaRPr lang="pt-BR"/>
          </a:p>
        </p:txBody>
      </p:sp>
    </p:spTree>
    <p:extLst>
      <p:ext uri="{BB962C8B-B14F-4D97-AF65-F5344CB8AC3E}">
        <p14:creationId xmlns:p14="http://schemas.microsoft.com/office/powerpoint/2010/main" val="2186122555"/>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1">
                    <a:lumMod val="85000"/>
                    <a:lumOff val="1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257300" y="2909102"/>
            <a:ext cx="4800600" cy="29963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1">
                    <a:lumMod val="85000"/>
                    <a:lumOff val="1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633864" y="2909102"/>
            <a:ext cx="4800600" cy="29963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A62F15C6-D23F-4464-9FA2-244E7F0E1D04}" type="datetimeFigureOut">
              <a:rPr lang="pt-BR" smtClean="0"/>
              <a:t>26/04/2019</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0F2DA022-4B88-4DA1-A882-92920D398F28}" type="slidenum">
              <a:rPr lang="pt-BR" smtClean="0"/>
              <a:t>‹nº›</a:t>
            </a:fld>
            <a:endParaRPr lang="pt-BR"/>
          </a:p>
        </p:txBody>
      </p:sp>
    </p:spTree>
    <p:extLst>
      <p:ext uri="{BB962C8B-B14F-4D97-AF65-F5344CB8AC3E}">
        <p14:creationId xmlns:p14="http://schemas.microsoft.com/office/powerpoint/2010/main" val="4114432170"/>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A62F15C6-D23F-4464-9FA2-244E7F0E1D04}" type="datetimeFigureOut">
              <a:rPr lang="pt-BR" smtClean="0"/>
              <a:t>26/04/2019</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0F2DA022-4B88-4DA1-A882-92920D398F28}" type="slidenum">
              <a:rPr lang="pt-BR" smtClean="0"/>
              <a:t>‹nº›</a:t>
            </a:fld>
            <a:endParaRPr lang="pt-BR"/>
          </a:p>
        </p:txBody>
      </p:sp>
    </p:spTree>
    <p:extLst>
      <p:ext uri="{BB962C8B-B14F-4D97-AF65-F5344CB8AC3E}">
        <p14:creationId xmlns:p14="http://schemas.microsoft.com/office/powerpoint/2010/main" val="3300750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2F15C6-D23F-4464-9FA2-244E7F0E1D04}" type="datetimeFigureOut">
              <a:rPr lang="pt-BR" smtClean="0"/>
              <a:t>26/04/2019</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0F2DA022-4B88-4DA1-A882-92920D398F28}" type="slidenum">
              <a:rPr lang="pt-BR" smtClean="0"/>
              <a:t>‹nº›</a:t>
            </a:fld>
            <a:endParaRPr lang="pt-BR"/>
          </a:p>
        </p:txBody>
      </p:sp>
    </p:spTree>
    <p:extLst>
      <p:ext uri="{BB962C8B-B14F-4D97-AF65-F5344CB8AC3E}">
        <p14:creationId xmlns:p14="http://schemas.microsoft.com/office/powerpoint/2010/main" val="1389576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pt-BR"/>
              <a:t>Clique para editar o título Mestre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765051" y="6375679"/>
            <a:ext cx="1233355" cy="348462"/>
          </a:xfrm>
        </p:spPr>
        <p:txBody>
          <a:bodyPr/>
          <a:lstStyle/>
          <a:p>
            <a:fld id="{A62F15C6-D23F-4464-9FA2-244E7F0E1D04}" type="datetimeFigureOut">
              <a:rPr lang="pt-BR" smtClean="0"/>
              <a:t>26/04/2019</a:t>
            </a:fld>
            <a:endParaRPr lang="pt-BR"/>
          </a:p>
        </p:txBody>
      </p:sp>
      <p:sp>
        <p:nvSpPr>
          <p:cNvPr id="6" name="Footer Placeholder 5"/>
          <p:cNvSpPr>
            <a:spLocks noGrp="1"/>
          </p:cNvSpPr>
          <p:nvPr>
            <p:ph type="ftr" sz="quarter" idx="11"/>
          </p:nvPr>
        </p:nvSpPr>
        <p:spPr>
          <a:xfrm>
            <a:off x="2103620" y="6375679"/>
            <a:ext cx="3482179" cy="345796"/>
          </a:xfrm>
        </p:spPr>
        <p:txBody>
          <a:bodyPr/>
          <a:lstStyle/>
          <a:p>
            <a:endParaRPr lang="pt-BR"/>
          </a:p>
        </p:txBody>
      </p:sp>
      <p:sp>
        <p:nvSpPr>
          <p:cNvPr id="7" name="Slide Number Placeholder 6"/>
          <p:cNvSpPr>
            <a:spLocks noGrp="1"/>
          </p:cNvSpPr>
          <p:nvPr>
            <p:ph type="sldNum" sz="quarter" idx="12"/>
          </p:nvPr>
        </p:nvSpPr>
        <p:spPr>
          <a:xfrm>
            <a:off x="5691014" y="6375679"/>
            <a:ext cx="1232456" cy="345796"/>
          </a:xfrm>
        </p:spPr>
        <p:txBody>
          <a:bodyPr/>
          <a:lstStyle/>
          <a:p>
            <a:fld id="{0F2DA022-4B88-4DA1-A882-92920D398F28}" type="slidenum">
              <a:rPr lang="pt-BR" smtClean="0"/>
              <a:t>‹nº›</a:t>
            </a:fld>
            <a:endParaRPr lang="pt-BR"/>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07720158"/>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1">
              <a:lumMod val="85000"/>
              <a:lumOff val="15000"/>
            </a:schemeClr>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pt-BR"/>
              <a:t>Clique para editar o título Mestre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765950" y="6375679"/>
            <a:ext cx="1232456" cy="348462"/>
          </a:xfrm>
        </p:spPr>
        <p:txBody>
          <a:bodyPr/>
          <a:lstStyle/>
          <a:p>
            <a:fld id="{A62F15C6-D23F-4464-9FA2-244E7F0E1D04}" type="datetimeFigureOut">
              <a:rPr lang="pt-BR" smtClean="0"/>
              <a:t>26/04/2019</a:t>
            </a:fld>
            <a:endParaRPr lang="pt-BR"/>
          </a:p>
        </p:txBody>
      </p:sp>
      <p:sp>
        <p:nvSpPr>
          <p:cNvPr id="6" name="Footer Placeholder 5"/>
          <p:cNvSpPr>
            <a:spLocks noGrp="1"/>
          </p:cNvSpPr>
          <p:nvPr>
            <p:ph type="ftr" sz="quarter" idx="11"/>
          </p:nvPr>
        </p:nvSpPr>
        <p:spPr>
          <a:xfrm>
            <a:off x="2103621" y="6375679"/>
            <a:ext cx="3482178" cy="345796"/>
          </a:xfrm>
        </p:spPr>
        <p:txBody>
          <a:bodyPr/>
          <a:lstStyle/>
          <a:p>
            <a:endParaRPr lang="pt-BR"/>
          </a:p>
        </p:txBody>
      </p:sp>
      <p:sp>
        <p:nvSpPr>
          <p:cNvPr id="7" name="Slide Number Placeholder 6"/>
          <p:cNvSpPr>
            <a:spLocks noGrp="1"/>
          </p:cNvSpPr>
          <p:nvPr>
            <p:ph type="sldNum" sz="quarter" idx="12"/>
          </p:nvPr>
        </p:nvSpPr>
        <p:spPr>
          <a:xfrm>
            <a:off x="5687568" y="6375679"/>
            <a:ext cx="1234440" cy="345796"/>
          </a:xfrm>
        </p:spPr>
        <p:txBody>
          <a:bodyPr/>
          <a:lstStyle/>
          <a:p>
            <a:fld id="{0F2DA022-4B88-4DA1-A882-92920D398F28}" type="slidenum">
              <a:rPr lang="pt-BR" smtClean="0"/>
              <a:t>‹nº›</a:t>
            </a:fld>
            <a:endParaRPr lang="pt-BR"/>
          </a:p>
        </p:txBody>
      </p:sp>
    </p:spTree>
    <p:extLst>
      <p:ext uri="{BB962C8B-B14F-4D97-AF65-F5344CB8AC3E}">
        <p14:creationId xmlns:p14="http://schemas.microsoft.com/office/powerpoint/2010/main" val="280766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A62F15C6-D23F-4464-9FA2-244E7F0E1D04}" type="datetimeFigureOut">
              <a:rPr lang="pt-BR" smtClean="0"/>
              <a:t>26/04/2019</a:t>
            </a:fld>
            <a:endParaRPr lang="pt-BR"/>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pt-BR"/>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0F2DA022-4B88-4DA1-A882-92920D398F28}" type="slidenum">
              <a:rPr lang="pt-BR" smtClean="0"/>
              <a:t>‹nº›</a:t>
            </a:fld>
            <a:endParaRPr lang="pt-BR"/>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1">
              <a:lumMod val="85000"/>
              <a:lumOff val="15000"/>
            </a:schemeClr>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2796176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51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4">
            <a:extLst>
              <a:ext uri="{FF2B5EF4-FFF2-40B4-BE49-F238E27FC236}">
                <a16:creationId xmlns:a16="http://schemas.microsoft.com/office/drawing/2014/main" id="{0A46F439-AFE6-4B97-AA06-F6547DD17B8B}"/>
              </a:ext>
            </a:extLst>
          </p:cNvPr>
          <p:cNvPicPr>
            <a:picLocks noChangeAspect="1"/>
          </p:cNvPicPr>
          <p:nvPr/>
        </p:nvPicPr>
        <p:blipFill rotWithShape="1">
          <a:blip r:embed="rId2">
            <a:biLevel thresh="50000"/>
            <a:extLst>
              <a:ext uri="{28A0092B-C50C-407E-A947-70E740481C1C}">
                <a14:useLocalDpi xmlns:a14="http://schemas.microsoft.com/office/drawing/2010/main" val="0"/>
              </a:ext>
            </a:extLst>
          </a:blip>
          <a:srcRect t="11228" b="5840"/>
          <a:stretch/>
        </p:blipFill>
        <p:spPr>
          <a:xfrm>
            <a:off x="-1" y="0"/>
            <a:ext cx="12191997" cy="6857999"/>
          </a:xfrm>
          <a:prstGeom prst="rect">
            <a:avLst/>
          </a:prstGeom>
        </p:spPr>
      </p:pic>
      <p:sp>
        <p:nvSpPr>
          <p:cNvPr id="2" name="Título 1">
            <a:extLst>
              <a:ext uri="{FF2B5EF4-FFF2-40B4-BE49-F238E27FC236}">
                <a16:creationId xmlns:a16="http://schemas.microsoft.com/office/drawing/2014/main" id="{42009595-BF97-492B-94A6-218583106A1C}"/>
              </a:ext>
            </a:extLst>
          </p:cNvPr>
          <p:cNvSpPr>
            <a:spLocks noGrp="1"/>
          </p:cNvSpPr>
          <p:nvPr>
            <p:ph type="ctrTitle"/>
          </p:nvPr>
        </p:nvSpPr>
        <p:spPr>
          <a:xfrm>
            <a:off x="1097177" y="1309027"/>
            <a:ext cx="9944378" cy="2272464"/>
          </a:xfrm>
        </p:spPr>
        <p:txBody>
          <a:bodyPr anchor="b">
            <a:noAutofit/>
          </a:bodyPr>
          <a:lstStyle/>
          <a:p>
            <a:r>
              <a:rPr lang="pt-BR" sz="8000" b="1" dirty="0">
                <a:solidFill>
                  <a:schemeClr val="bg1"/>
                </a:solidFill>
                <a:latin typeface="Xilosa" panose="02000000000000000000" pitchFamily="2" charset="0"/>
                <a:ea typeface="Xilosa" panose="02000000000000000000" pitchFamily="2" charset="0"/>
              </a:rPr>
              <a:t>Memorias Quixadaenses</a:t>
            </a:r>
          </a:p>
        </p:txBody>
      </p:sp>
      <p:sp>
        <p:nvSpPr>
          <p:cNvPr id="10" name="Freeform: Shape 9">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a16="http://schemas.microsoft.com/office/drawing/2014/main" id="{05CFB91E-A4C1-47A2-815C-0EF03C7EF7F7}"/>
              </a:ext>
            </a:extLst>
          </p:cNvPr>
          <p:cNvSpPr>
            <a:spLocks noGrp="1"/>
          </p:cNvSpPr>
          <p:nvPr>
            <p:ph type="subTitle" idx="1"/>
          </p:nvPr>
        </p:nvSpPr>
        <p:spPr>
          <a:xfrm>
            <a:off x="1479611" y="5472172"/>
            <a:ext cx="9179510" cy="742279"/>
          </a:xfrm>
        </p:spPr>
        <p:txBody>
          <a:bodyPr anchor="ctr">
            <a:normAutofit/>
          </a:bodyPr>
          <a:lstStyle/>
          <a:p>
            <a:r>
              <a:rPr lang="pt-BR" sz="1600" b="0" dirty="0">
                <a:solidFill>
                  <a:schemeClr val="tx2">
                    <a:lumMod val="50000"/>
                  </a:schemeClr>
                </a:solidFill>
                <a:latin typeface="Berlin Sans FB Demi" panose="020B0604020202020204" pitchFamily="34" charset="0"/>
              </a:rPr>
              <a:t>Resgate do patrimônio histórico local com uso de  realidade aumentada em espaços internos </a:t>
            </a:r>
          </a:p>
        </p:txBody>
      </p:sp>
      <p:sp>
        <p:nvSpPr>
          <p:cNvPr id="15" name="Título 1">
            <a:extLst>
              <a:ext uri="{FF2B5EF4-FFF2-40B4-BE49-F238E27FC236}">
                <a16:creationId xmlns:a16="http://schemas.microsoft.com/office/drawing/2014/main" id="{953475B5-55C9-42B3-87FC-F37F4CE4EF7E}"/>
              </a:ext>
            </a:extLst>
          </p:cNvPr>
          <p:cNvSpPr txBox="1">
            <a:spLocks/>
          </p:cNvSpPr>
          <p:nvPr/>
        </p:nvSpPr>
        <p:spPr>
          <a:xfrm>
            <a:off x="1178553" y="1118583"/>
            <a:ext cx="9944378" cy="24628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10000" kern="1200" cap="all" spc="800" baseline="0">
                <a:solidFill>
                  <a:schemeClr val="tx1">
                    <a:lumMod val="85000"/>
                    <a:lumOff val="15000"/>
                  </a:schemeClr>
                </a:solidFill>
                <a:latin typeface="+mj-lt"/>
                <a:ea typeface="+mj-ea"/>
                <a:cs typeface="+mj-cs"/>
              </a:defRPr>
            </a:lvl1pPr>
          </a:lstStyle>
          <a:p>
            <a:r>
              <a:rPr lang="pt-BR" sz="8000" b="1" dirty="0">
                <a:solidFill>
                  <a:schemeClr val="accent1">
                    <a:lumMod val="75000"/>
                  </a:schemeClr>
                </a:solidFill>
                <a:latin typeface="Xilosa" panose="02000000000000000000" pitchFamily="2" charset="0"/>
                <a:ea typeface="Xilosa" panose="02000000000000000000" pitchFamily="2" charset="0"/>
              </a:rPr>
              <a:t>Memorias Quixadaenses</a:t>
            </a:r>
          </a:p>
        </p:txBody>
      </p:sp>
      <p:sp>
        <p:nvSpPr>
          <p:cNvPr id="21" name="CaixaDeTexto 20">
            <a:extLst>
              <a:ext uri="{FF2B5EF4-FFF2-40B4-BE49-F238E27FC236}">
                <a16:creationId xmlns:a16="http://schemas.microsoft.com/office/drawing/2014/main" id="{619A071D-C24D-4104-8D9D-02A0B4AD7DF2}"/>
              </a:ext>
            </a:extLst>
          </p:cNvPr>
          <p:cNvSpPr txBox="1"/>
          <p:nvPr/>
        </p:nvSpPr>
        <p:spPr>
          <a:xfrm>
            <a:off x="5788462" y="682563"/>
            <a:ext cx="1614036" cy="2215991"/>
          </a:xfrm>
          <a:prstGeom prst="rect">
            <a:avLst/>
          </a:prstGeom>
          <a:noFill/>
        </p:spPr>
        <p:txBody>
          <a:bodyPr wrap="square" rtlCol="0">
            <a:spAutoFit/>
          </a:bodyPr>
          <a:lstStyle/>
          <a:p>
            <a:r>
              <a:rPr lang="pt-BR" sz="13800" b="1" dirty="0">
                <a:solidFill>
                  <a:schemeClr val="bg1"/>
                </a:solidFill>
                <a:latin typeface="Bodoni MT Black" panose="020B0604020202020204" pitchFamily="18" charset="0"/>
              </a:rPr>
              <a:t>´</a:t>
            </a:r>
          </a:p>
        </p:txBody>
      </p:sp>
      <p:sp>
        <p:nvSpPr>
          <p:cNvPr id="6" name="CaixaDeTexto 5">
            <a:extLst>
              <a:ext uri="{FF2B5EF4-FFF2-40B4-BE49-F238E27FC236}">
                <a16:creationId xmlns:a16="http://schemas.microsoft.com/office/drawing/2014/main" id="{6B45B807-D176-4797-AB02-E6799B27CD0B}"/>
              </a:ext>
            </a:extLst>
          </p:cNvPr>
          <p:cNvSpPr txBox="1"/>
          <p:nvPr/>
        </p:nvSpPr>
        <p:spPr>
          <a:xfrm>
            <a:off x="5885887" y="678712"/>
            <a:ext cx="1614036" cy="2215991"/>
          </a:xfrm>
          <a:prstGeom prst="rect">
            <a:avLst/>
          </a:prstGeom>
          <a:noFill/>
        </p:spPr>
        <p:txBody>
          <a:bodyPr wrap="square" rtlCol="0">
            <a:spAutoFit/>
          </a:bodyPr>
          <a:lstStyle/>
          <a:p>
            <a:r>
              <a:rPr lang="pt-BR" sz="13800" b="1" dirty="0">
                <a:solidFill>
                  <a:schemeClr val="accent1">
                    <a:lumMod val="75000"/>
                  </a:schemeClr>
                </a:solidFill>
                <a:latin typeface="Bodoni MT Black" panose="020B0604020202020204" pitchFamily="18" charset="0"/>
              </a:rPr>
              <a:t>´</a:t>
            </a:r>
          </a:p>
        </p:txBody>
      </p:sp>
      <p:pic>
        <p:nvPicPr>
          <p:cNvPr id="13" name="Imagem 12">
            <a:extLst>
              <a:ext uri="{FF2B5EF4-FFF2-40B4-BE49-F238E27FC236}">
                <a16:creationId xmlns:a16="http://schemas.microsoft.com/office/drawing/2014/main" id="{F504E8A8-38F8-4366-9A00-6097CBE436DB}"/>
              </a:ext>
            </a:extLst>
          </p:cNvPr>
          <p:cNvPicPr>
            <a:picLocks noChangeAspect="1"/>
          </p:cNvPicPr>
          <p:nvPr/>
        </p:nvPicPr>
        <p:blipFill>
          <a:blip r:embed="rId3"/>
          <a:stretch>
            <a:fillRect/>
          </a:stretch>
        </p:blipFill>
        <p:spPr>
          <a:xfrm>
            <a:off x="-26634" y="-1"/>
            <a:ext cx="12192000" cy="6858000"/>
          </a:xfrm>
          <a:prstGeom prst="rect">
            <a:avLst/>
          </a:prstGeom>
        </p:spPr>
      </p:pic>
    </p:spTree>
    <p:extLst>
      <p:ext uri="{BB962C8B-B14F-4D97-AF65-F5344CB8AC3E}">
        <p14:creationId xmlns:p14="http://schemas.microsoft.com/office/powerpoint/2010/main" val="9346908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630E3B-A15F-48B4-A0FC-20F88582DFB3}"/>
              </a:ext>
            </a:extLst>
          </p:cNvPr>
          <p:cNvSpPr>
            <a:spLocks noGrp="1"/>
          </p:cNvSpPr>
          <p:nvPr>
            <p:ph type="title"/>
          </p:nvPr>
        </p:nvSpPr>
        <p:spPr/>
        <p:txBody>
          <a:bodyPr/>
          <a:lstStyle/>
          <a:p>
            <a:r>
              <a:rPr lang="pt-BR" dirty="0"/>
              <a:t>CENÁRIO</a:t>
            </a:r>
          </a:p>
        </p:txBody>
      </p:sp>
      <p:sp>
        <p:nvSpPr>
          <p:cNvPr id="3" name="Espaço Reservado para Conteúdo 2">
            <a:extLst>
              <a:ext uri="{FF2B5EF4-FFF2-40B4-BE49-F238E27FC236}">
                <a16:creationId xmlns:a16="http://schemas.microsoft.com/office/drawing/2014/main" id="{4580ADCA-7F36-40DC-9A32-B28F2770B39E}"/>
              </a:ext>
            </a:extLst>
          </p:cNvPr>
          <p:cNvSpPr>
            <a:spLocks noGrp="1"/>
          </p:cNvSpPr>
          <p:nvPr>
            <p:ph idx="1"/>
          </p:nvPr>
        </p:nvSpPr>
        <p:spPr>
          <a:xfrm>
            <a:off x="1251678" y="639187"/>
            <a:ext cx="10178322" cy="4395434"/>
          </a:xfrm>
        </p:spPr>
        <p:txBody>
          <a:bodyPr/>
          <a:lstStyle/>
          <a:p>
            <a:pPr marL="0" indent="0">
              <a:buNone/>
            </a:pPr>
            <a:endParaRPr lang="pt-BR" dirty="0"/>
          </a:p>
          <a:p>
            <a:pPr marL="0" indent="0">
              <a:buNone/>
            </a:pPr>
            <a:endParaRPr lang="pt-BR" dirty="0"/>
          </a:p>
          <a:p>
            <a:pPr marL="0" indent="0" algn="just">
              <a:buNone/>
            </a:pPr>
            <a:r>
              <a:rPr lang="pt-BR" sz="2400" dirty="0"/>
              <a:t>Quixadá é uma cidade que tem uma história e muito rica, porém não há grande preservação de seu patrimônio por parte do poder público nem da própria população. A cidade recebe um número considerável de turistas interessados em suas histórias, apesar de muitos, incluindo a população local terem uma visão distorcida de determinados fatos. É relatado pelos guias e museus que é notável a carência de visitas de pessoas locais, logo então pode-se pressupor que é a população não tem conhecimento da rica história de sua cidade, apesar de em Quixadá haver monumentos históricos, museus e demais edificações históricas. </a:t>
            </a:r>
          </a:p>
          <a:p>
            <a:pPr marL="0" indent="0">
              <a:buNone/>
            </a:pPr>
            <a:endParaRPr lang="pt-BR" dirty="0"/>
          </a:p>
        </p:txBody>
      </p:sp>
    </p:spTree>
    <p:extLst>
      <p:ext uri="{BB962C8B-B14F-4D97-AF65-F5344CB8AC3E}">
        <p14:creationId xmlns:p14="http://schemas.microsoft.com/office/powerpoint/2010/main" val="3947242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630E3B-A15F-48B4-A0FC-20F88582DFB3}"/>
              </a:ext>
            </a:extLst>
          </p:cNvPr>
          <p:cNvSpPr>
            <a:spLocks noGrp="1"/>
          </p:cNvSpPr>
          <p:nvPr>
            <p:ph type="title"/>
          </p:nvPr>
        </p:nvSpPr>
        <p:spPr/>
        <p:txBody>
          <a:bodyPr/>
          <a:lstStyle/>
          <a:p>
            <a:r>
              <a:rPr lang="pt-BR" dirty="0"/>
              <a:t>Análise competitiva</a:t>
            </a:r>
          </a:p>
        </p:txBody>
      </p:sp>
      <p:pic>
        <p:nvPicPr>
          <p:cNvPr id="4" name="Espaço Reservado para Conteúdo 3">
            <a:extLst>
              <a:ext uri="{FF2B5EF4-FFF2-40B4-BE49-F238E27FC236}">
                <a16:creationId xmlns:a16="http://schemas.microsoft.com/office/drawing/2014/main" id="{927FB90D-DCA7-4F11-95E7-EDAE8AE643FC}"/>
              </a:ext>
            </a:extLst>
          </p:cNvPr>
          <p:cNvPicPr>
            <a:picLocks noGrp="1" noChangeAspect="1"/>
          </p:cNvPicPr>
          <p:nvPr>
            <p:ph idx="1"/>
          </p:nvPr>
        </p:nvPicPr>
        <p:blipFill rotWithShape="1">
          <a:blip r:embed="rId2"/>
          <a:srcRect l="561" t="7096" r="60354"/>
          <a:stretch/>
        </p:blipFill>
        <p:spPr>
          <a:xfrm>
            <a:off x="4670986" y="1726490"/>
            <a:ext cx="3842700" cy="1106140"/>
          </a:xfrm>
          <a:prstGeom prst="rect">
            <a:avLst/>
          </a:prstGeom>
        </p:spPr>
      </p:pic>
      <p:sp>
        <p:nvSpPr>
          <p:cNvPr id="5" name="CaixaDeTexto 4">
            <a:extLst>
              <a:ext uri="{FF2B5EF4-FFF2-40B4-BE49-F238E27FC236}">
                <a16:creationId xmlns:a16="http://schemas.microsoft.com/office/drawing/2014/main" id="{5BBB02F8-C325-435E-B18D-BDD50ACAE0FD}"/>
              </a:ext>
            </a:extLst>
          </p:cNvPr>
          <p:cNvSpPr txBox="1"/>
          <p:nvPr/>
        </p:nvSpPr>
        <p:spPr>
          <a:xfrm>
            <a:off x="1251678" y="1505185"/>
            <a:ext cx="3488924" cy="369332"/>
          </a:xfrm>
          <a:prstGeom prst="rect">
            <a:avLst/>
          </a:prstGeom>
          <a:noFill/>
        </p:spPr>
        <p:txBody>
          <a:bodyPr wrap="square" rtlCol="0">
            <a:spAutoFit/>
          </a:bodyPr>
          <a:lstStyle/>
          <a:p>
            <a:r>
              <a:rPr lang="pt-BR" b="1" dirty="0"/>
              <a:t>Concorrentes diretos</a:t>
            </a:r>
          </a:p>
        </p:txBody>
      </p:sp>
      <p:sp>
        <p:nvSpPr>
          <p:cNvPr id="6" name="Retângulo 5">
            <a:extLst>
              <a:ext uri="{FF2B5EF4-FFF2-40B4-BE49-F238E27FC236}">
                <a16:creationId xmlns:a16="http://schemas.microsoft.com/office/drawing/2014/main" id="{027EB8F0-FF19-447C-B990-9C8E93BEDBFA}"/>
              </a:ext>
            </a:extLst>
          </p:cNvPr>
          <p:cNvSpPr/>
          <p:nvPr/>
        </p:nvSpPr>
        <p:spPr>
          <a:xfrm>
            <a:off x="4670986" y="2888790"/>
            <a:ext cx="3986073" cy="1477328"/>
          </a:xfrm>
          <a:prstGeom prst="rect">
            <a:avLst/>
          </a:prstGeom>
        </p:spPr>
        <p:txBody>
          <a:bodyPr wrap="square">
            <a:spAutoFit/>
          </a:bodyPr>
          <a:lstStyle/>
          <a:p>
            <a:pPr algn="just"/>
            <a:r>
              <a:rPr lang="pt-BR" dirty="0">
                <a:solidFill>
                  <a:srgbClr val="000000"/>
                </a:solidFill>
                <a:latin typeface="Arial" panose="020B0604020202020204" pitchFamily="34" charset="0"/>
              </a:rPr>
              <a:t>A empresa norueguesa DIGITAL AV, responsável por fornecer serviços, como projetores DLP, com visualização panorâmica e imersa, com tela curva de 180 graus.</a:t>
            </a:r>
            <a:endParaRPr lang="pt-BR" dirty="0"/>
          </a:p>
        </p:txBody>
      </p:sp>
      <p:pic>
        <p:nvPicPr>
          <p:cNvPr id="7" name="Imagem 6">
            <a:extLst>
              <a:ext uri="{FF2B5EF4-FFF2-40B4-BE49-F238E27FC236}">
                <a16:creationId xmlns:a16="http://schemas.microsoft.com/office/drawing/2014/main" id="{F2CF8896-3427-4AB5-832C-82EFC14506F6}"/>
              </a:ext>
            </a:extLst>
          </p:cNvPr>
          <p:cNvPicPr>
            <a:picLocks noChangeAspect="1"/>
          </p:cNvPicPr>
          <p:nvPr/>
        </p:nvPicPr>
        <p:blipFill>
          <a:blip r:embed="rId3"/>
          <a:stretch>
            <a:fillRect/>
          </a:stretch>
        </p:blipFill>
        <p:spPr>
          <a:xfrm>
            <a:off x="3175099" y="4876143"/>
            <a:ext cx="1476375" cy="1476375"/>
          </a:xfrm>
          <a:prstGeom prst="rect">
            <a:avLst/>
          </a:prstGeom>
        </p:spPr>
      </p:pic>
      <p:sp>
        <p:nvSpPr>
          <p:cNvPr id="8" name="Retângulo 7">
            <a:extLst>
              <a:ext uri="{FF2B5EF4-FFF2-40B4-BE49-F238E27FC236}">
                <a16:creationId xmlns:a16="http://schemas.microsoft.com/office/drawing/2014/main" id="{D9404E1D-28F8-41C3-BF14-3BF9FB167B1F}"/>
              </a:ext>
            </a:extLst>
          </p:cNvPr>
          <p:cNvSpPr/>
          <p:nvPr/>
        </p:nvSpPr>
        <p:spPr>
          <a:xfrm>
            <a:off x="5729056" y="3240780"/>
            <a:ext cx="4542408" cy="646331"/>
          </a:xfrm>
          <a:prstGeom prst="rect">
            <a:avLst/>
          </a:prstGeom>
        </p:spPr>
        <p:txBody>
          <a:bodyPr wrap="square">
            <a:spAutoFit/>
          </a:bodyPr>
          <a:lstStyle/>
          <a:p>
            <a:br>
              <a:rPr lang="pt-BR" dirty="0"/>
            </a:br>
            <a:endParaRPr lang="pt-BR" dirty="0"/>
          </a:p>
        </p:txBody>
      </p:sp>
      <p:sp>
        <p:nvSpPr>
          <p:cNvPr id="9" name="Retângulo 8">
            <a:extLst>
              <a:ext uri="{FF2B5EF4-FFF2-40B4-BE49-F238E27FC236}">
                <a16:creationId xmlns:a16="http://schemas.microsoft.com/office/drawing/2014/main" id="{C82E16E3-3C9A-47E2-BBC1-0D36E3B4CECC}"/>
              </a:ext>
            </a:extLst>
          </p:cNvPr>
          <p:cNvSpPr/>
          <p:nvPr/>
        </p:nvSpPr>
        <p:spPr>
          <a:xfrm>
            <a:off x="4670986" y="4869897"/>
            <a:ext cx="3986073" cy="1477328"/>
          </a:xfrm>
          <a:prstGeom prst="rect">
            <a:avLst/>
          </a:prstGeom>
        </p:spPr>
        <p:txBody>
          <a:bodyPr wrap="square">
            <a:spAutoFit/>
          </a:bodyPr>
          <a:lstStyle/>
          <a:p>
            <a:pPr algn="just"/>
            <a:r>
              <a:rPr lang="pt-BR" dirty="0"/>
              <a:t>A empresa Omnis Lux, trabalha com implementações de planetários &amp; teatros digitais espaços imersivos multidisciplinares de projeções fulldome digitais* e óticas.</a:t>
            </a:r>
          </a:p>
        </p:txBody>
      </p:sp>
    </p:spTree>
    <p:extLst>
      <p:ext uri="{BB962C8B-B14F-4D97-AF65-F5344CB8AC3E}">
        <p14:creationId xmlns:p14="http://schemas.microsoft.com/office/powerpoint/2010/main" val="2731505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630E3B-A15F-48B4-A0FC-20F88582DFB3}"/>
              </a:ext>
            </a:extLst>
          </p:cNvPr>
          <p:cNvSpPr>
            <a:spLocks noGrp="1"/>
          </p:cNvSpPr>
          <p:nvPr>
            <p:ph type="title"/>
          </p:nvPr>
        </p:nvSpPr>
        <p:spPr/>
        <p:txBody>
          <a:bodyPr/>
          <a:lstStyle/>
          <a:p>
            <a:r>
              <a:rPr lang="pt-BR" dirty="0"/>
              <a:t>TEMÁTICA</a:t>
            </a:r>
          </a:p>
        </p:txBody>
      </p:sp>
      <p:sp>
        <p:nvSpPr>
          <p:cNvPr id="3" name="Espaço Reservado para Conteúdo 2">
            <a:extLst>
              <a:ext uri="{FF2B5EF4-FFF2-40B4-BE49-F238E27FC236}">
                <a16:creationId xmlns:a16="http://schemas.microsoft.com/office/drawing/2014/main" id="{4580ADCA-7F36-40DC-9A32-B28F2770B39E}"/>
              </a:ext>
            </a:extLst>
          </p:cNvPr>
          <p:cNvSpPr>
            <a:spLocks noGrp="1"/>
          </p:cNvSpPr>
          <p:nvPr>
            <p:ph idx="1"/>
          </p:nvPr>
        </p:nvSpPr>
        <p:spPr>
          <a:xfrm>
            <a:off x="1251678" y="1171846"/>
            <a:ext cx="10178322" cy="4395434"/>
          </a:xfrm>
        </p:spPr>
        <p:txBody>
          <a:bodyPr>
            <a:normAutofit/>
          </a:bodyPr>
          <a:lstStyle/>
          <a:p>
            <a:pPr marL="0" indent="0">
              <a:buNone/>
            </a:pPr>
            <a:endParaRPr lang="pt-BR" dirty="0"/>
          </a:p>
          <a:p>
            <a:pPr algn="just"/>
            <a:r>
              <a:rPr lang="pt-BR" b="1" dirty="0"/>
              <a:t>Relevância:  </a:t>
            </a:r>
            <a:r>
              <a:rPr lang="pt-BR" dirty="0"/>
              <a:t>Quixadá é uma cidade de grande importância dentro das raízes históricas e ancestrais do Brasil, tendo isto em mente, é uma missão humanitária preservar, resgatar, propagar e manter toda a sua produção simbólica ao longo das décadas dentro do processo identitário brasileiro. Apesar disso, ainda se é necessário atualizar e modernizar o ambiente do museu, assim, estimulando o interesse do público para o consumo de sua identidade histórica e contemporânea. E também manter e proteger parte significativa da cultura identitária brasileira de Quixadá como forma de resgatar e ressignificar dentro da memória coletiva suas raízes históricas e contemporâneas.</a:t>
            </a:r>
            <a:endParaRPr lang="pt-BR" b="1" dirty="0"/>
          </a:p>
          <a:p>
            <a:pPr algn="just"/>
            <a:r>
              <a:rPr lang="pt-BR" b="1" dirty="0"/>
              <a:t>Aplicabilidade: </a:t>
            </a:r>
            <a:r>
              <a:rPr lang="pt-BR" dirty="0"/>
              <a:t>Qualquer museu/centro cultural e afins que disponham uma sala específica para o projeto.</a:t>
            </a:r>
            <a:endParaRPr lang="pt-BR" b="1" dirty="0"/>
          </a:p>
        </p:txBody>
      </p:sp>
    </p:spTree>
    <p:extLst>
      <p:ext uri="{BB962C8B-B14F-4D97-AF65-F5344CB8AC3E}">
        <p14:creationId xmlns:p14="http://schemas.microsoft.com/office/powerpoint/2010/main" val="2792812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630E3B-A15F-48B4-A0FC-20F88582DFB3}"/>
              </a:ext>
            </a:extLst>
          </p:cNvPr>
          <p:cNvSpPr>
            <a:spLocks noGrp="1"/>
          </p:cNvSpPr>
          <p:nvPr>
            <p:ph type="title"/>
          </p:nvPr>
        </p:nvSpPr>
        <p:spPr/>
        <p:txBody>
          <a:bodyPr/>
          <a:lstStyle/>
          <a:p>
            <a:r>
              <a:rPr lang="pt-BR" dirty="0"/>
              <a:t>Dados de entrevista</a:t>
            </a:r>
          </a:p>
        </p:txBody>
      </p:sp>
      <p:sp>
        <p:nvSpPr>
          <p:cNvPr id="3" name="Espaço Reservado para Conteúdo 2">
            <a:extLst>
              <a:ext uri="{FF2B5EF4-FFF2-40B4-BE49-F238E27FC236}">
                <a16:creationId xmlns:a16="http://schemas.microsoft.com/office/drawing/2014/main" id="{4580ADCA-7F36-40DC-9A32-B28F2770B39E}"/>
              </a:ext>
            </a:extLst>
          </p:cNvPr>
          <p:cNvSpPr>
            <a:spLocks noGrp="1"/>
          </p:cNvSpPr>
          <p:nvPr>
            <p:ph idx="1"/>
          </p:nvPr>
        </p:nvSpPr>
        <p:spPr>
          <a:xfrm>
            <a:off x="1251678" y="1367161"/>
            <a:ext cx="10178322" cy="4802820"/>
          </a:xfrm>
        </p:spPr>
        <p:txBody>
          <a:bodyPr/>
          <a:lstStyle/>
          <a:p>
            <a:pPr algn="just"/>
            <a:r>
              <a:rPr lang="pt-BR" b="1" dirty="0"/>
              <a:t>Objetivo da Entrevista: </a:t>
            </a:r>
            <a:r>
              <a:rPr lang="pt-BR" dirty="0"/>
              <a:t>o objetivo do estudo é obter dados para o planejamento de um projeto cultural em Quixadá, que tem como finalidade a preservação do patrimônio imaterial local.</a:t>
            </a:r>
          </a:p>
          <a:p>
            <a:pPr algn="just"/>
            <a:r>
              <a:rPr lang="pt-BR" b="1" dirty="0"/>
              <a:t>Dados Demográficos: </a:t>
            </a:r>
            <a:r>
              <a:rPr lang="pt-BR" dirty="0"/>
              <a:t>Nome, Idade , Escolaridade, Profissão;</a:t>
            </a:r>
          </a:p>
          <a:p>
            <a:pPr algn="just"/>
            <a:r>
              <a:rPr lang="pt-BR" b="1" dirty="0"/>
              <a:t>Entrevista voltada aos visitantes:</a:t>
            </a:r>
            <a:endParaRPr lang="pt-BR" dirty="0"/>
          </a:p>
          <a:p>
            <a:pPr marL="800100" lvl="1" indent="-342900" algn="just">
              <a:buFont typeface="+mj-lt"/>
              <a:buAutoNum type="arabicPeriod"/>
            </a:pPr>
            <a:r>
              <a:rPr lang="pt-BR" dirty="0"/>
              <a:t>Você se interessa pelas histórias de Quixadá? (Lendas, contos, casos, relatos </a:t>
            </a:r>
            <a:r>
              <a:rPr lang="pt-BR" dirty="0" err="1"/>
              <a:t>etc</a:t>
            </a:r>
            <a:r>
              <a:rPr lang="pt-BR" dirty="0"/>
              <a:t>)</a:t>
            </a:r>
          </a:p>
          <a:p>
            <a:pPr marL="800100" lvl="1" indent="-342900" algn="just">
              <a:buFont typeface="+mj-lt"/>
              <a:buAutoNum type="arabicPeriod"/>
            </a:pPr>
            <a:r>
              <a:rPr lang="pt-BR" dirty="0"/>
              <a:t>Você costuma frequentar museus quixadaenses? Se sim, relate um pouco sua experiências</a:t>
            </a:r>
          </a:p>
          <a:p>
            <a:pPr marL="800100" lvl="1" indent="-342900" algn="just">
              <a:buFont typeface="+mj-lt"/>
              <a:buAutoNum type="arabicPeriod"/>
            </a:pPr>
            <a:r>
              <a:rPr lang="pt-BR" dirty="0"/>
              <a:t>Você já imaginou se a tecnologias poderia modificar a experiência nos museus?</a:t>
            </a:r>
          </a:p>
          <a:p>
            <a:pPr marL="800100" lvl="1" indent="-342900" algn="just">
              <a:buFont typeface="+mj-lt"/>
              <a:buAutoNum type="arabicPeriod"/>
            </a:pPr>
            <a:r>
              <a:rPr lang="pt-BR" dirty="0"/>
              <a:t>Que tecnologias digitais você costuma utilizar? (Se nenhuma ou pouca, você tem apreensão ou medo de utilizar ?</a:t>
            </a:r>
          </a:p>
          <a:p>
            <a:pPr marL="800100" lvl="1" indent="-342900" algn="just">
              <a:buFont typeface="+mj-lt"/>
              <a:buAutoNum type="arabicPeriod"/>
            </a:pPr>
            <a:r>
              <a:rPr lang="pt-BR" dirty="0"/>
              <a:t>Você realiza alguma atividade cultural?</a:t>
            </a:r>
          </a:p>
          <a:p>
            <a:pPr marL="800100" lvl="1" indent="-342900" algn="just">
              <a:buFont typeface="+mj-lt"/>
              <a:buAutoNum type="arabicPeriod"/>
            </a:pPr>
            <a:endParaRPr lang="pt-BR" dirty="0"/>
          </a:p>
          <a:p>
            <a:endParaRPr lang="pt-BR" dirty="0"/>
          </a:p>
          <a:p>
            <a:pPr marL="457200" indent="-457200">
              <a:buFont typeface="+mj-lt"/>
              <a:buAutoNum type="arabicPeriod"/>
            </a:pPr>
            <a:endParaRPr lang="pt-BR" dirty="0"/>
          </a:p>
        </p:txBody>
      </p:sp>
    </p:spTree>
    <p:extLst>
      <p:ext uri="{BB962C8B-B14F-4D97-AF65-F5344CB8AC3E}">
        <p14:creationId xmlns:p14="http://schemas.microsoft.com/office/powerpoint/2010/main" val="1835506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630E3B-A15F-48B4-A0FC-20F88582DFB3}"/>
              </a:ext>
            </a:extLst>
          </p:cNvPr>
          <p:cNvSpPr>
            <a:spLocks noGrp="1"/>
          </p:cNvSpPr>
          <p:nvPr>
            <p:ph type="title"/>
          </p:nvPr>
        </p:nvSpPr>
        <p:spPr/>
        <p:txBody>
          <a:bodyPr/>
          <a:lstStyle/>
          <a:p>
            <a:r>
              <a:rPr lang="pt-BR" dirty="0"/>
              <a:t>Dados de entrevista</a:t>
            </a:r>
          </a:p>
        </p:txBody>
      </p:sp>
      <p:sp>
        <p:nvSpPr>
          <p:cNvPr id="3" name="Espaço Reservado para Conteúdo 2">
            <a:extLst>
              <a:ext uri="{FF2B5EF4-FFF2-40B4-BE49-F238E27FC236}">
                <a16:creationId xmlns:a16="http://schemas.microsoft.com/office/drawing/2014/main" id="{4580ADCA-7F36-40DC-9A32-B28F2770B39E}"/>
              </a:ext>
            </a:extLst>
          </p:cNvPr>
          <p:cNvSpPr>
            <a:spLocks noGrp="1"/>
          </p:cNvSpPr>
          <p:nvPr>
            <p:ph idx="1"/>
          </p:nvPr>
        </p:nvSpPr>
        <p:spPr>
          <a:xfrm>
            <a:off x="1251678" y="1367161"/>
            <a:ext cx="9688644" cy="4802820"/>
          </a:xfrm>
        </p:spPr>
        <p:txBody>
          <a:bodyPr/>
          <a:lstStyle/>
          <a:p>
            <a:pPr algn="just"/>
            <a:r>
              <a:rPr lang="pt-BR" b="1" dirty="0"/>
              <a:t>Entrevista voltada aos guias turísticos:</a:t>
            </a:r>
            <a:endParaRPr lang="pt-BR" dirty="0"/>
          </a:p>
          <a:p>
            <a:pPr marL="800100" lvl="1" indent="-342900" algn="just">
              <a:buFont typeface="+mj-lt"/>
              <a:buAutoNum type="arabicPeriod"/>
            </a:pPr>
            <a:r>
              <a:rPr lang="pt-BR" sz="2000" dirty="0"/>
              <a:t>Por quais histórias os visitantes mais se interessam?</a:t>
            </a:r>
          </a:p>
          <a:p>
            <a:pPr marL="800100" lvl="1" indent="-342900" algn="just">
              <a:buFont typeface="+mj-lt"/>
              <a:buAutoNum type="arabicPeriod"/>
            </a:pPr>
            <a:r>
              <a:rPr lang="pt-BR" sz="2000" dirty="0"/>
              <a:t>Com que frequência as pessoas visitam o museu?</a:t>
            </a:r>
          </a:p>
          <a:p>
            <a:pPr marL="800100" lvl="1" indent="-342900" algn="just">
              <a:buFont typeface="+mj-lt"/>
              <a:buAutoNum type="arabicPeriod"/>
            </a:pPr>
            <a:r>
              <a:rPr lang="pt-BR" sz="2000" dirty="0"/>
              <a:t>É comum pessoas da própria cidade agendarem visitas?</a:t>
            </a:r>
          </a:p>
          <a:p>
            <a:pPr marL="800100" lvl="1" indent="-342900" algn="just">
              <a:buFont typeface="+mj-lt"/>
              <a:buAutoNum type="arabicPeriod"/>
            </a:pPr>
            <a:r>
              <a:rPr lang="pt-BR" sz="2000" dirty="0"/>
              <a:t>Que conhecimentos prévios as pessoas trazem as visitas?</a:t>
            </a:r>
          </a:p>
          <a:p>
            <a:pPr marL="800100" lvl="1" indent="-342900" algn="just">
              <a:buFont typeface="+mj-lt"/>
              <a:buAutoNum type="arabicPeriod"/>
            </a:pPr>
            <a:r>
              <a:rPr lang="pt-BR" sz="2000" dirty="0"/>
              <a:t>Você acredita que de alguma forma a tecnologia poderia auxiliar seu trabalho? Tornaria o conteúdo mais atrativo?</a:t>
            </a:r>
          </a:p>
          <a:p>
            <a:endParaRPr lang="pt-BR" dirty="0"/>
          </a:p>
          <a:p>
            <a:pPr marL="457200" indent="-457200">
              <a:buFont typeface="+mj-lt"/>
              <a:buAutoNum type="arabicPeriod"/>
            </a:pPr>
            <a:endParaRPr lang="pt-BR" dirty="0"/>
          </a:p>
        </p:txBody>
      </p:sp>
    </p:spTree>
    <p:extLst>
      <p:ext uri="{BB962C8B-B14F-4D97-AF65-F5344CB8AC3E}">
        <p14:creationId xmlns:p14="http://schemas.microsoft.com/office/powerpoint/2010/main" val="2942233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630E3B-A15F-48B4-A0FC-20F88582DFB3}"/>
              </a:ext>
            </a:extLst>
          </p:cNvPr>
          <p:cNvSpPr>
            <a:spLocks noGrp="1"/>
          </p:cNvSpPr>
          <p:nvPr>
            <p:ph type="title"/>
          </p:nvPr>
        </p:nvSpPr>
        <p:spPr/>
        <p:txBody>
          <a:bodyPr/>
          <a:lstStyle/>
          <a:p>
            <a:r>
              <a:rPr lang="pt-BR" dirty="0"/>
              <a:t>Dados de entrevista</a:t>
            </a:r>
          </a:p>
        </p:txBody>
      </p:sp>
      <p:sp>
        <p:nvSpPr>
          <p:cNvPr id="3" name="Espaço Reservado para Conteúdo 2">
            <a:extLst>
              <a:ext uri="{FF2B5EF4-FFF2-40B4-BE49-F238E27FC236}">
                <a16:creationId xmlns:a16="http://schemas.microsoft.com/office/drawing/2014/main" id="{4580ADCA-7F36-40DC-9A32-B28F2770B39E}"/>
              </a:ext>
            </a:extLst>
          </p:cNvPr>
          <p:cNvSpPr>
            <a:spLocks noGrp="1"/>
          </p:cNvSpPr>
          <p:nvPr>
            <p:ph idx="1"/>
          </p:nvPr>
        </p:nvSpPr>
        <p:spPr>
          <a:xfrm>
            <a:off x="10386874" y="3551067"/>
            <a:ext cx="1043126" cy="2618913"/>
          </a:xfrm>
        </p:spPr>
        <p:txBody>
          <a:bodyPr/>
          <a:lstStyle/>
          <a:p>
            <a:pPr marL="0" indent="0">
              <a:buNone/>
            </a:pPr>
            <a:r>
              <a:rPr lang="pt-BR" dirty="0"/>
              <a:t>    </a:t>
            </a:r>
          </a:p>
        </p:txBody>
      </p:sp>
      <p:graphicFrame>
        <p:nvGraphicFramePr>
          <p:cNvPr id="9" name="Gráfico 8">
            <a:extLst>
              <a:ext uri="{FF2B5EF4-FFF2-40B4-BE49-F238E27FC236}">
                <a16:creationId xmlns:a16="http://schemas.microsoft.com/office/drawing/2014/main" id="{7F73B801-1BCE-4883-A6FF-98DFED9B392F}"/>
              </a:ext>
            </a:extLst>
          </p:cNvPr>
          <p:cNvGraphicFramePr/>
          <p:nvPr>
            <p:extLst>
              <p:ext uri="{D42A27DB-BD31-4B8C-83A1-F6EECF244321}">
                <p14:modId xmlns:p14="http://schemas.microsoft.com/office/powerpoint/2010/main" val="17672558"/>
              </p:ext>
            </p:extLst>
          </p:nvPr>
        </p:nvGraphicFramePr>
        <p:xfrm>
          <a:off x="1251678" y="1548414"/>
          <a:ext cx="9694158" cy="48510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46120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630E3B-A15F-48B4-A0FC-20F88582DFB3}"/>
              </a:ext>
            </a:extLst>
          </p:cNvPr>
          <p:cNvSpPr>
            <a:spLocks noGrp="1"/>
          </p:cNvSpPr>
          <p:nvPr>
            <p:ph type="title"/>
          </p:nvPr>
        </p:nvSpPr>
        <p:spPr/>
        <p:txBody>
          <a:bodyPr/>
          <a:lstStyle/>
          <a:p>
            <a:r>
              <a:rPr lang="pt-BR" dirty="0"/>
              <a:t>Dados de entrevista</a:t>
            </a:r>
          </a:p>
        </p:txBody>
      </p:sp>
      <p:sp>
        <p:nvSpPr>
          <p:cNvPr id="3" name="Espaço Reservado para Conteúdo 2">
            <a:extLst>
              <a:ext uri="{FF2B5EF4-FFF2-40B4-BE49-F238E27FC236}">
                <a16:creationId xmlns:a16="http://schemas.microsoft.com/office/drawing/2014/main" id="{4580ADCA-7F36-40DC-9A32-B28F2770B39E}"/>
              </a:ext>
            </a:extLst>
          </p:cNvPr>
          <p:cNvSpPr>
            <a:spLocks noGrp="1"/>
          </p:cNvSpPr>
          <p:nvPr>
            <p:ph idx="1"/>
          </p:nvPr>
        </p:nvSpPr>
        <p:spPr>
          <a:xfrm>
            <a:off x="1251678" y="1537505"/>
            <a:ext cx="10178322" cy="4520861"/>
          </a:xfrm>
        </p:spPr>
        <p:txBody>
          <a:bodyPr/>
          <a:lstStyle/>
          <a:p>
            <a:pPr marL="0" indent="0" algn="ctr">
              <a:buNone/>
            </a:pPr>
            <a:r>
              <a:rPr lang="pt-BR" b="1" dirty="0"/>
              <a:t>Faixa Etária</a:t>
            </a:r>
          </a:p>
          <a:p>
            <a:pPr marL="0" indent="0">
              <a:buNone/>
            </a:pPr>
            <a:endParaRPr lang="pt-BR" dirty="0"/>
          </a:p>
          <a:p>
            <a:pPr marL="457200" indent="-457200">
              <a:buFont typeface="+mj-lt"/>
              <a:buAutoNum type="arabicPeriod"/>
            </a:pPr>
            <a:endParaRPr lang="pt-BR" dirty="0"/>
          </a:p>
        </p:txBody>
      </p:sp>
      <p:graphicFrame>
        <p:nvGraphicFramePr>
          <p:cNvPr id="9" name="Gráfico 8">
            <a:extLst>
              <a:ext uri="{FF2B5EF4-FFF2-40B4-BE49-F238E27FC236}">
                <a16:creationId xmlns:a16="http://schemas.microsoft.com/office/drawing/2014/main" id="{7F73B801-1BCE-4883-A6FF-98DFED9B392F}"/>
              </a:ext>
            </a:extLst>
          </p:cNvPr>
          <p:cNvGraphicFramePr/>
          <p:nvPr>
            <p:extLst>
              <p:ext uri="{D42A27DB-BD31-4B8C-83A1-F6EECF244321}">
                <p14:modId xmlns:p14="http://schemas.microsoft.com/office/powerpoint/2010/main" val="3631598433"/>
              </p:ext>
            </p:extLst>
          </p:nvPr>
        </p:nvGraphicFramePr>
        <p:xfrm>
          <a:off x="3309904" y="1838269"/>
          <a:ext cx="6061870" cy="39602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45834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630E3B-A15F-48B4-A0FC-20F88582DFB3}"/>
              </a:ext>
            </a:extLst>
          </p:cNvPr>
          <p:cNvSpPr>
            <a:spLocks noGrp="1"/>
          </p:cNvSpPr>
          <p:nvPr>
            <p:ph type="title"/>
          </p:nvPr>
        </p:nvSpPr>
        <p:spPr/>
        <p:txBody>
          <a:bodyPr/>
          <a:lstStyle/>
          <a:p>
            <a:r>
              <a:rPr lang="pt-BR" dirty="0"/>
              <a:t>Personas </a:t>
            </a:r>
          </a:p>
        </p:txBody>
      </p:sp>
      <p:sp>
        <p:nvSpPr>
          <p:cNvPr id="3" name="Espaço Reservado para Conteúdo 2">
            <a:extLst>
              <a:ext uri="{FF2B5EF4-FFF2-40B4-BE49-F238E27FC236}">
                <a16:creationId xmlns:a16="http://schemas.microsoft.com/office/drawing/2014/main" id="{4580ADCA-7F36-40DC-9A32-B28F2770B39E}"/>
              </a:ext>
            </a:extLst>
          </p:cNvPr>
          <p:cNvSpPr>
            <a:spLocks noGrp="1"/>
          </p:cNvSpPr>
          <p:nvPr>
            <p:ph idx="1"/>
          </p:nvPr>
        </p:nvSpPr>
        <p:spPr>
          <a:xfrm>
            <a:off x="1251678" y="1367161"/>
            <a:ext cx="10178322" cy="4802820"/>
          </a:xfrm>
        </p:spPr>
        <p:txBody>
          <a:bodyPr/>
          <a:lstStyle/>
          <a:p>
            <a:pPr marL="0" indent="0">
              <a:buNone/>
            </a:pPr>
            <a:endParaRPr lang="pt-BR" dirty="0"/>
          </a:p>
          <a:p>
            <a:pPr marL="0" indent="0">
              <a:buNone/>
            </a:pPr>
            <a:endParaRPr lang="pt-BR" dirty="0"/>
          </a:p>
          <a:p>
            <a:pPr marL="457200" indent="-457200">
              <a:buFont typeface="+mj-lt"/>
              <a:buAutoNum type="arabicPeriod"/>
            </a:pPr>
            <a:endParaRPr lang="pt-BR" dirty="0"/>
          </a:p>
        </p:txBody>
      </p:sp>
      <p:sp>
        <p:nvSpPr>
          <p:cNvPr id="4" name="Retângulo 3">
            <a:extLst>
              <a:ext uri="{FF2B5EF4-FFF2-40B4-BE49-F238E27FC236}">
                <a16:creationId xmlns:a16="http://schemas.microsoft.com/office/drawing/2014/main" id="{CF1D9FF5-F6B7-41CA-BA5C-80CF8C67A59C}"/>
              </a:ext>
            </a:extLst>
          </p:cNvPr>
          <p:cNvSpPr/>
          <p:nvPr/>
        </p:nvSpPr>
        <p:spPr>
          <a:xfrm>
            <a:off x="1568387" y="1397699"/>
            <a:ext cx="4681493" cy="1283300"/>
          </a:xfrm>
          <a:prstGeom prst="rect">
            <a:avLst/>
          </a:prstGeom>
        </p:spPr>
        <p:txBody>
          <a:bodyPr wrap="square">
            <a:spAutoFit/>
          </a:bodyPr>
          <a:lstStyle/>
          <a:p>
            <a:pPr marL="1379220" indent="-6350">
              <a:lnSpc>
                <a:spcPct val="110000"/>
              </a:lnSpc>
              <a:tabLst>
                <a:tab pos="2239010" algn="ctr"/>
                <a:tab pos="3105150" algn="ctr"/>
              </a:tabLst>
            </a:pPr>
            <a:r>
              <a:rPr lang="pt-BR" sz="1400" dirty="0">
                <a:solidFill>
                  <a:srgbClr val="000000"/>
                </a:solidFill>
                <a:latin typeface="Calibri" panose="020F0502020204030204" pitchFamily="34" charset="0"/>
                <a:ea typeface="Calibri" panose="020F0502020204030204" pitchFamily="34" charset="0"/>
              </a:rPr>
              <a:t>	</a:t>
            </a:r>
            <a:r>
              <a:rPr lang="pt-BR" b="1" dirty="0">
                <a:solidFill>
                  <a:srgbClr val="000000"/>
                </a:solidFill>
                <a:ea typeface="Calibri" panose="020F0502020204030204" pitchFamily="34" charset="0"/>
              </a:rPr>
              <a:t>Nome: </a:t>
            </a:r>
            <a:r>
              <a:rPr lang="pt-BR" dirty="0">
                <a:solidFill>
                  <a:srgbClr val="000000"/>
                </a:solidFill>
                <a:ea typeface="Calibri" panose="020F0502020204030204" pitchFamily="34" charset="0"/>
              </a:rPr>
              <a:t>Marcos Eu Gênio </a:t>
            </a:r>
          </a:p>
          <a:p>
            <a:pPr marL="1379220" indent="-6350">
              <a:lnSpc>
                <a:spcPct val="110000"/>
              </a:lnSpc>
              <a:tabLst>
                <a:tab pos="1642110" algn="ctr"/>
                <a:tab pos="2061210" algn="ctr"/>
              </a:tabLst>
            </a:pPr>
            <a:r>
              <a:rPr lang="pt-BR" dirty="0">
                <a:solidFill>
                  <a:srgbClr val="000000"/>
                </a:solidFill>
                <a:ea typeface="Calibri" panose="020F0502020204030204" pitchFamily="34" charset="0"/>
              </a:rPr>
              <a:t>	</a:t>
            </a:r>
            <a:r>
              <a:rPr lang="pt-BR" b="1" dirty="0">
                <a:solidFill>
                  <a:srgbClr val="000000"/>
                </a:solidFill>
                <a:ea typeface="Calibri" panose="020F0502020204030204" pitchFamily="34" charset="0"/>
              </a:rPr>
              <a:t>Idade: </a:t>
            </a:r>
            <a:r>
              <a:rPr lang="pt-BR" dirty="0">
                <a:solidFill>
                  <a:srgbClr val="000000"/>
                </a:solidFill>
                <a:ea typeface="Calibri" panose="020F0502020204030204" pitchFamily="34" charset="0"/>
              </a:rPr>
              <a:t>35 anos </a:t>
            </a:r>
          </a:p>
          <a:p>
            <a:pPr marL="1379220" indent="-6350">
              <a:lnSpc>
                <a:spcPct val="110000"/>
              </a:lnSpc>
              <a:tabLst>
                <a:tab pos="2102485" algn="ctr"/>
                <a:tab pos="2832735" algn="ctr"/>
              </a:tabLst>
            </a:pPr>
            <a:r>
              <a:rPr lang="pt-BR" dirty="0">
                <a:solidFill>
                  <a:srgbClr val="000000"/>
                </a:solidFill>
                <a:ea typeface="Calibri" panose="020F0502020204030204" pitchFamily="34" charset="0"/>
              </a:rPr>
              <a:t>	</a:t>
            </a:r>
            <a:r>
              <a:rPr lang="pt-BR" b="1" dirty="0">
                <a:solidFill>
                  <a:srgbClr val="000000"/>
                </a:solidFill>
                <a:ea typeface="Calibri" panose="020F0502020204030204" pitchFamily="34" charset="0"/>
              </a:rPr>
              <a:t>Profissão: </a:t>
            </a:r>
            <a:r>
              <a:rPr lang="pt-BR" dirty="0">
                <a:solidFill>
                  <a:srgbClr val="000000"/>
                </a:solidFill>
                <a:ea typeface="Calibri" panose="020F0502020204030204" pitchFamily="34" charset="0"/>
              </a:rPr>
              <a:t>Serviços Gerais​	  </a:t>
            </a:r>
          </a:p>
          <a:p>
            <a:pPr marL="1379220" indent="-6350">
              <a:lnSpc>
                <a:spcPct val="107000"/>
              </a:lnSpc>
              <a:tabLst>
                <a:tab pos="1936750" algn="ctr"/>
                <a:tab pos="2500630" algn="ctr"/>
              </a:tabLst>
            </a:pPr>
            <a:r>
              <a:rPr lang="pt-BR" dirty="0">
                <a:solidFill>
                  <a:srgbClr val="000000"/>
                </a:solidFill>
                <a:ea typeface="Calibri" panose="020F0502020204030204" pitchFamily="34" charset="0"/>
              </a:rPr>
              <a:t>	</a:t>
            </a:r>
            <a:r>
              <a:rPr lang="pt-BR" b="1" dirty="0">
                <a:solidFill>
                  <a:srgbClr val="000000"/>
                </a:solidFill>
                <a:ea typeface="Calibri" panose="020F0502020204030204" pitchFamily="34" charset="0"/>
              </a:rPr>
              <a:t>Categoria: </a:t>
            </a:r>
            <a:r>
              <a:rPr lang="pt-BR" dirty="0">
                <a:solidFill>
                  <a:srgbClr val="000000"/>
                </a:solidFill>
                <a:ea typeface="Calibri" panose="020F0502020204030204" pitchFamily="34" charset="0"/>
              </a:rPr>
              <a:t>Visitante​	 </a:t>
            </a:r>
          </a:p>
        </p:txBody>
      </p:sp>
      <p:pic>
        <p:nvPicPr>
          <p:cNvPr id="6" name="Picture 775">
            <a:extLst>
              <a:ext uri="{FF2B5EF4-FFF2-40B4-BE49-F238E27FC236}">
                <a16:creationId xmlns:a16="http://schemas.microsoft.com/office/drawing/2014/main" id="{3D85157F-B5D1-4C93-BB2C-80E4A1FB539D}"/>
              </a:ext>
            </a:extLst>
          </p:cNvPr>
          <p:cNvPicPr/>
          <p:nvPr/>
        </p:nvPicPr>
        <p:blipFill>
          <a:blip r:embed="rId2">
            <a:extLst>
              <a:ext uri="{BEBA8EAE-BF5A-486C-A8C5-ECC9F3942E4B}">
                <a14:imgProps xmlns:a14="http://schemas.microsoft.com/office/drawing/2010/main">
                  <a14:imgLayer r:embed="rId3">
                    <a14:imgEffect>
                      <a14:backgroundRemoval t="4889" b="96444" l="9778" r="89778">
                        <a14:foregroundMark x1="48000" y1="9778" x2="48000" y2="9778"/>
                        <a14:foregroundMark x1="40444" y1="8444" x2="40444" y2="8444"/>
                        <a14:foregroundMark x1="40444" y1="4889" x2="40444" y2="4889"/>
                        <a14:foregroundMark x1="46667" y1="4889" x2="46667" y2="4889"/>
                        <a14:foregroundMark x1="46667" y1="4889" x2="46667" y2="4889"/>
                        <a14:foregroundMark x1="9778" y1="75111" x2="9778" y2="75111"/>
                        <a14:foregroundMark x1="58667" y1="95111" x2="58667" y2="95111"/>
                        <a14:foregroundMark x1="59111" y1="96444" x2="59111" y2="96444"/>
                      </a14:backgroundRemoval>
                    </a14:imgEffect>
                  </a14:imgLayer>
                </a14:imgProps>
              </a:ext>
            </a:extLst>
          </a:blip>
          <a:stretch>
            <a:fillRect/>
          </a:stretch>
        </p:blipFill>
        <p:spPr>
          <a:xfrm>
            <a:off x="1574379" y="1329943"/>
            <a:ext cx="1482644" cy="1437738"/>
          </a:xfrm>
          <a:prstGeom prst="rect">
            <a:avLst/>
          </a:prstGeom>
        </p:spPr>
      </p:pic>
      <p:sp>
        <p:nvSpPr>
          <p:cNvPr id="5" name="Retângulo 4">
            <a:extLst>
              <a:ext uri="{FF2B5EF4-FFF2-40B4-BE49-F238E27FC236}">
                <a16:creationId xmlns:a16="http://schemas.microsoft.com/office/drawing/2014/main" id="{791A923F-6EE4-4CA6-9581-2FFE60C822C6}"/>
              </a:ext>
            </a:extLst>
          </p:cNvPr>
          <p:cNvSpPr/>
          <p:nvPr/>
        </p:nvSpPr>
        <p:spPr>
          <a:xfrm>
            <a:off x="1251678" y="2855748"/>
            <a:ext cx="10253782" cy="2308324"/>
          </a:xfrm>
          <a:prstGeom prst="rect">
            <a:avLst/>
          </a:prstGeom>
        </p:spPr>
        <p:txBody>
          <a:bodyPr wrap="square">
            <a:spAutoFit/>
          </a:bodyPr>
          <a:lstStyle/>
          <a:p>
            <a:pPr algn="just"/>
            <a:r>
              <a:rPr lang="pt-BR" b="1" dirty="0">
                <a:solidFill>
                  <a:srgbClr val="000000"/>
                </a:solidFill>
                <a:ea typeface="Calibri" panose="020F0502020204030204" pitchFamily="34" charset="0"/>
              </a:rPr>
              <a:t>Contexto Social</a:t>
            </a:r>
            <a:r>
              <a:rPr lang="pt-BR" dirty="0">
                <a:solidFill>
                  <a:srgbClr val="000000"/>
                </a:solidFill>
                <a:ea typeface="Calibri" panose="020F0502020204030204" pitchFamily="34" charset="0"/>
              </a:rPr>
              <a:t>:​</a:t>
            </a:r>
            <a:r>
              <a:rPr lang="pt-BR" b="1" dirty="0">
                <a:solidFill>
                  <a:srgbClr val="000000"/>
                </a:solidFill>
                <a:ea typeface="Calibri" panose="020F0502020204030204" pitchFamily="34" charset="0"/>
              </a:rPr>
              <a:t> </a:t>
            </a:r>
            <a:r>
              <a:rPr lang="pt-BR" dirty="0">
                <a:solidFill>
                  <a:srgbClr val="000000"/>
                </a:solidFill>
                <a:ea typeface="Calibri" panose="020F0502020204030204" pitchFamily="34" charset="0"/>
              </a:rPr>
              <a:t>Morador​ da cidade de Quixadá, possui ensino médio completo, trabalha como professor de dança e é um dos responsáveis pelo incentivo de atividades físicas conterrâneas da cidade local. Tem conhecimento de alguns mitos e lendas da cidade, acompanha documentários e curta metragens desse mesmo gênero e inclusive já trabalhou em algumas instituições que recebem conteúdo histórico da região, sendo de uma forma geral um indivíduo antenado e cheio de interesse na cultura de onde vive. Seu uso de aparatos tecnológicos é somente ligado ao trabalho e a vida social, porém, além disso acredita na tecnologia como ponte de condução do mercado minoritário artístico local para o reconhecimento regional das demais pessoas que frequentam a cidade. </a:t>
            </a:r>
            <a:endParaRPr lang="pt-BR" dirty="0"/>
          </a:p>
        </p:txBody>
      </p:sp>
    </p:spTree>
    <p:extLst>
      <p:ext uri="{BB962C8B-B14F-4D97-AF65-F5344CB8AC3E}">
        <p14:creationId xmlns:p14="http://schemas.microsoft.com/office/powerpoint/2010/main" val="527495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630E3B-A15F-48B4-A0FC-20F88582DFB3}"/>
              </a:ext>
            </a:extLst>
          </p:cNvPr>
          <p:cNvSpPr>
            <a:spLocks noGrp="1"/>
          </p:cNvSpPr>
          <p:nvPr>
            <p:ph type="title"/>
          </p:nvPr>
        </p:nvSpPr>
        <p:spPr/>
        <p:txBody>
          <a:bodyPr/>
          <a:lstStyle/>
          <a:p>
            <a:r>
              <a:rPr lang="pt-BR" dirty="0"/>
              <a:t>Personas </a:t>
            </a:r>
          </a:p>
        </p:txBody>
      </p:sp>
      <p:sp>
        <p:nvSpPr>
          <p:cNvPr id="3" name="Espaço Reservado para Conteúdo 2">
            <a:extLst>
              <a:ext uri="{FF2B5EF4-FFF2-40B4-BE49-F238E27FC236}">
                <a16:creationId xmlns:a16="http://schemas.microsoft.com/office/drawing/2014/main" id="{4580ADCA-7F36-40DC-9A32-B28F2770B39E}"/>
              </a:ext>
            </a:extLst>
          </p:cNvPr>
          <p:cNvSpPr>
            <a:spLocks noGrp="1"/>
          </p:cNvSpPr>
          <p:nvPr>
            <p:ph idx="1"/>
          </p:nvPr>
        </p:nvSpPr>
        <p:spPr>
          <a:xfrm>
            <a:off x="1251678" y="1367161"/>
            <a:ext cx="10178322" cy="4802820"/>
          </a:xfrm>
        </p:spPr>
        <p:txBody>
          <a:bodyPr/>
          <a:lstStyle/>
          <a:p>
            <a:pPr marL="0" indent="0">
              <a:buNone/>
            </a:pPr>
            <a:endParaRPr lang="pt-BR" dirty="0"/>
          </a:p>
          <a:p>
            <a:pPr marL="0" indent="0">
              <a:buNone/>
            </a:pPr>
            <a:endParaRPr lang="pt-BR" dirty="0"/>
          </a:p>
          <a:p>
            <a:pPr marL="457200" indent="-457200">
              <a:buFont typeface="+mj-lt"/>
              <a:buAutoNum type="arabicPeriod"/>
            </a:pPr>
            <a:endParaRPr lang="pt-BR" dirty="0"/>
          </a:p>
        </p:txBody>
      </p:sp>
      <p:sp>
        <p:nvSpPr>
          <p:cNvPr id="4" name="Retângulo 3">
            <a:extLst>
              <a:ext uri="{FF2B5EF4-FFF2-40B4-BE49-F238E27FC236}">
                <a16:creationId xmlns:a16="http://schemas.microsoft.com/office/drawing/2014/main" id="{CF1D9FF5-F6B7-41CA-BA5C-80CF8C67A59C}"/>
              </a:ext>
            </a:extLst>
          </p:cNvPr>
          <p:cNvSpPr/>
          <p:nvPr/>
        </p:nvSpPr>
        <p:spPr>
          <a:xfrm>
            <a:off x="2394009" y="1534941"/>
            <a:ext cx="4527612" cy="1482842"/>
          </a:xfrm>
          <a:prstGeom prst="rect">
            <a:avLst/>
          </a:prstGeom>
        </p:spPr>
        <p:txBody>
          <a:bodyPr wrap="square">
            <a:spAutoFit/>
          </a:bodyPr>
          <a:lstStyle/>
          <a:p>
            <a:r>
              <a:rPr lang="pt-BR" sz="1400" dirty="0">
                <a:solidFill>
                  <a:srgbClr val="000000"/>
                </a:solidFill>
                <a:latin typeface="Calibri" panose="020F0502020204030204" pitchFamily="34" charset="0"/>
                <a:ea typeface="Calibri" panose="020F0502020204030204" pitchFamily="34" charset="0"/>
              </a:rPr>
              <a:t>	</a:t>
            </a:r>
            <a:r>
              <a:rPr lang="pt-BR" b="1" dirty="0">
                <a:cs typeface="Calibri" panose="020F0502020204030204" pitchFamily="34" charset="0"/>
              </a:rPr>
              <a:t>Nome: </a:t>
            </a:r>
            <a:r>
              <a:rPr lang="pt-BR" dirty="0">
                <a:cs typeface="Calibri" panose="020F0502020204030204" pitchFamily="34" charset="0"/>
              </a:rPr>
              <a:t>André Pessoa Gente​	 </a:t>
            </a:r>
          </a:p>
          <a:p>
            <a:r>
              <a:rPr lang="pt-BR" dirty="0">
                <a:cs typeface="Calibri" panose="020F0502020204030204" pitchFamily="34" charset="0"/>
              </a:rPr>
              <a:t>	</a:t>
            </a:r>
            <a:r>
              <a:rPr lang="pt-BR" b="1" dirty="0">
                <a:cs typeface="Calibri" panose="020F0502020204030204" pitchFamily="34" charset="0"/>
              </a:rPr>
              <a:t>Idade: </a:t>
            </a:r>
            <a:r>
              <a:rPr lang="pt-BR" dirty="0">
                <a:cs typeface="Calibri" panose="020F0502020204030204" pitchFamily="34" charset="0"/>
              </a:rPr>
              <a:t>26​ anos </a:t>
            </a:r>
          </a:p>
          <a:p>
            <a:r>
              <a:rPr lang="pt-BR" dirty="0">
                <a:cs typeface="Calibri" panose="020F0502020204030204" pitchFamily="34" charset="0"/>
              </a:rPr>
              <a:t>	</a:t>
            </a:r>
            <a:r>
              <a:rPr lang="pt-BR" b="1" dirty="0">
                <a:cs typeface="Calibri" panose="020F0502020204030204" pitchFamily="34" charset="0"/>
              </a:rPr>
              <a:t>Profissão: </a:t>
            </a:r>
            <a:r>
              <a:rPr lang="pt-BR" dirty="0">
                <a:cs typeface="Calibri" panose="020F0502020204030204" pitchFamily="34" charset="0"/>
              </a:rPr>
              <a:t>Estudante​	  </a:t>
            </a:r>
          </a:p>
          <a:p>
            <a:r>
              <a:rPr lang="pt-BR" dirty="0">
                <a:cs typeface="Calibri" panose="020F0502020204030204" pitchFamily="34" charset="0"/>
              </a:rPr>
              <a:t>	</a:t>
            </a:r>
            <a:r>
              <a:rPr lang="pt-BR" b="1" dirty="0">
                <a:cs typeface="Calibri" panose="020F0502020204030204" pitchFamily="34" charset="0"/>
              </a:rPr>
              <a:t>Categoria: </a:t>
            </a:r>
            <a:r>
              <a:rPr lang="pt-BR" dirty="0">
                <a:cs typeface="Calibri" panose="020F0502020204030204" pitchFamily="34" charset="0"/>
              </a:rPr>
              <a:t>Visitante</a:t>
            </a:r>
            <a:r>
              <a:rPr lang="pt-BR" sz="2000" dirty="0"/>
              <a:t>​</a:t>
            </a:r>
            <a:r>
              <a:rPr lang="pt-BR" dirty="0"/>
              <a:t>	  </a:t>
            </a:r>
          </a:p>
          <a:p>
            <a:pPr marL="1379220" indent="-6350">
              <a:lnSpc>
                <a:spcPct val="107000"/>
              </a:lnSpc>
              <a:tabLst>
                <a:tab pos="1936750" algn="ctr"/>
                <a:tab pos="2500630" algn="ctr"/>
              </a:tabLst>
            </a:pPr>
            <a:r>
              <a:rPr lang="pt-BR" sz="1600" dirty="0">
                <a:solidFill>
                  <a:srgbClr val="000000"/>
                </a:solidFill>
                <a:latin typeface="Calibri" panose="020F0502020204030204" pitchFamily="34" charset="0"/>
                <a:ea typeface="Calibri" panose="020F0502020204030204" pitchFamily="34" charset="0"/>
              </a:rPr>
              <a:t>	</a:t>
            </a:r>
            <a:r>
              <a:rPr lang="pt-BR" sz="1400" dirty="0">
                <a:solidFill>
                  <a:srgbClr val="000000"/>
                </a:solidFill>
                <a:latin typeface="Calibri" panose="020F0502020204030204" pitchFamily="34" charset="0"/>
                <a:ea typeface="Calibri" panose="020F0502020204030204" pitchFamily="34" charset="0"/>
              </a:rPr>
              <a:t> </a:t>
            </a:r>
          </a:p>
        </p:txBody>
      </p:sp>
      <p:sp>
        <p:nvSpPr>
          <p:cNvPr id="5" name="Retângulo 4">
            <a:extLst>
              <a:ext uri="{FF2B5EF4-FFF2-40B4-BE49-F238E27FC236}">
                <a16:creationId xmlns:a16="http://schemas.microsoft.com/office/drawing/2014/main" id="{791A923F-6EE4-4CA6-9581-2FFE60C822C6}"/>
              </a:ext>
            </a:extLst>
          </p:cNvPr>
          <p:cNvSpPr/>
          <p:nvPr/>
        </p:nvSpPr>
        <p:spPr>
          <a:xfrm>
            <a:off x="1251678" y="2935649"/>
            <a:ext cx="10253782" cy="2862322"/>
          </a:xfrm>
          <a:prstGeom prst="rect">
            <a:avLst/>
          </a:prstGeom>
        </p:spPr>
        <p:txBody>
          <a:bodyPr wrap="square">
            <a:spAutoFit/>
          </a:bodyPr>
          <a:lstStyle/>
          <a:p>
            <a:pPr algn="just"/>
            <a:r>
              <a:rPr lang="pt-BR" b="1" dirty="0"/>
              <a:t>Contexto Social</a:t>
            </a:r>
            <a:r>
              <a:rPr lang="pt-BR" dirty="0"/>
              <a:t>:​</a:t>
            </a:r>
            <a:r>
              <a:rPr lang="pt-BR" b="1" dirty="0"/>
              <a:t> </a:t>
            </a:r>
            <a:r>
              <a:rPr lang="pt-BR" dirty="0"/>
              <a:t>Jovem​ morador da cidade de Quixadá, possui ensino médio completo, recente ingressante em uma faculdade particular da cidade e no momento não teve oportunidades de emprego ou atuação no mercado. É um rapaz caseiro, dificilmente sai de casa, a não ser por questões de necessidades do dia a dia. Pelo fato de ser estrangeiro, conhece muito pouco sobre o contexto de Quixadá, mas tem noção de alguns eventos e acontecimentos que saem nos noticiários que vê no celular, na TV e no notebook sobre a região. Tem uma perspectiva de investigador e recorda bastante das apresentações e conteúdos expositivos que vivenciou na sua terra natal, o que não percebeu muito fluentemente na atual localidade onde vive como estudante. Nunca teve um contato tão aprofundado em relação aos marcos históricos das duas localidades justamente pela ausência de informação destas, mas independente disso, adoraria uma oportunidade de se sentir parte delas socialmente. </a:t>
            </a:r>
          </a:p>
        </p:txBody>
      </p:sp>
      <p:pic>
        <p:nvPicPr>
          <p:cNvPr id="7" name="Picture 777">
            <a:extLst>
              <a:ext uri="{FF2B5EF4-FFF2-40B4-BE49-F238E27FC236}">
                <a16:creationId xmlns:a16="http://schemas.microsoft.com/office/drawing/2014/main" id="{4FBF4F99-5FDE-4597-B1BA-65C2B9AF65FD}"/>
              </a:ext>
            </a:extLst>
          </p:cNvPr>
          <p:cNvPicPr/>
          <p:nvPr/>
        </p:nvPicPr>
        <p:blipFill>
          <a:blip r:embed="rId2"/>
          <a:stretch>
            <a:fillRect/>
          </a:stretch>
        </p:blipFill>
        <p:spPr>
          <a:xfrm>
            <a:off x="1409290" y="1440648"/>
            <a:ext cx="1447489" cy="1415099"/>
          </a:xfrm>
          <a:prstGeom prst="rect">
            <a:avLst/>
          </a:prstGeom>
        </p:spPr>
      </p:pic>
    </p:spTree>
    <p:extLst>
      <p:ext uri="{BB962C8B-B14F-4D97-AF65-F5344CB8AC3E}">
        <p14:creationId xmlns:p14="http://schemas.microsoft.com/office/powerpoint/2010/main" val="1692576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630E3B-A15F-48B4-A0FC-20F88582DFB3}"/>
              </a:ext>
            </a:extLst>
          </p:cNvPr>
          <p:cNvSpPr>
            <a:spLocks noGrp="1"/>
          </p:cNvSpPr>
          <p:nvPr>
            <p:ph type="title"/>
          </p:nvPr>
        </p:nvSpPr>
        <p:spPr/>
        <p:txBody>
          <a:bodyPr/>
          <a:lstStyle/>
          <a:p>
            <a:r>
              <a:rPr lang="pt-BR" dirty="0"/>
              <a:t>Personas </a:t>
            </a:r>
          </a:p>
        </p:txBody>
      </p:sp>
      <p:sp>
        <p:nvSpPr>
          <p:cNvPr id="3" name="Espaço Reservado para Conteúdo 2">
            <a:extLst>
              <a:ext uri="{FF2B5EF4-FFF2-40B4-BE49-F238E27FC236}">
                <a16:creationId xmlns:a16="http://schemas.microsoft.com/office/drawing/2014/main" id="{4580ADCA-7F36-40DC-9A32-B28F2770B39E}"/>
              </a:ext>
            </a:extLst>
          </p:cNvPr>
          <p:cNvSpPr>
            <a:spLocks noGrp="1"/>
          </p:cNvSpPr>
          <p:nvPr>
            <p:ph idx="1"/>
          </p:nvPr>
        </p:nvSpPr>
        <p:spPr>
          <a:xfrm>
            <a:off x="1251678" y="1367161"/>
            <a:ext cx="10178322" cy="4802820"/>
          </a:xfrm>
        </p:spPr>
        <p:txBody>
          <a:bodyPr/>
          <a:lstStyle/>
          <a:p>
            <a:pPr marL="0" indent="0">
              <a:buNone/>
            </a:pPr>
            <a:endParaRPr lang="pt-BR" dirty="0"/>
          </a:p>
          <a:p>
            <a:pPr marL="0" indent="0">
              <a:buNone/>
            </a:pPr>
            <a:endParaRPr lang="pt-BR" dirty="0"/>
          </a:p>
          <a:p>
            <a:pPr marL="457200" indent="-457200">
              <a:buFont typeface="+mj-lt"/>
              <a:buAutoNum type="arabicPeriod"/>
            </a:pPr>
            <a:endParaRPr lang="pt-BR" dirty="0"/>
          </a:p>
        </p:txBody>
      </p:sp>
      <p:sp>
        <p:nvSpPr>
          <p:cNvPr id="4" name="Retângulo 3">
            <a:extLst>
              <a:ext uri="{FF2B5EF4-FFF2-40B4-BE49-F238E27FC236}">
                <a16:creationId xmlns:a16="http://schemas.microsoft.com/office/drawing/2014/main" id="{CF1D9FF5-F6B7-41CA-BA5C-80CF8C67A59C}"/>
              </a:ext>
            </a:extLst>
          </p:cNvPr>
          <p:cNvSpPr/>
          <p:nvPr/>
        </p:nvSpPr>
        <p:spPr>
          <a:xfrm>
            <a:off x="2556768" y="1557498"/>
            <a:ext cx="4332304" cy="1077218"/>
          </a:xfrm>
          <a:prstGeom prst="rect">
            <a:avLst/>
          </a:prstGeom>
        </p:spPr>
        <p:txBody>
          <a:bodyPr wrap="square">
            <a:spAutoFit/>
          </a:bodyPr>
          <a:lstStyle/>
          <a:p>
            <a:r>
              <a:rPr lang="pt-BR" sz="1400" dirty="0">
                <a:solidFill>
                  <a:srgbClr val="000000"/>
                </a:solidFill>
                <a:latin typeface="Calibri" panose="020F0502020204030204" pitchFamily="34" charset="0"/>
                <a:ea typeface="Calibri" panose="020F0502020204030204" pitchFamily="34" charset="0"/>
              </a:rPr>
              <a:t>	</a:t>
            </a:r>
            <a:r>
              <a:rPr lang="pt-BR" sz="1600" b="1" dirty="0">
                <a:cs typeface="Calibri" panose="020F0502020204030204" pitchFamily="34" charset="0"/>
              </a:rPr>
              <a:t>Nome: </a:t>
            </a:r>
            <a:r>
              <a:rPr lang="pt-BR" sz="1600" dirty="0">
                <a:cs typeface="Calibri" panose="020F0502020204030204" pitchFamily="34" charset="0"/>
              </a:rPr>
              <a:t>Maria Benedita Carleana​	 </a:t>
            </a:r>
          </a:p>
          <a:p>
            <a:r>
              <a:rPr lang="pt-BR" sz="1600" dirty="0">
                <a:cs typeface="Calibri" panose="020F0502020204030204" pitchFamily="34" charset="0"/>
              </a:rPr>
              <a:t>	</a:t>
            </a:r>
            <a:r>
              <a:rPr lang="pt-BR" sz="1600" b="1" dirty="0">
                <a:cs typeface="Calibri" panose="020F0502020204030204" pitchFamily="34" charset="0"/>
              </a:rPr>
              <a:t>Idade: </a:t>
            </a:r>
            <a:r>
              <a:rPr lang="pt-BR" sz="1600" dirty="0">
                <a:cs typeface="Calibri" panose="020F0502020204030204" pitchFamily="34" charset="0"/>
              </a:rPr>
              <a:t>48​	 anos </a:t>
            </a:r>
          </a:p>
          <a:p>
            <a:r>
              <a:rPr lang="pt-BR" sz="1600" dirty="0">
                <a:cs typeface="Calibri" panose="020F0502020204030204" pitchFamily="34" charset="0"/>
              </a:rPr>
              <a:t>	</a:t>
            </a:r>
            <a:r>
              <a:rPr lang="pt-BR" sz="1600" b="1" dirty="0">
                <a:cs typeface="Calibri" panose="020F0502020204030204" pitchFamily="34" charset="0"/>
              </a:rPr>
              <a:t>Profissão: </a:t>
            </a:r>
            <a:r>
              <a:rPr lang="pt-BR" sz="1600" dirty="0">
                <a:cs typeface="Calibri" panose="020F0502020204030204" pitchFamily="34" charset="0"/>
              </a:rPr>
              <a:t>Microempreendedora​	  </a:t>
            </a:r>
          </a:p>
          <a:p>
            <a:r>
              <a:rPr lang="pt-BR" sz="1600" dirty="0">
                <a:cs typeface="Calibri" panose="020F0502020204030204" pitchFamily="34" charset="0"/>
              </a:rPr>
              <a:t>	</a:t>
            </a:r>
            <a:r>
              <a:rPr lang="pt-BR" sz="1600" b="1" dirty="0">
                <a:cs typeface="Calibri" panose="020F0502020204030204" pitchFamily="34" charset="0"/>
              </a:rPr>
              <a:t>Categoria:  </a:t>
            </a:r>
            <a:r>
              <a:rPr lang="pt-BR" sz="1600" dirty="0">
                <a:cs typeface="Calibri" panose="020F0502020204030204" pitchFamily="34" charset="0"/>
              </a:rPr>
              <a:t>Visitante​</a:t>
            </a:r>
            <a:r>
              <a:rPr lang="pt-BR" sz="1600" dirty="0">
                <a:solidFill>
                  <a:srgbClr val="000000"/>
                </a:solidFill>
                <a:latin typeface="Calibri" panose="020F0502020204030204" pitchFamily="34" charset="0"/>
                <a:ea typeface="Calibri" panose="020F0502020204030204" pitchFamily="34" charset="0"/>
              </a:rPr>
              <a:t>	</a:t>
            </a:r>
            <a:r>
              <a:rPr lang="pt-BR" sz="1400" dirty="0">
                <a:solidFill>
                  <a:srgbClr val="000000"/>
                </a:solidFill>
                <a:latin typeface="Calibri" panose="020F0502020204030204" pitchFamily="34" charset="0"/>
                <a:ea typeface="Calibri" panose="020F0502020204030204" pitchFamily="34" charset="0"/>
              </a:rPr>
              <a:t> </a:t>
            </a:r>
          </a:p>
        </p:txBody>
      </p:sp>
      <p:sp>
        <p:nvSpPr>
          <p:cNvPr id="5" name="Retângulo 4">
            <a:extLst>
              <a:ext uri="{FF2B5EF4-FFF2-40B4-BE49-F238E27FC236}">
                <a16:creationId xmlns:a16="http://schemas.microsoft.com/office/drawing/2014/main" id="{791A923F-6EE4-4CA6-9581-2FFE60C822C6}"/>
              </a:ext>
            </a:extLst>
          </p:cNvPr>
          <p:cNvSpPr/>
          <p:nvPr/>
        </p:nvSpPr>
        <p:spPr>
          <a:xfrm>
            <a:off x="1251678" y="2855748"/>
            <a:ext cx="10253782" cy="1754326"/>
          </a:xfrm>
          <a:prstGeom prst="rect">
            <a:avLst/>
          </a:prstGeom>
        </p:spPr>
        <p:txBody>
          <a:bodyPr wrap="square">
            <a:spAutoFit/>
          </a:bodyPr>
          <a:lstStyle/>
          <a:p>
            <a:pPr algn="just"/>
            <a:r>
              <a:rPr lang="pt-BR" b="1" dirty="0"/>
              <a:t>Contexto Social:  </a:t>
            </a:r>
            <a:r>
              <a:rPr lang="pt-BR" dirty="0"/>
              <a:t>Maria​ se mudou a cidade há pouco tempo para empreender e morar com o filho que veio estudar em uma universidade local, conhece Quixadá pouco e não sabia da existência de um museu local ou algo do gênero. Maria costuma assistir TV nas horas vagas e foi justamente em uma reportagem que teve sua primeira impressão da cidade. O que Maria sabe sobre histórias da cidade é um pouco sobre a construção do açude cedro. Maria relata que tem curiosidade sobre a história de Quixadá, porém não teve ainda oportunidade de conhecer alguma fonte. Além de TV, Maria usa smartphone para fins de comunicação. </a:t>
            </a:r>
          </a:p>
        </p:txBody>
      </p:sp>
      <p:pic>
        <p:nvPicPr>
          <p:cNvPr id="7" name="Picture 5994">
            <a:extLst>
              <a:ext uri="{FF2B5EF4-FFF2-40B4-BE49-F238E27FC236}">
                <a16:creationId xmlns:a16="http://schemas.microsoft.com/office/drawing/2014/main" id="{5271A310-40EA-43A9-AE54-6F7BE07AD780}"/>
              </a:ext>
            </a:extLst>
          </p:cNvPr>
          <p:cNvPicPr/>
          <p:nvPr/>
        </p:nvPicPr>
        <p:blipFill>
          <a:blip r:embed="rId2"/>
          <a:stretch>
            <a:fillRect/>
          </a:stretch>
        </p:blipFill>
        <p:spPr>
          <a:xfrm>
            <a:off x="1568388" y="1247211"/>
            <a:ext cx="1356804" cy="1537711"/>
          </a:xfrm>
          <a:prstGeom prst="rect">
            <a:avLst/>
          </a:prstGeom>
        </p:spPr>
      </p:pic>
    </p:spTree>
    <p:extLst>
      <p:ext uri="{BB962C8B-B14F-4D97-AF65-F5344CB8AC3E}">
        <p14:creationId xmlns:p14="http://schemas.microsoft.com/office/powerpoint/2010/main" val="286506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630E3B-A15F-48B4-A0FC-20F88582DFB3}"/>
              </a:ext>
            </a:extLst>
          </p:cNvPr>
          <p:cNvSpPr>
            <a:spLocks noGrp="1"/>
          </p:cNvSpPr>
          <p:nvPr>
            <p:ph type="title"/>
          </p:nvPr>
        </p:nvSpPr>
        <p:spPr/>
        <p:txBody>
          <a:bodyPr/>
          <a:lstStyle/>
          <a:p>
            <a:r>
              <a:rPr lang="pt-BR" dirty="0"/>
              <a:t>Personas </a:t>
            </a:r>
          </a:p>
        </p:txBody>
      </p:sp>
      <p:sp>
        <p:nvSpPr>
          <p:cNvPr id="3" name="Espaço Reservado para Conteúdo 2">
            <a:extLst>
              <a:ext uri="{FF2B5EF4-FFF2-40B4-BE49-F238E27FC236}">
                <a16:creationId xmlns:a16="http://schemas.microsoft.com/office/drawing/2014/main" id="{4580ADCA-7F36-40DC-9A32-B28F2770B39E}"/>
              </a:ext>
            </a:extLst>
          </p:cNvPr>
          <p:cNvSpPr>
            <a:spLocks noGrp="1"/>
          </p:cNvSpPr>
          <p:nvPr>
            <p:ph idx="1"/>
          </p:nvPr>
        </p:nvSpPr>
        <p:spPr>
          <a:xfrm>
            <a:off x="1251678" y="1367161"/>
            <a:ext cx="10178322" cy="4802820"/>
          </a:xfrm>
        </p:spPr>
        <p:txBody>
          <a:bodyPr/>
          <a:lstStyle/>
          <a:p>
            <a:pPr marL="0" indent="0">
              <a:buNone/>
            </a:pPr>
            <a:endParaRPr lang="pt-BR" dirty="0"/>
          </a:p>
          <a:p>
            <a:pPr marL="0" indent="0">
              <a:buNone/>
            </a:pPr>
            <a:endParaRPr lang="pt-BR" dirty="0"/>
          </a:p>
          <a:p>
            <a:pPr marL="457200" indent="-457200">
              <a:buFont typeface="+mj-lt"/>
              <a:buAutoNum type="arabicPeriod"/>
            </a:pPr>
            <a:endParaRPr lang="pt-BR" dirty="0"/>
          </a:p>
        </p:txBody>
      </p:sp>
      <p:sp>
        <p:nvSpPr>
          <p:cNvPr id="4" name="Retângulo 3">
            <a:extLst>
              <a:ext uri="{FF2B5EF4-FFF2-40B4-BE49-F238E27FC236}">
                <a16:creationId xmlns:a16="http://schemas.microsoft.com/office/drawing/2014/main" id="{CF1D9FF5-F6B7-41CA-BA5C-80CF8C67A59C}"/>
              </a:ext>
            </a:extLst>
          </p:cNvPr>
          <p:cNvSpPr/>
          <p:nvPr/>
        </p:nvSpPr>
        <p:spPr>
          <a:xfrm>
            <a:off x="2476870" y="1521986"/>
            <a:ext cx="4962616" cy="1200329"/>
          </a:xfrm>
          <a:prstGeom prst="rect">
            <a:avLst/>
          </a:prstGeom>
        </p:spPr>
        <p:txBody>
          <a:bodyPr wrap="square">
            <a:spAutoFit/>
          </a:bodyPr>
          <a:lstStyle/>
          <a:p>
            <a:r>
              <a:rPr lang="pt-BR" sz="16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pt-BR" b="1" dirty="0">
                <a:cs typeface="Calibri" panose="020F0502020204030204" pitchFamily="34" charset="0"/>
              </a:rPr>
              <a:t>Nome: </a:t>
            </a:r>
            <a:r>
              <a:rPr lang="pt-BR" dirty="0">
                <a:cs typeface="Calibri" panose="020F0502020204030204" pitchFamily="34" charset="0"/>
              </a:rPr>
              <a:t>Fernando de Almeida Capistrano​	 </a:t>
            </a:r>
          </a:p>
          <a:p>
            <a:r>
              <a:rPr lang="pt-BR" dirty="0">
                <a:cs typeface="Calibri" panose="020F0502020204030204" pitchFamily="34" charset="0"/>
              </a:rPr>
              <a:t>	</a:t>
            </a:r>
            <a:r>
              <a:rPr lang="pt-BR" b="1" dirty="0">
                <a:cs typeface="Calibri" panose="020F0502020204030204" pitchFamily="34" charset="0"/>
              </a:rPr>
              <a:t>Idade: </a:t>
            </a:r>
            <a:r>
              <a:rPr lang="pt-BR" dirty="0">
                <a:cs typeface="Calibri" panose="020F0502020204030204" pitchFamily="34" charset="0"/>
              </a:rPr>
              <a:t>37​ anos </a:t>
            </a:r>
          </a:p>
          <a:p>
            <a:r>
              <a:rPr lang="pt-BR" dirty="0">
                <a:cs typeface="Calibri" panose="020F0502020204030204" pitchFamily="34" charset="0"/>
              </a:rPr>
              <a:t>	</a:t>
            </a:r>
            <a:r>
              <a:rPr lang="pt-BR" b="1" dirty="0">
                <a:cs typeface="Calibri" panose="020F0502020204030204" pitchFamily="34" charset="0"/>
              </a:rPr>
              <a:t>Profissão: </a:t>
            </a:r>
            <a:r>
              <a:rPr lang="pt-BR" dirty="0">
                <a:cs typeface="Calibri" panose="020F0502020204030204" pitchFamily="34" charset="0"/>
              </a:rPr>
              <a:t>Guia Turístico​	 </a:t>
            </a:r>
          </a:p>
          <a:p>
            <a:r>
              <a:rPr lang="pt-BR" dirty="0">
                <a:cs typeface="Calibri" panose="020F0502020204030204" pitchFamily="34" charset="0"/>
              </a:rPr>
              <a:t>	</a:t>
            </a:r>
            <a:r>
              <a:rPr lang="pt-BR" b="1" dirty="0">
                <a:cs typeface="Calibri" panose="020F0502020204030204" pitchFamily="34" charset="0"/>
              </a:rPr>
              <a:t>Categoria: </a:t>
            </a:r>
            <a:r>
              <a:rPr lang="pt-BR" dirty="0">
                <a:cs typeface="Calibri" panose="020F0502020204030204" pitchFamily="34" charset="0"/>
              </a:rPr>
              <a:t>Turismo	</a:t>
            </a:r>
            <a:r>
              <a:rPr lang="pt-BR" dirty="0">
                <a:solidFill>
                  <a:srgbClr val="000000"/>
                </a:solidFill>
                <a:latin typeface="Calibri" panose="020F0502020204030204" pitchFamily="34" charset="0"/>
                <a:ea typeface="Calibri" panose="020F0502020204030204" pitchFamily="34" charset="0"/>
              </a:rPr>
              <a:t>	 </a:t>
            </a:r>
          </a:p>
        </p:txBody>
      </p:sp>
      <p:sp>
        <p:nvSpPr>
          <p:cNvPr id="5" name="Retângulo 4">
            <a:extLst>
              <a:ext uri="{FF2B5EF4-FFF2-40B4-BE49-F238E27FC236}">
                <a16:creationId xmlns:a16="http://schemas.microsoft.com/office/drawing/2014/main" id="{791A923F-6EE4-4CA6-9581-2FFE60C822C6}"/>
              </a:ext>
            </a:extLst>
          </p:cNvPr>
          <p:cNvSpPr/>
          <p:nvPr/>
        </p:nvSpPr>
        <p:spPr>
          <a:xfrm>
            <a:off x="1251678" y="2855748"/>
            <a:ext cx="10253782" cy="2585323"/>
          </a:xfrm>
          <a:prstGeom prst="rect">
            <a:avLst/>
          </a:prstGeom>
        </p:spPr>
        <p:txBody>
          <a:bodyPr wrap="square">
            <a:spAutoFit/>
          </a:bodyPr>
          <a:lstStyle/>
          <a:p>
            <a:pPr algn="just"/>
            <a:r>
              <a:rPr lang="pt-BR" b="1" dirty="0"/>
              <a:t>Contexto Social: </a:t>
            </a:r>
            <a:r>
              <a:rPr lang="pt-BR" dirty="0"/>
              <a:t>Fernando​ trabalha como guia turístico na cidade de Quixadá. Por ter grande interesse em patrimônio público e perceber a falta de um profissional atuante na área, Fernando estudou a história de Quixadá de forma autodidata e começou a atender turistas e demais visitantes nos principais pontos turísticos da cidade. Fernando percebe que as pessoas têm uma ideia distorcida de determinados fatos históricos da cidade, sente também que as pessoas se impressionam com histórias clássicas da cidade como a lenda do gato preto, a afeição de Raquel de Queiroz por Quixadá e por relatos de óvnis. Fernando acredita que falta muita sensibilidade das pessoas locais sobre sua história, relata que apenas 2% das pessoas que o procuram são visitantes locais, e que acredita que isso é uma questão de educação e pode de fato mudar a percepção das pessoas sobre o lugar onde elas moram. </a:t>
            </a:r>
          </a:p>
        </p:txBody>
      </p:sp>
      <p:pic>
        <p:nvPicPr>
          <p:cNvPr id="7" name="Picture 5995">
            <a:extLst>
              <a:ext uri="{FF2B5EF4-FFF2-40B4-BE49-F238E27FC236}">
                <a16:creationId xmlns:a16="http://schemas.microsoft.com/office/drawing/2014/main" id="{04E445A9-DBA1-4C29-B159-5737DC3100E2}"/>
              </a:ext>
            </a:extLst>
          </p:cNvPr>
          <p:cNvPicPr/>
          <p:nvPr/>
        </p:nvPicPr>
        <p:blipFill>
          <a:blip r:embed="rId2"/>
          <a:stretch>
            <a:fillRect/>
          </a:stretch>
        </p:blipFill>
        <p:spPr>
          <a:xfrm>
            <a:off x="1568388" y="1431123"/>
            <a:ext cx="1219200" cy="1345231"/>
          </a:xfrm>
          <a:prstGeom prst="rect">
            <a:avLst/>
          </a:prstGeom>
        </p:spPr>
      </p:pic>
    </p:spTree>
    <p:extLst>
      <p:ext uri="{BB962C8B-B14F-4D97-AF65-F5344CB8AC3E}">
        <p14:creationId xmlns:p14="http://schemas.microsoft.com/office/powerpoint/2010/main" val="1811906325"/>
      </p:ext>
    </p:extLst>
  </p:cSld>
  <p:clrMapOvr>
    <a:masterClrMapping/>
  </p:clrMapOvr>
</p:sld>
</file>

<file path=ppt/theme/theme1.xml><?xml version="1.0" encoding="utf-8"?>
<a:theme xmlns:a="http://schemas.openxmlformats.org/drawingml/2006/main" name="Selo">
  <a:themeElements>
    <a:clrScheme name="Laranja Amarelo">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Selo">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l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9E77EDF1-0821-4215-BD6E-A2D49F02550D}"/>
    </a:ext>
  </a:extLst>
</a:theme>
</file>

<file path=docProps/app.xml><?xml version="1.0" encoding="utf-8"?>
<Properties xmlns="http://schemas.openxmlformats.org/officeDocument/2006/extended-properties" xmlns:vt="http://schemas.openxmlformats.org/officeDocument/2006/docPropsVTypes">
  <Template>TM10001106[[fn=Selo]]</Template>
  <TotalTime>232</TotalTime>
  <Words>1089</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12</vt:i4>
      </vt:variant>
    </vt:vector>
  </HeadingPairs>
  <TitlesOfParts>
    <vt:vector size="20" baseType="lpstr">
      <vt:lpstr>Arial</vt:lpstr>
      <vt:lpstr>Berlin Sans FB Demi</vt:lpstr>
      <vt:lpstr>Bodoni MT Black</vt:lpstr>
      <vt:lpstr>Calibri</vt:lpstr>
      <vt:lpstr>Gill Sans MT</vt:lpstr>
      <vt:lpstr>Impact</vt:lpstr>
      <vt:lpstr>Xilosa</vt:lpstr>
      <vt:lpstr>Selo</vt:lpstr>
      <vt:lpstr>Memorias Quixadaenses</vt:lpstr>
      <vt:lpstr>Dados de entrevista</vt:lpstr>
      <vt:lpstr>Dados de entrevista</vt:lpstr>
      <vt:lpstr>Dados de entrevista</vt:lpstr>
      <vt:lpstr>Dados de entrevista</vt:lpstr>
      <vt:lpstr>Personas </vt:lpstr>
      <vt:lpstr>Personas </vt:lpstr>
      <vt:lpstr>Personas </vt:lpstr>
      <vt:lpstr>Personas </vt:lpstr>
      <vt:lpstr>CENÁRIO</vt:lpstr>
      <vt:lpstr>Análise competitiva</vt:lpstr>
      <vt:lpstr>TEMÁTICA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Memórias Quixadaenses</dc:title>
  <dc:creator>Mateus Emanuel</dc:creator>
  <cp:lastModifiedBy>Mateus Emanuel</cp:lastModifiedBy>
  <cp:revision>29</cp:revision>
  <dcterms:created xsi:type="dcterms:W3CDTF">2019-04-19T14:08:11Z</dcterms:created>
  <dcterms:modified xsi:type="dcterms:W3CDTF">2019-04-26T18:41:32Z</dcterms:modified>
</cp:coreProperties>
</file>