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Libre Franklin" panose="00000500000000000000"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6e0c44e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56e0c44e88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6fbfd33b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56fbfd33b3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6fbfd33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g56fbfd33b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90c590d5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g590c590d59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705506a5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5705506a5e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5705506a5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5705506a5e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705506a5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5705506a5e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bg>
      <p:bgPr>
        <a:solidFill>
          <a:schemeClr val="lt2"/>
        </a:solidFill>
        <a:effectLst/>
      </p:bgPr>
    </p:bg>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915128" y="1788454"/>
            <a:ext cx="8361229" cy="2098226"/>
          </a:xfrm>
          <a:prstGeom prst="rect">
            <a:avLst/>
          </a:prstGeom>
          <a:noFill/>
          <a:ln>
            <a:noFill/>
          </a:ln>
        </p:spPr>
        <p:txBody>
          <a:bodyPr spcFirstLastPara="1" wrap="square" lIns="91425" tIns="45700" rIns="91425" bIns="45700" anchor="b" anchorCtr="0"/>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2679906" y="3956279"/>
            <a:ext cx="6831673" cy="1086237"/>
          </a:xfrm>
          <a:prstGeom prst="rect">
            <a:avLst/>
          </a:prstGeom>
          <a:noFill/>
          <a:ln>
            <a:noFill/>
          </a:ln>
        </p:spPr>
        <p:txBody>
          <a:bodyPr spcFirstLastPara="1" wrap="square" lIns="91425" tIns="45700" rIns="91425" bIns="45700" anchor="t" anchorCtr="0"/>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a:endParaRPr/>
          </a:p>
        </p:txBody>
      </p:sp>
      <p:sp>
        <p:nvSpPr>
          <p:cNvPr id="15" name="Google Shape;15;p2"/>
          <p:cNvSpPr txBox="1">
            <a:spLocks noGrp="1"/>
          </p:cNvSpPr>
          <p:nvPr>
            <p:ph type="dt" idx="10"/>
          </p:nvPr>
        </p:nvSpPr>
        <p:spPr>
          <a:xfrm>
            <a:off x="752858" y="6453386"/>
            <a:ext cx="1607944"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2584054" y="6453386"/>
            <a:ext cx="7023377" cy="40461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pt-BR"/>
              <a:t>‹nº›</a:t>
            </a:fld>
            <a:endParaRPr/>
          </a:p>
        </p:txBody>
      </p:sp>
      <p:grpSp>
        <p:nvGrpSpPr>
          <p:cNvPr id="18" name="Google Shape;18;p2"/>
          <p:cNvGrpSpPr/>
          <p:nvPr/>
        </p:nvGrpSpPr>
        <p:grpSpPr>
          <a:xfrm>
            <a:off x="752858" y="744469"/>
            <a:ext cx="10674116" cy="5349671"/>
            <a:chOff x="752858" y="744469"/>
            <a:chExt cx="10674116" cy="5349671"/>
          </a:xfrm>
        </p:grpSpPr>
        <p:sp>
          <p:nvSpPr>
            <p:cNvPr id="19" name="Google Shape;19;p2"/>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2"/>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rot="5400000">
            <a:off x="4386262" y="-719138"/>
            <a:ext cx="3571875" cy="9601200"/>
          </a:xfrm>
          <a:prstGeom prst="rect">
            <a:avLst/>
          </a:prstGeom>
          <a:noFill/>
          <a:ln>
            <a:noFill/>
          </a:ln>
        </p:spPr>
        <p:txBody>
          <a:bodyPr spcFirstLastPara="1" wrap="square" lIns="91425" tIns="45700" rIns="91425" bIns="45700" anchor="t" anchorCtr="0"/>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0" name="Google Shape;80;p1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rot="5400000">
            <a:off x="7757822" y="2462895"/>
            <a:ext cx="5243244" cy="1565766"/>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2839798" y="-844042"/>
            <a:ext cx="5243244" cy="8179641"/>
          </a:xfrm>
          <a:prstGeom prst="rect">
            <a:avLst/>
          </a:prstGeom>
          <a:noFill/>
          <a:ln>
            <a:noFill/>
          </a:ln>
        </p:spPr>
        <p:txBody>
          <a:bodyPr spcFirstLastPara="1" wrap="square" lIns="91425" tIns="45700" rIns="91425" bIns="45700" anchor="t" anchorCtr="0"/>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86" name="Google Shape;86;p12"/>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2"/>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2"/>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lvl="0" indent="-342900" algn="l">
              <a:lnSpc>
                <a:spcPct val="94000"/>
              </a:lnSpc>
              <a:spcBef>
                <a:spcPts val="1000"/>
              </a:spcBef>
              <a:spcAft>
                <a:spcPts val="0"/>
              </a:spcAft>
              <a:buClr>
                <a:schemeClr val="dk2"/>
              </a:buClr>
              <a:buSzPts val="1800"/>
              <a:buChar char="■"/>
              <a:defRPr/>
            </a:lvl1pPr>
            <a:lvl2pPr marL="914400" lvl="1" indent="-342900" algn="l">
              <a:lnSpc>
                <a:spcPct val="94000"/>
              </a:lnSpc>
              <a:spcBef>
                <a:spcPts val="500"/>
              </a:spcBef>
              <a:spcAft>
                <a:spcPts val="0"/>
              </a:spcAft>
              <a:buClr>
                <a:schemeClr val="dk2"/>
              </a:buClr>
              <a:buSzPts val="1800"/>
              <a:buChar char="–"/>
              <a:defRPr/>
            </a:lvl2pPr>
            <a:lvl3pPr marL="1371600" lvl="2" indent="-342900" algn="l">
              <a:lnSpc>
                <a:spcPct val="94000"/>
              </a:lnSpc>
              <a:spcBef>
                <a:spcPts val="500"/>
              </a:spcBef>
              <a:spcAft>
                <a:spcPts val="0"/>
              </a:spcAft>
              <a:buClr>
                <a:schemeClr val="dk2"/>
              </a:buClr>
              <a:buSzPts val="1800"/>
              <a:buChar char="■"/>
              <a:defRPr/>
            </a:lvl3pPr>
            <a:lvl4pPr marL="1828800" lvl="3" indent="-342900" algn="l">
              <a:lnSpc>
                <a:spcPct val="94000"/>
              </a:lnSpc>
              <a:spcBef>
                <a:spcPts val="500"/>
              </a:spcBef>
              <a:spcAft>
                <a:spcPts val="0"/>
              </a:spcAft>
              <a:buClr>
                <a:schemeClr val="dk2"/>
              </a:buClr>
              <a:buSzPts val="1800"/>
              <a:buChar char="–"/>
              <a:defRPr/>
            </a:lvl4pPr>
            <a:lvl5pPr marL="2286000" lvl="4" indent="-342900" algn="l">
              <a:lnSpc>
                <a:spcPct val="94000"/>
              </a:lnSpc>
              <a:spcBef>
                <a:spcPts val="500"/>
              </a:spcBef>
              <a:spcAft>
                <a:spcPts val="0"/>
              </a:spcAft>
              <a:buClr>
                <a:schemeClr val="dk2"/>
              </a:buClr>
              <a:buSzPts val="1800"/>
              <a:buChar char="■"/>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24" name="Google Shape;24;p3"/>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bg>
      <p:bgPr>
        <a:solidFill>
          <a:schemeClr val="dk2"/>
        </a:solidFill>
        <a:effectLst/>
      </p:bgPr>
    </p:bg>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65025" y="1301360"/>
            <a:ext cx="9612971" cy="2852737"/>
          </a:xfrm>
          <a:prstGeom prst="rect">
            <a:avLst/>
          </a:prstGeom>
          <a:noFill/>
          <a:ln>
            <a:noFill/>
          </a:ln>
        </p:spPr>
        <p:txBody>
          <a:bodyPr spcFirstLastPara="1" wrap="square" lIns="91425" tIns="45700" rIns="91425" bIns="45700" anchor="b" anchorCtr="0"/>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65025" y="4216328"/>
            <a:ext cx="9612971" cy="1143324"/>
          </a:xfrm>
          <a:prstGeom prst="rect">
            <a:avLst/>
          </a:prstGeom>
          <a:noFill/>
          <a:ln>
            <a:noFill/>
          </a:ln>
        </p:spPr>
        <p:txBody>
          <a:bodyPr spcFirstLastPara="1" wrap="square" lIns="91425" tIns="45700" rIns="91425" bIns="45700" anchor="t" anchorCtr="0"/>
          <a:lstStyle>
            <a:lvl1pPr marL="457200" lvl="0" indent="-228600" algn="r">
              <a:lnSpc>
                <a:spcPct val="112000"/>
              </a:lnSpc>
              <a:spcBef>
                <a:spcPts val="0"/>
              </a:spcBef>
              <a:spcAft>
                <a:spcPts val="0"/>
              </a:spcAft>
              <a:buClr>
                <a:schemeClr val="lt2"/>
              </a:buClr>
              <a:buSzPts val="2400"/>
              <a:buNone/>
              <a:defRPr sz="2400">
                <a:solidFill>
                  <a:schemeClr val="lt2"/>
                </a:solidFill>
              </a:defRPr>
            </a:lvl1pPr>
            <a:lvl2pPr marL="914400" lvl="1" indent="-228600" algn="l">
              <a:lnSpc>
                <a:spcPct val="94000"/>
              </a:lnSpc>
              <a:spcBef>
                <a:spcPts val="500"/>
              </a:spcBef>
              <a:spcAft>
                <a:spcPts val="0"/>
              </a:spcAft>
              <a:buClr>
                <a:schemeClr val="lt1"/>
              </a:buClr>
              <a:buSzPts val="2000"/>
              <a:buNone/>
              <a:defRPr sz="2000">
                <a:solidFill>
                  <a:schemeClr val="lt1"/>
                </a:solidFill>
              </a:defRPr>
            </a:lvl2pPr>
            <a:lvl3pPr marL="1371600" lvl="2" indent="-228600" algn="l">
              <a:lnSpc>
                <a:spcPct val="94000"/>
              </a:lnSpc>
              <a:spcBef>
                <a:spcPts val="500"/>
              </a:spcBef>
              <a:spcAft>
                <a:spcPts val="0"/>
              </a:spcAft>
              <a:buClr>
                <a:schemeClr val="lt1"/>
              </a:buClr>
              <a:buSzPts val="1800"/>
              <a:buNone/>
              <a:defRPr sz="1800">
                <a:solidFill>
                  <a:schemeClr val="lt1"/>
                </a:solidFill>
              </a:defRPr>
            </a:lvl3pPr>
            <a:lvl4pPr marL="1828800" lvl="3" indent="-228600" algn="l">
              <a:lnSpc>
                <a:spcPct val="94000"/>
              </a:lnSpc>
              <a:spcBef>
                <a:spcPts val="500"/>
              </a:spcBef>
              <a:spcAft>
                <a:spcPts val="0"/>
              </a:spcAft>
              <a:buClr>
                <a:schemeClr val="lt1"/>
              </a:buClr>
              <a:buSzPts val="1600"/>
              <a:buNone/>
              <a:defRPr sz="1600">
                <a:solidFill>
                  <a:schemeClr val="lt1"/>
                </a:solidFill>
              </a:defRPr>
            </a:lvl4pPr>
            <a:lvl5pPr marL="2286000" lvl="4" indent="-228600" algn="l">
              <a:lnSpc>
                <a:spcPct val="94000"/>
              </a:lnSpc>
              <a:spcBef>
                <a:spcPts val="500"/>
              </a:spcBef>
              <a:spcAft>
                <a:spcPts val="0"/>
              </a:spcAft>
              <a:buClr>
                <a:schemeClr val="lt1"/>
              </a:buClr>
              <a:buSzPts val="1600"/>
              <a:buNone/>
              <a:defRPr sz="1600">
                <a:solidFill>
                  <a:schemeClr val="lt1"/>
                </a:solidFill>
              </a:defRPr>
            </a:lvl5pPr>
            <a:lvl6pPr marL="2743200" lvl="5" indent="-228600" algn="l">
              <a:lnSpc>
                <a:spcPct val="94000"/>
              </a:lnSpc>
              <a:spcBef>
                <a:spcPts val="500"/>
              </a:spcBef>
              <a:spcAft>
                <a:spcPts val="0"/>
              </a:spcAft>
              <a:buClr>
                <a:schemeClr val="lt1"/>
              </a:buClr>
              <a:buSzPts val="1600"/>
              <a:buNone/>
              <a:defRPr sz="1600">
                <a:solidFill>
                  <a:schemeClr val="lt1"/>
                </a:solidFill>
              </a:defRPr>
            </a:lvl6pPr>
            <a:lvl7pPr marL="3200400" lvl="6" indent="-228600" algn="l">
              <a:lnSpc>
                <a:spcPct val="94000"/>
              </a:lnSpc>
              <a:spcBef>
                <a:spcPts val="500"/>
              </a:spcBef>
              <a:spcAft>
                <a:spcPts val="0"/>
              </a:spcAft>
              <a:buClr>
                <a:schemeClr val="lt1"/>
              </a:buClr>
              <a:buSzPts val="1600"/>
              <a:buNone/>
              <a:defRPr sz="1600">
                <a:solidFill>
                  <a:schemeClr val="lt1"/>
                </a:solidFill>
              </a:defRPr>
            </a:lvl7pPr>
            <a:lvl8pPr marL="3657600" lvl="7" indent="-228600" algn="l">
              <a:lnSpc>
                <a:spcPct val="94000"/>
              </a:lnSpc>
              <a:spcBef>
                <a:spcPts val="500"/>
              </a:spcBef>
              <a:spcAft>
                <a:spcPts val="0"/>
              </a:spcAft>
              <a:buClr>
                <a:schemeClr val="lt1"/>
              </a:buClr>
              <a:buSzPts val="1600"/>
              <a:buNone/>
              <a:defRPr sz="1600">
                <a:solidFill>
                  <a:schemeClr val="lt1"/>
                </a:solidFill>
              </a:defRPr>
            </a:lvl8pPr>
            <a:lvl9pPr marL="4114800" lvl="8" indent="-228600" algn="l">
              <a:lnSpc>
                <a:spcPct val="94000"/>
              </a:lnSpc>
              <a:spcBef>
                <a:spcPts val="500"/>
              </a:spcBef>
              <a:spcAft>
                <a:spcPts val="200"/>
              </a:spcAft>
              <a:buClr>
                <a:schemeClr val="lt1"/>
              </a:buClr>
              <a:buSzPts val="1600"/>
              <a:buNone/>
              <a:defRPr sz="1600">
                <a:solidFill>
                  <a:schemeClr val="lt1"/>
                </a:solidFill>
              </a:defRPr>
            </a:lvl9pPr>
          </a:lstStyle>
          <a:p>
            <a:endParaRPr/>
          </a:p>
        </p:txBody>
      </p:sp>
      <p:sp>
        <p:nvSpPr>
          <p:cNvPr id="30" name="Google Shape;30;p4"/>
          <p:cNvSpPr txBox="1">
            <a:spLocks noGrp="1"/>
          </p:cNvSpPr>
          <p:nvPr>
            <p:ph type="dt" idx="10"/>
          </p:nvPr>
        </p:nvSpPr>
        <p:spPr>
          <a:xfrm>
            <a:off x="738908" y="6453386"/>
            <a:ext cx="1622409"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2584312" y="6453386"/>
            <a:ext cx="7023377" cy="404614"/>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9830683"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lt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lt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lt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lt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lt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lt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lt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pt-BR"/>
              <a:t>‹nº›</a:t>
            </a:fld>
            <a:endParaRPr/>
          </a:p>
        </p:txBody>
      </p:sp>
      <p:sp>
        <p:nvSpPr>
          <p:cNvPr id="33" name="Google Shape;33;p4" title="Crop Mark"/>
          <p:cNvSpPr/>
          <p:nvPr/>
        </p:nvSpPr>
        <p:spPr>
          <a:xfrm>
            <a:off x="8151962" y="1685652"/>
            <a:ext cx="3275013" cy="4408488"/>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1371600" y="2285999"/>
            <a:ext cx="4447786" cy="3581401"/>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7" name="Google Shape;37;p5"/>
          <p:cNvSpPr txBox="1">
            <a:spLocks noGrp="1"/>
          </p:cNvSpPr>
          <p:nvPr>
            <p:ph type="body" idx="2"/>
          </p:nvPr>
        </p:nvSpPr>
        <p:spPr>
          <a:xfrm>
            <a:off x="6525403" y="2285999"/>
            <a:ext cx="4447786" cy="3581401"/>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38" name="Google Shape;38;p5"/>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1371600" y="2340864"/>
            <a:ext cx="4443984" cy="823912"/>
          </a:xfrm>
          <a:prstGeom prst="rect">
            <a:avLst/>
          </a:prstGeom>
          <a:noFill/>
          <a:ln>
            <a:noFill/>
          </a:ln>
        </p:spPr>
        <p:txBody>
          <a:bodyPr spcFirstLastPara="1" wrap="square" lIns="91425" tIns="45700" rIns="91425" bIns="45700" anchor="b" anchorCtr="0"/>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4" name="Google Shape;44;p6"/>
          <p:cNvSpPr txBox="1">
            <a:spLocks noGrp="1"/>
          </p:cNvSpPr>
          <p:nvPr>
            <p:ph type="body" idx="2"/>
          </p:nvPr>
        </p:nvSpPr>
        <p:spPr>
          <a:xfrm>
            <a:off x="1371600" y="3305207"/>
            <a:ext cx="4443984" cy="2562193"/>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5" name="Google Shape;45;p6"/>
          <p:cNvSpPr txBox="1">
            <a:spLocks noGrp="1"/>
          </p:cNvSpPr>
          <p:nvPr>
            <p:ph type="body" idx="3"/>
          </p:nvPr>
        </p:nvSpPr>
        <p:spPr>
          <a:xfrm>
            <a:off x="6525014" y="2340864"/>
            <a:ext cx="4443984" cy="823912"/>
          </a:xfrm>
          <a:prstGeom prst="rect">
            <a:avLst/>
          </a:prstGeom>
          <a:noFill/>
          <a:ln>
            <a:noFill/>
          </a:ln>
        </p:spPr>
        <p:txBody>
          <a:bodyPr spcFirstLastPara="1" wrap="square" lIns="91425" tIns="45700" rIns="91425" bIns="45700" anchor="b" anchorCtr="0"/>
          <a:lstStyle>
            <a:lvl1pPr marL="457200" lvl="0" indent="-228600" algn="l">
              <a:lnSpc>
                <a:spcPct val="84000"/>
              </a:lnSpc>
              <a:spcBef>
                <a:spcPts val="0"/>
              </a:spcBef>
              <a:spcAft>
                <a:spcPts val="0"/>
              </a:spcAft>
              <a:buClr>
                <a:schemeClr val="dk2"/>
              </a:buClr>
              <a:buSzPts val="3000"/>
              <a:buNone/>
              <a:defRPr sz="3000" b="0">
                <a:solidFill>
                  <a:schemeClr val="dk2"/>
                </a:solidFill>
              </a:defRPr>
            </a:lvl1pPr>
            <a:lvl2pPr marL="914400" lvl="1" indent="-228600" algn="l">
              <a:lnSpc>
                <a:spcPct val="94000"/>
              </a:lnSpc>
              <a:spcBef>
                <a:spcPts val="500"/>
              </a:spcBef>
              <a:spcAft>
                <a:spcPts val="0"/>
              </a:spcAft>
              <a:buClr>
                <a:schemeClr val="dk2"/>
              </a:buClr>
              <a:buSzPts val="2000"/>
              <a:buNone/>
              <a:defRPr sz="2000" b="1"/>
            </a:lvl2pPr>
            <a:lvl3pPr marL="1371600" lvl="2" indent="-228600" algn="l">
              <a:lnSpc>
                <a:spcPct val="94000"/>
              </a:lnSpc>
              <a:spcBef>
                <a:spcPts val="500"/>
              </a:spcBef>
              <a:spcAft>
                <a:spcPts val="0"/>
              </a:spcAft>
              <a:buClr>
                <a:schemeClr val="dk2"/>
              </a:buClr>
              <a:buSzPts val="1800"/>
              <a:buNone/>
              <a:defRPr sz="1800" b="1"/>
            </a:lvl3pPr>
            <a:lvl4pPr marL="1828800" lvl="3" indent="-228600" algn="l">
              <a:lnSpc>
                <a:spcPct val="94000"/>
              </a:lnSpc>
              <a:spcBef>
                <a:spcPts val="500"/>
              </a:spcBef>
              <a:spcAft>
                <a:spcPts val="0"/>
              </a:spcAft>
              <a:buClr>
                <a:schemeClr val="dk2"/>
              </a:buClr>
              <a:buSzPts val="1600"/>
              <a:buNone/>
              <a:defRPr sz="1600" b="1"/>
            </a:lvl4pPr>
            <a:lvl5pPr marL="2286000" lvl="4" indent="-228600" algn="l">
              <a:lnSpc>
                <a:spcPct val="94000"/>
              </a:lnSpc>
              <a:spcBef>
                <a:spcPts val="500"/>
              </a:spcBef>
              <a:spcAft>
                <a:spcPts val="0"/>
              </a:spcAft>
              <a:buClr>
                <a:schemeClr val="dk2"/>
              </a:buClr>
              <a:buSzPts val="1600"/>
              <a:buNone/>
              <a:defRPr sz="1600" b="1"/>
            </a:lvl5pPr>
            <a:lvl6pPr marL="2743200" lvl="5" indent="-228600" algn="l">
              <a:lnSpc>
                <a:spcPct val="94000"/>
              </a:lnSpc>
              <a:spcBef>
                <a:spcPts val="500"/>
              </a:spcBef>
              <a:spcAft>
                <a:spcPts val="0"/>
              </a:spcAft>
              <a:buClr>
                <a:schemeClr val="dk2"/>
              </a:buClr>
              <a:buSzPts val="1600"/>
              <a:buNone/>
              <a:defRPr sz="1600" b="1"/>
            </a:lvl6pPr>
            <a:lvl7pPr marL="3200400" lvl="6" indent="-228600" algn="l">
              <a:lnSpc>
                <a:spcPct val="94000"/>
              </a:lnSpc>
              <a:spcBef>
                <a:spcPts val="500"/>
              </a:spcBef>
              <a:spcAft>
                <a:spcPts val="0"/>
              </a:spcAft>
              <a:buClr>
                <a:schemeClr val="dk2"/>
              </a:buClr>
              <a:buSzPts val="1600"/>
              <a:buNone/>
              <a:defRPr sz="1600" b="1"/>
            </a:lvl7pPr>
            <a:lvl8pPr marL="3657600" lvl="7" indent="-228600" algn="l">
              <a:lnSpc>
                <a:spcPct val="94000"/>
              </a:lnSpc>
              <a:spcBef>
                <a:spcPts val="500"/>
              </a:spcBef>
              <a:spcAft>
                <a:spcPts val="0"/>
              </a:spcAft>
              <a:buClr>
                <a:schemeClr val="dk2"/>
              </a:buClr>
              <a:buSzPts val="1600"/>
              <a:buNone/>
              <a:defRPr sz="1600" b="1"/>
            </a:lvl8pPr>
            <a:lvl9pPr marL="4114800" lvl="8" indent="-228600" algn="l">
              <a:lnSpc>
                <a:spcPct val="94000"/>
              </a:lnSpc>
              <a:spcBef>
                <a:spcPts val="500"/>
              </a:spcBef>
              <a:spcAft>
                <a:spcPts val="200"/>
              </a:spcAft>
              <a:buClr>
                <a:schemeClr val="dk2"/>
              </a:buClr>
              <a:buSzPts val="1600"/>
              <a:buNone/>
              <a:defRPr sz="1600" b="1"/>
            </a:lvl9pPr>
          </a:lstStyle>
          <a:p>
            <a:endParaRPr/>
          </a:p>
        </p:txBody>
      </p:sp>
      <p:sp>
        <p:nvSpPr>
          <p:cNvPr id="46" name="Google Shape;46;p6"/>
          <p:cNvSpPr txBox="1">
            <a:spLocks noGrp="1"/>
          </p:cNvSpPr>
          <p:nvPr>
            <p:ph type="body" idx="4"/>
          </p:nvPr>
        </p:nvSpPr>
        <p:spPr>
          <a:xfrm>
            <a:off x="6525014" y="3305207"/>
            <a:ext cx="4443984" cy="2562193"/>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a:solidFill>
                  <a:schemeClr val="dk2"/>
                </a:solidFill>
              </a:defRPr>
            </a:lvl1pPr>
            <a:lvl2pPr marL="914400" lvl="1" indent="-355600" algn="l">
              <a:lnSpc>
                <a:spcPct val="94000"/>
              </a:lnSpc>
              <a:spcBef>
                <a:spcPts val="500"/>
              </a:spcBef>
              <a:spcAft>
                <a:spcPts val="0"/>
              </a:spcAft>
              <a:buClr>
                <a:schemeClr val="dk2"/>
              </a:buClr>
              <a:buSzPts val="2000"/>
              <a:buChar char="–"/>
              <a:defRPr>
                <a:solidFill>
                  <a:schemeClr val="dk2"/>
                </a:solidFill>
              </a:defRPr>
            </a:lvl2pPr>
            <a:lvl3pPr marL="1371600" lvl="2" indent="-342900" algn="l">
              <a:lnSpc>
                <a:spcPct val="94000"/>
              </a:lnSpc>
              <a:spcBef>
                <a:spcPts val="500"/>
              </a:spcBef>
              <a:spcAft>
                <a:spcPts val="0"/>
              </a:spcAft>
              <a:buClr>
                <a:schemeClr val="dk2"/>
              </a:buClr>
              <a:buSzPts val="1800"/>
              <a:buChar char="■"/>
              <a:defRPr>
                <a:solidFill>
                  <a:schemeClr val="dk2"/>
                </a:solidFill>
              </a:defRPr>
            </a:lvl3pPr>
            <a:lvl4pPr marL="1828800" lvl="3" indent="-342900" algn="l">
              <a:lnSpc>
                <a:spcPct val="94000"/>
              </a:lnSpc>
              <a:spcBef>
                <a:spcPts val="500"/>
              </a:spcBef>
              <a:spcAft>
                <a:spcPts val="0"/>
              </a:spcAft>
              <a:buClr>
                <a:schemeClr val="dk2"/>
              </a:buClr>
              <a:buSzPts val="1800"/>
              <a:buChar char="–"/>
              <a:defRPr>
                <a:solidFill>
                  <a:schemeClr val="dk2"/>
                </a:solidFill>
              </a:defRPr>
            </a:lvl4pPr>
            <a:lvl5pPr marL="2286000" lvl="4" indent="-330200" algn="l">
              <a:lnSpc>
                <a:spcPct val="94000"/>
              </a:lnSpc>
              <a:spcBef>
                <a:spcPts val="500"/>
              </a:spcBef>
              <a:spcAft>
                <a:spcPts val="0"/>
              </a:spcAft>
              <a:buClr>
                <a:schemeClr val="dk2"/>
              </a:buClr>
              <a:buSzPts val="1600"/>
              <a:buChar char="■"/>
              <a:defRPr>
                <a:solidFill>
                  <a:schemeClr val="dk2"/>
                </a:solidFill>
              </a:defRPr>
            </a:lvl5pPr>
            <a:lvl6pPr marL="2743200" lvl="5" indent="-342900" algn="l">
              <a:lnSpc>
                <a:spcPct val="94000"/>
              </a:lnSpc>
              <a:spcBef>
                <a:spcPts val="500"/>
              </a:spcBef>
              <a:spcAft>
                <a:spcPts val="0"/>
              </a:spcAft>
              <a:buClr>
                <a:schemeClr val="dk2"/>
              </a:buClr>
              <a:buSzPts val="1800"/>
              <a:buChar char="–"/>
              <a:defRPr/>
            </a:lvl6pPr>
            <a:lvl7pPr marL="3200400" lvl="6" indent="-342900" algn="l">
              <a:lnSpc>
                <a:spcPct val="94000"/>
              </a:lnSpc>
              <a:spcBef>
                <a:spcPts val="500"/>
              </a:spcBef>
              <a:spcAft>
                <a:spcPts val="0"/>
              </a:spcAft>
              <a:buClr>
                <a:schemeClr val="dk2"/>
              </a:buClr>
              <a:buSzPts val="1800"/>
              <a:buChar char="■"/>
              <a:defRPr/>
            </a:lvl7pPr>
            <a:lvl8pPr marL="3657600" lvl="7" indent="-342900" algn="l">
              <a:lnSpc>
                <a:spcPct val="94000"/>
              </a:lnSpc>
              <a:spcBef>
                <a:spcPts val="500"/>
              </a:spcBef>
              <a:spcAft>
                <a:spcPts val="0"/>
              </a:spcAft>
              <a:buClr>
                <a:schemeClr val="dk2"/>
              </a:buClr>
              <a:buSzPts val="1800"/>
              <a:buChar char="–"/>
              <a:defRPr/>
            </a:lvl8pPr>
            <a:lvl9pPr marL="4114800" lvl="8" indent="-342900" algn="l">
              <a:lnSpc>
                <a:spcPct val="94000"/>
              </a:lnSpc>
              <a:spcBef>
                <a:spcPts val="500"/>
              </a:spcBef>
              <a:spcAft>
                <a:spcPts val="200"/>
              </a:spcAft>
              <a:buClr>
                <a:schemeClr val="dk2"/>
              </a:buClr>
              <a:buSzPts val="1800"/>
              <a:buChar char="■"/>
              <a:defRPr/>
            </a:lvl9pPr>
          </a:lstStyle>
          <a:p>
            <a:endParaRPr/>
          </a:p>
        </p:txBody>
      </p:sp>
      <p:sp>
        <p:nvSpPr>
          <p:cNvPr id="47" name="Google Shape;47;p6"/>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údo com Legenda" type="objTx">
  <p:cSld name="OBJECT_WITH_CAPTION_TEXT">
    <p:spTree>
      <p:nvGrpSpPr>
        <p:cNvPr id="1" name="Shape 59"/>
        <p:cNvGrpSpPr/>
        <p:nvPr/>
      </p:nvGrpSpPr>
      <p:grpSpPr>
        <a:xfrm>
          <a:off x="0" y="0"/>
          <a:ext cx="0" cy="0"/>
          <a:chOff x="0" y="0"/>
          <a:chExt cx="0" cy="0"/>
        </a:xfrm>
      </p:grpSpPr>
      <p:sp>
        <p:nvSpPr>
          <p:cNvPr id="60" name="Google Shape;60;p9"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6256020" y="685801"/>
            <a:ext cx="5212080" cy="5175250"/>
          </a:xfrm>
          <a:prstGeom prst="rect">
            <a:avLst/>
          </a:prstGeom>
          <a:noFill/>
          <a:ln>
            <a:noFill/>
          </a:ln>
        </p:spPr>
        <p:txBody>
          <a:bodyPr spcFirstLastPara="1" wrap="square" lIns="91425" tIns="45700" rIns="91425" bIns="45700" anchor="t" anchorCtr="0"/>
          <a:lstStyle>
            <a:lvl1pPr marL="457200" lvl="0" indent="-355600" algn="l">
              <a:lnSpc>
                <a:spcPct val="94000"/>
              </a:lnSpc>
              <a:spcBef>
                <a:spcPts val="1000"/>
              </a:spcBef>
              <a:spcAft>
                <a:spcPts val="0"/>
              </a:spcAft>
              <a:buClr>
                <a:schemeClr val="dk2"/>
              </a:buClr>
              <a:buSzPts val="2000"/>
              <a:buChar char="■"/>
              <a:defRPr sz="2000"/>
            </a:lvl1pPr>
            <a:lvl2pPr marL="914400" lvl="1" indent="-355600" algn="l">
              <a:lnSpc>
                <a:spcPct val="94000"/>
              </a:lnSpc>
              <a:spcBef>
                <a:spcPts val="500"/>
              </a:spcBef>
              <a:spcAft>
                <a:spcPts val="0"/>
              </a:spcAft>
              <a:buClr>
                <a:schemeClr val="dk2"/>
              </a:buClr>
              <a:buSzPts val="2000"/>
              <a:buChar char="–"/>
              <a:defRPr sz="2000"/>
            </a:lvl2pPr>
            <a:lvl3pPr marL="1371600" lvl="2" indent="-342900" algn="l">
              <a:lnSpc>
                <a:spcPct val="94000"/>
              </a:lnSpc>
              <a:spcBef>
                <a:spcPts val="500"/>
              </a:spcBef>
              <a:spcAft>
                <a:spcPts val="0"/>
              </a:spcAft>
              <a:buClr>
                <a:schemeClr val="dk2"/>
              </a:buClr>
              <a:buSzPts val="1800"/>
              <a:buChar char="■"/>
              <a:defRPr sz="1800"/>
            </a:lvl3pPr>
            <a:lvl4pPr marL="1828800" lvl="3" indent="-342900" algn="l">
              <a:lnSpc>
                <a:spcPct val="94000"/>
              </a:lnSpc>
              <a:spcBef>
                <a:spcPts val="500"/>
              </a:spcBef>
              <a:spcAft>
                <a:spcPts val="0"/>
              </a:spcAft>
              <a:buClr>
                <a:schemeClr val="dk2"/>
              </a:buClr>
              <a:buSzPts val="1800"/>
              <a:buChar char="–"/>
              <a:defRPr sz="1800"/>
            </a:lvl4pPr>
            <a:lvl5pPr marL="2286000" lvl="4" indent="-330200" algn="l">
              <a:lnSpc>
                <a:spcPct val="94000"/>
              </a:lnSpc>
              <a:spcBef>
                <a:spcPts val="500"/>
              </a:spcBef>
              <a:spcAft>
                <a:spcPts val="0"/>
              </a:spcAft>
              <a:buClr>
                <a:schemeClr val="dk2"/>
              </a:buClr>
              <a:buSzPts val="1600"/>
              <a:buChar char="■"/>
              <a:defRPr sz="1600"/>
            </a:lvl5pPr>
            <a:lvl6pPr marL="2743200" lvl="5" indent="-330200" algn="l">
              <a:lnSpc>
                <a:spcPct val="94000"/>
              </a:lnSpc>
              <a:spcBef>
                <a:spcPts val="500"/>
              </a:spcBef>
              <a:spcAft>
                <a:spcPts val="0"/>
              </a:spcAft>
              <a:buClr>
                <a:schemeClr val="dk2"/>
              </a:buClr>
              <a:buSzPts val="1600"/>
              <a:buChar char="–"/>
              <a:defRPr sz="1600"/>
            </a:lvl6pPr>
            <a:lvl7pPr marL="3200400" lvl="6" indent="-330200" algn="l">
              <a:lnSpc>
                <a:spcPct val="94000"/>
              </a:lnSpc>
              <a:spcBef>
                <a:spcPts val="500"/>
              </a:spcBef>
              <a:spcAft>
                <a:spcPts val="0"/>
              </a:spcAft>
              <a:buClr>
                <a:schemeClr val="dk2"/>
              </a:buClr>
              <a:buSzPts val="1600"/>
              <a:buChar char="■"/>
              <a:defRPr sz="1600"/>
            </a:lvl7pPr>
            <a:lvl8pPr marL="3657600" lvl="7" indent="-330200" algn="l">
              <a:lnSpc>
                <a:spcPct val="94000"/>
              </a:lnSpc>
              <a:spcBef>
                <a:spcPts val="500"/>
              </a:spcBef>
              <a:spcAft>
                <a:spcPts val="0"/>
              </a:spcAft>
              <a:buClr>
                <a:schemeClr val="dk2"/>
              </a:buClr>
              <a:buSzPts val="1600"/>
              <a:buChar char="–"/>
              <a:defRPr sz="1600"/>
            </a:lvl8pPr>
            <a:lvl9pPr marL="4114800" lvl="8" indent="-330200" algn="l">
              <a:lnSpc>
                <a:spcPct val="94000"/>
              </a:lnSpc>
              <a:spcBef>
                <a:spcPts val="500"/>
              </a:spcBef>
              <a:spcAft>
                <a:spcPts val="200"/>
              </a:spcAft>
              <a:buClr>
                <a:schemeClr val="dk2"/>
              </a:buClr>
              <a:buSzPts val="1600"/>
              <a:buChar char="■"/>
              <a:defRPr sz="1600"/>
            </a:lvl9pPr>
          </a:lstStyle>
          <a:p>
            <a:endParaRPr/>
          </a:p>
        </p:txBody>
      </p:sp>
      <p:sp>
        <p:nvSpPr>
          <p:cNvPr id="63" name="Google Shape;63;p9"/>
          <p:cNvSpPr txBox="1">
            <a:spLocks noGrp="1"/>
          </p:cNvSpPr>
          <p:nvPr>
            <p:ph type="body" idx="2"/>
          </p:nvPr>
        </p:nvSpPr>
        <p:spPr>
          <a:xfrm>
            <a:off x="723900" y="2856344"/>
            <a:ext cx="3855720" cy="3011056"/>
          </a:xfrm>
          <a:prstGeom prst="rect">
            <a:avLst/>
          </a:prstGeom>
          <a:noFill/>
          <a:ln>
            <a:noFill/>
          </a:ln>
        </p:spPr>
        <p:txBody>
          <a:bodyPr spcFirstLastPara="1" wrap="square" lIns="91425" tIns="45700" rIns="91425" bIns="45700" anchor="t" anchorCtr="0"/>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64" name="Google Shape;64;p9"/>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pt-BR"/>
              <a:t>‹nº›</a:t>
            </a:fld>
            <a:endParaRPr/>
          </a:p>
        </p:txBody>
      </p:sp>
      <p:sp>
        <p:nvSpPr>
          <p:cNvPr id="67" name="Google Shape;67;p9"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Imagem com Legenda" type="picTx">
  <p:cSld name="PICTURE_WITH_CAPTION_TEXT">
    <p:spTree>
      <p:nvGrpSpPr>
        <p:cNvPr id="1" name="Shape 68"/>
        <p:cNvGrpSpPr/>
        <p:nvPr/>
      </p:nvGrpSpPr>
      <p:grpSpPr>
        <a:xfrm>
          <a:off x="0" y="0"/>
          <a:ext cx="0" cy="0"/>
          <a:chOff x="0" y="0"/>
          <a:chExt cx="0" cy="0"/>
        </a:xfrm>
      </p:grpSpPr>
      <p:sp>
        <p:nvSpPr>
          <p:cNvPr id="69" name="Google Shape;69;p10" title="Background Shape"/>
          <p:cNvSpPr/>
          <p:nvPr/>
        </p:nvSpPr>
        <p:spPr>
          <a:xfrm>
            <a:off x="0" y="376"/>
            <a:ext cx="5303520" cy="685762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title"/>
          </p:nvPr>
        </p:nvSpPr>
        <p:spPr>
          <a:xfrm>
            <a:off x="723900" y="685800"/>
            <a:ext cx="3855720" cy="2157884"/>
          </a:xfrm>
          <a:prstGeom prst="rect">
            <a:avLst/>
          </a:prstGeom>
          <a:noFill/>
          <a:ln>
            <a:noFill/>
          </a:ln>
        </p:spPr>
        <p:txBody>
          <a:bodyPr spcFirstLastPara="1" wrap="square" lIns="91425" tIns="45700" rIns="91425" bIns="45700" anchor="t" anchorCtr="0"/>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0"/>
          <p:cNvSpPr>
            <a:spLocks noGrp="1"/>
          </p:cNvSpPr>
          <p:nvPr>
            <p:ph type="pic" idx="2"/>
          </p:nvPr>
        </p:nvSpPr>
        <p:spPr>
          <a:xfrm>
            <a:off x="5532120" y="0"/>
            <a:ext cx="6659880" cy="6857999"/>
          </a:xfrm>
          <a:prstGeom prst="rect">
            <a:avLst/>
          </a:prstGeom>
          <a:noFill/>
          <a:ln>
            <a:noFill/>
          </a:ln>
        </p:spPr>
        <p:txBody>
          <a:bodyPr spcFirstLastPara="1" wrap="square" lIns="91425" tIns="45700" rIns="91425" bIns="45700" anchor="t" anchorCtr="0"/>
          <a:lstStyle>
            <a:lvl1pPr marR="0" lvl="0" algn="l" rtl="0">
              <a:lnSpc>
                <a:spcPct val="94000"/>
              </a:lnSpc>
              <a:spcBef>
                <a:spcPts val="10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1pPr>
            <a:lvl2pPr marR="0" lvl="1"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2pPr>
            <a:lvl3pPr marR="0" lvl="2"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3pPr>
            <a:lvl4pPr marR="0" lvl="3"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4pPr>
            <a:lvl5pPr marR="0" lvl="4"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5pPr>
            <a:lvl6pPr marR="0" lvl="5"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6pPr>
            <a:lvl7pPr marR="0" lvl="6" algn="l" rtl="0">
              <a:lnSpc>
                <a:spcPct val="94000"/>
              </a:lnSpc>
              <a:spcBef>
                <a:spcPts val="500"/>
              </a:spcBef>
              <a:spcAft>
                <a:spcPts val="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7pPr>
            <a:lvl8pPr marR="0" lvl="7" algn="l" rtl="0">
              <a:lnSpc>
                <a:spcPct val="94000"/>
              </a:lnSpc>
              <a:spcBef>
                <a:spcPts val="500"/>
              </a:spcBef>
              <a:spcAft>
                <a:spcPts val="0"/>
              </a:spcAft>
              <a:buClr>
                <a:schemeClr val="dk2"/>
              </a:buClr>
              <a:buSzPts val="2000"/>
              <a:buFont typeface="Libre Franklin"/>
              <a:buNone/>
              <a:defRPr sz="2000" b="0" i="1" u="none" strike="noStrike" cap="none">
                <a:solidFill>
                  <a:schemeClr val="dk2"/>
                </a:solidFill>
                <a:latin typeface="Libre Franklin"/>
                <a:ea typeface="Libre Franklin"/>
                <a:cs typeface="Libre Franklin"/>
                <a:sym typeface="Libre Franklin"/>
              </a:defRPr>
            </a:lvl8pPr>
            <a:lvl9pPr marR="0" lvl="8" algn="l" rtl="0">
              <a:lnSpc>
                <a:spcPct val="94000"/>
              </a:lnSpc>
              <a:spcBef>
                <a:spcPts val="500"/>
              </a:spcBef>
              <a:spcAft>
                <a:spcPts val="200"/>
              </a:spcAft>
              <a:buClr>
                <a:schemeClr val="dk2"/>
              </a:buClr>
              <a:buSzPts val="2000"/>
              <a:buFont typeface="Libre Franklin"/>
              <a:buNone/>
              <a:defRPr sz="2000" b="0" i="0" u="none" strike="noStrike" cap="none">
                <a:solidFill>
                  <a:schemeClr val="dk2"/>
                </a:solidFill>
                <a:latin typeface="Libre Franklin"/>
                <a:ea typeface="Libre Franklin"/>
                <a:cs typeface="Libre Franklin"/>
                <a:sym typeface="Libre Franklin"/>
              </a:defRPr>
            </a:lvl9pPr>
          </a:lstStyle>
          <a:p>
            <a:endParaRPr/>
          </a:p>
        </p:txBody>
      </p:sp>
      <p:sp>
        <p:nvSpPr>
          <p:cNvPr id="72" name="Google Shape;72;p10"/>
          <p:cNvSpPr txBox="1">
            <a:spLocks noGrp="1"/>
          </p:cNvSpPr>
          <p:nvPr>
            <p:ph type="body" idx="1"/>
          </p:nvPr>
        </p:nvSpPr>
        <p:spPr>
          <a:xfrm>
            <a:off x="723900" y="2855968"/>
            <a:ext cx="3855720" cy="3011432"/>
          </a:xfrm>
          <a:prstGeom prst="rect">
            <a:avLst/>
          </a:prstGeom>
          <a:noFill/>
          <a:ln>
            <a:noFill/>
          </a:ln>
        </p:spPr>
        <p:txBody>
          <a:bodyPr spcFirstLastPara="1" wrap="square" lIns="91425" tIns="45700" rIns="91425" bIns="45700" anchor="t" anchorCtr="0"/>
          <a:lstStyle>
            <a:lvl1pPr marL="457200" lvl="0" indent="-228600" algn="l">
              <a:lnSpc>
                <a:spcPct val="113000"/>
              </a:lnSpc>
              <a:spcBef>
                <a:spcPts val="0"/>
              </a:spcBef>
              <a:spcAft>
                <a:spcPts val="0"/>
              </a:spcAft>
              <a:buClr>
                <a:schemeClr val="dk2"/>
              </a:buClr>
              <a:buSzPts val="1600"/>
              <a:buNone/>
              <a:defRPr sz="1600"/>
            </a:lvl1pPr>
            <a:lvl2pPr marL="914400" lvl="1" indent="-228600" algn="l">
              <a:lnSpc>
                <a:spcPct val="94000"/>
              </a:lnSpc>
              <a:spcBef>
                <a:spcPts val="1500"/>
              </a:spcBef>
              <a:spcAft>
                <a:spcPts val="0"/>
              </a:spcAft>
              <a:buClr>
                <a:schemeClr val="dk2"/>
              </a:buClr>
              <a:buSzPts val="1400"/>
              <a:buNone/>
              <a:defRPr sz="1400"/>
            </a:lvl2pPr>
            <a:lvl3pPr marL="1371600" lvl="2" indent="-228600" algn="l">
              <a:lnSpc>
                <a:spcPct val="94000"/>
              </a:lnSpc>
              <a:spcBef>
                <a:spcPts val="500"/>
              </a:spcBef>
              <a:spcAft>
                <a:spcPts val="0"/>
              </a:spcAft>
              <a:buClr>
                <a:schemeClr val="dk2"/>
              </a:buClr>
              <a:buSzPts val="1200"/>
              <a:buNone/>
              <a:defRPr sz="1200"/>
            </a:lvl3pPr>
            <a:lvl4pPr marL="1828800" lvl="3" indent="-228600" algn="l">
              <a:lnSpc>
                <a:spcPct val="94000"/>
              </a:lnSpc>
              <a:spcBef>
                <a:spcPts val="500"/>
              </a:spcBef>
              <a:spcAft>
                <a:spcPts val="0"/>
              </a:spcAft>
              <a:buClr>
                <a:schemeClr val="dk2"/>
              </a:buClr>
              <a:buSzPts val="1000"/>
              <a:buNone/>
              <a:defRPr sz="1000"/>
            </a:lvl4pPr>
            <a:lvl5pPr marL="2286000" lvl="4" indent="-228600" algn="l">
              <a:lnSpc>
                <a:spcPct val="94000"/>
              </a:lnSpc>
              <a:spcBef>
                <a:spcPts val="500"/>
              </a:spcBef>
              <a:spcAft>
                <a:spcPts val="0"/>
              </a:spcAft>
              <a:buClr>
                <a:schemeClr val="dk2"/>
              </a:buClr>
              <a:buSzPts val="1000"/>
              <a:buNone/>
              <a:defRPr sz="1000"/>
            </a:lvl5pPr>
            <a:lvl6pPr marL="2743200" lvl="5" indent="-228600" algn="l">
              <a:lnSpc>
                <a:spcPct val="94000"/>
              </a:lnSpc>
              <a:spcBef>
                <a:spcPts val="500"/>
              </a:spcBef>
              <a:spcAft>
                <a:spcPts val="0"/>
              </a:spcAft>
              <a:buClr>
                <a:schemeClr val="dk2"/>
              </a:buClr>
              <a:buSzPts val="1000"/>
              <a:buNone/>
              <a:defRPr sz="1000"/>
            </a:lvl6pPr>
            <a:lvl7pPr marL="3200400" lvl="6" indent="-228600" algn="l">
              <a:lnSpc>
                <a:spcPct val="94000"/>
              </a:lnSpc>
              <a:spcBef>
                <a:spcPts val="500"/>
              </a:spcBef>
              <a:spcAft>
                <a:spcPts val="0"/>
              </a:spcAft>
              <a:buClr>
                <a:schemeClr val="dk2"/>
              </a:buClr>
              <a:buSzPts val="1000"/>
              <a:buNone/>
              <a:defRPr sz="1000"/>
            </a:lvl7pPr>
            <a:lvl8pPr marL="3657600" lvl="7" indent="-228600" algn="l">
              <a:lnSpc>
                <a:spcPct val="94000"/>
              </a:lnSpc>
              <a:spcBef>
                <a:spcPts val="500"/>
              </a:spcBef>
              <a:spcAft>
                <a:spcPts val="0"/>
              </a:spcAft>
              <a:buClr>
                <a:schemeClr val="dk2"/>
              </a:buClr>
              <a:buSzPts val="1000"/>
              <a:buNone/>
              <a:defRPr sz="1000"/>
            </a:lvl8pPr>
            <a:lvl9pPr marL="4114800" lvl="8" indent="-228600" algn="l">
              <a:lnSpc>
                <a:spcPct val="94000"/>
              </a:lnSpc>
              <a:spcBef>
                <a:spcPts val="500"/>
              </a:spcBef>
              <a:spcAft>
                <a:spcPts val="200"/>
              </a:spcAft>
              <a:buClr>
                <a:schemeClr val="dk2"/>
              </a:buClr>
              <a:buSzPts val="1000"/>
              <a:buNone/>
              <a:defRPr sz="1000"/>
            </a:lvl9pPr>
          </a:lstStyle>
          <a:p>
            <a:endParaRPr/>
          </a:p>
        </p:txBody>
      </p:sp>
      <p:sp>
        <p:nvSpPr>
          <p:cNvPr id="73" name="Google Shape;73;p10"/>
          <p:cNvSpPr txBox="1">
            <a:spLocks noGrp="1"/>
          </p:cNvSpPr>
          <p:nvPr>
            <p:ph type="dt" idx="10"/>
          </p:nvPr>
        </p:nvSpPr>
        <p:spPr>
          <a:xfrm>
            <a:off x="723900" y="6453386"/>
            <a:ext cx="1204572"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205945" y="6453386"/>
            <a:ext cx="2373675" cy="40461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9883140" y="6453386"/>
            <a:ext cx="1596292" cy="40461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dk2"/>
                </a:solidFill>
                <a:latin typeface="Libre Franklin"/>
                <a:ea typeface="Libre Franklin"/>
                <a:cs typeface="Libre Franklin"/>
                <a:sym typeface="Libre Franklin"/>
              </a:defRPr>
            </a:lvl1pPr>
            <a:lvl2pPr marL="0" lvl="1" indent="0" algn="r">
              <a:spcBef>
                <a:spcPts val="0"/>
              </a:spcBef>
              <a:buNone/>
              <a:defRPr sz="1200" b="0" i="0" u="none" strike="noStrike" cap="none">
                <a:solidFill>
                  <a:schemeClr val="dk2"/>
                </a:solidFill>
                <a:latin typeface="Libre Franklin"/>
                <a:ea typeface="Libre Franklin"/>
                <a:cs typeface="Libre Franklin"/>
                <a:sym typeface="Libre Franklin"/>
              </a:defRPr>
            </a:lvl2pPr>
            <a:lvl3pPr marL="0" lvl="2" indent="0" algn="r">
              <a:spcBef>
                <a:spcPts val="0"/>
              </a:spcBef>
              <a:buNone/>
              <a:defRPr sz="1200" b="0" i="0" u="none" strike="noStrike" cap="none">
                <a:solidFill>
                  <a:schemeClr val="dk2"/>
                </a:solidFill>
                <a:latin typeface="Libre Franklin"/>
                <a:ea typeface="Libre Franklin"/>
                <a:cs typeface="Libre Franklin"/>
                <a:sym typeface="Libre Franklin"/>
              </a:defRPr>
            </a:lvl3pPr>
            <a:lvl4pPr marL="0" lvl="3" indent="0" algn="r">
              <a:spcBef>
                <a:spcPts val="0"/>
              </a:spcBef>
              <a:buNone/>
              <a:defRPr sz="1200" b="0" i="0" u="none" strike="noStrike" cap="none">
                <a:solidFill>
                  <a:schemeClr val="dk2"/>
                </a:solidFill>
                <a:latin typeface="Libre Franklin"/>
                <a:ea typeface="Libre Franklin"/>
                <a:cs typeface="Libre Franklin"/>
                <a:sym typeface="Libre Franklin"/>
              </a:defRPr>
            </a:lvl4pPr>
            <a:lvl5pPr marL="0" lvl="4" indent="0" algn="r">
              <a:spcBef>
                <a:spcPts val="0"/>
              </a:spcBef>
              <a:buNone/>
              <a:defRPr sz="1200" b="0" i="0" u="none" strike="noStrike" cap="none">
                <a:solidFill>
                  <a:schemeClr val="dk2"/>
                </a:solidFill>
                <a:latin typeface="Libre Franklin"/>
                <a:ea typeface="Libre Franklin"/>
                <a:cs typeface="Libre Franklin"/>
                <a:sym typeface="Libre Franklin"/>
              </a:defRPr>
            </a:lvl5pPr>
            <a:lvl6pPr marL="0" lvl="5" indent="0" algn="r">
              <a:spcBef>
                <a:spcPts val="0"/>
              </a:spcBef>
              <a:buNone/>
              <a:defRPr sz="1200" b="0" i="0" u="none" strike="noStrike" cap="none">
                <a:solidFill>
                  <a:schemeClr val="dk2"/>
                </a:solidFill>
                <a:latin typeface="Libre Franklin"/>
                <a:ea typeface="Libre Franklin"/>
                <a:cs typeface="Libre Franklin"/>
                <a:sym typeface="Libre Franklin"/>
              </a:defRPr>
            </a:lvl6pPr>
            <a:lvl7pPr marL="0" lvl="6" indent="0" algn="r">
              <a:spcBef>
                <a:spcPts val="0"/>
              </a:spcBef>
              <a:buNone/>
              <a:defRPr sz="1200" b="0" i="0" u="none" strike="noStrike" cap="none">
                <a:solidFill>
                  <a:schemeClr val="dk2"/>
                </a:solidFill>
                <a:latin typeface="Libre Franklin"/>
                <a:ea typeface="Libre Franklin"/>
                <a:cs typeface="Libre Franklin"/>
                <a:sym typeface="Libre Franklin"/>
              </a:defRPr>
            </a:lvl7pPr>
            <a:lvl8pPr marL="0" lvl="7" indent="0" algn="r">
              <a:spcBef>
                <a:spcPts val="0"/>
              </a:spcBef>
              <a:buNone/>
              <a:defRPr sz="1200" b="0" i="0" u="none" strike="noStrike" cap="none">
                <a:solidFill>
                  <a:schemeClr val="dk2"/>
                </a:solidFill>
                <a:latin typeface="Libre Franklin"/>
                <a:ea typeface="Libre Franklin"/>
                <a:cs typeface="Libre Franklin"/>
                <a:sym typeface="Libre Franklin"/>
              </a:defRPr>
            </a:lvl8pPr>
            <a:lvl9pPr marL="0" lvl="8" indent="0" algn="r">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pt-BR"/>
              <a:t>‹nº›</a:t>
            </a:fld>
            <a:endParaRPr/>
          </a:p>
        </p:txBody>
      </p:sp>
      <p:sp>
        <p:nvSpPr>
          <p:cNvPr id="76" name="Google Shape;76;p10" title="Divider Bar"/>
          <p:cNvSpPr/>
          <p:nvPr/>
        </p:nvSpPr>
        <p:spPr>
          <a:xfrm>
            <a:off x="5303520"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lstStyle>
            <a:lvl1pPr marR="0" lvl="0" algn="l" rtl="0">
              <a:lnSpc>
                <a:spcPct val="89000"/>
              </a:lnSpc>
              <a:spcBef>
                <a:spcPts val="0"/>
              </a:spcBef>
              <a:spcAft>
                <a:spcPts val="0"/>
              </a:spcAft>
              <a:buClr>
                <a:schemeClr val="dk2"/>
              </a:buClr>
              <a:buSzPts val="4400"/>
              <a:buFont typeface="Libre Franklin"/>
              <a:buNone/>
              <a:defRPr sz="44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371600" y="2286000"/>
            <a:ext cx="9601200" cy="3581400"/>
          </a:xfrm>
          <a:prstGeom prst="rect">
            <a:avLst/>
          </a:prstGeom>
          <a:noFill/>
          <a:ln>
            <a:noFill/>
          </a:ln>
        </p:spPr>
        <p:txBody>
          <a:bodyPr spcFirstLastPara="1" wrap="square" lIns="91425" tIns="45700" rIns="91425" bIns="45700" anchor="t" anchorCtr="0"/>
          <a:lstStyle>
            <a:lvl1pPr marL="457200" marR="0" lvl="0" indent="-355600" algn="l" rtl="0">
              <a:lnSpc>
                <a:spcPct val="94000"/>
              </a:lnSpc>
              <a:spcBef>
                <a:spcPts val="1000"/>
              </a:spcBef>
              <a:spcAft>
                <a:spcPts val="0"/>
              </a:spcAft>
              <a:buClr>
                <a:schemeClr val="dk2"/>
              </a:buClr>
              <a:buSzPts val="2000"/>
              <a:buFont typeface="Libre Franklin"/>
              <a:buChar char="■"/>
              <a:defRPr sz="2000" b="0" i="0" u="none" strike="noStrike" cap="none">
                <a:solidFill>
                  <a:schemeClr val="dk2"/>
                </a:solidFill>
                <a:latin typeface="Libre Franklin"/>
                <a:ea typeface="Libre Franklin"/>
                <a:cs typeface="Libre Franklin"/>
                <a:sym typeface="Libre Franklin"/>
              </a:defRPr>
            </a:lvl1pPr>
            <a:lvl2pPr marL="914400" marR="0" lvl="1" indent="-355600" algn="l" rtl="0">
              <a:lnSpc>
                <a:spcPct val="94000"/>
              </a:lnSpc>
              <a:spcBef>
                <a:spcPts val="500"/>
              </a:spcBef>
              <a:spcAft>
                <a:spcPts val="0"/>
              </a:spcAft>
              <a:buClr>
                <a:schemeClr val="dk2"/>
              </a:buClr>
              <a:buSzPts val="2000"/>
              <a:buFont typeface="Libre Franklin"/>
              <a:buChar char="–"/>
              <a:defRPr sz="2000" b="0" i="1" u="none" strike="noStrike" cap="none">
                <a:solidFill>
                  <a:schemeClr val="dk2"/>
                </a:solidFill>
                <a:latin typeface="Libre Franklin"/>
                <a:ea typeface="Libre Franklin"/>
                <a:cs typeface="Libre Franklin"/>
                <a:sym typeface="Libre Franklin"/>
              </a:defRPr>
            </a:lvl2pPr>
            <a:lvl3pPr marL="1371600" marR="0" lvl="2" indent="-342900" algn="l" rtl="0">
              <a:lnSpc>
                <a:spcPct val="94000"/>
              </a:lnSpc>
              <a:spcBef>
                <a:spcPts val="500"/>
              </a:spcBef>
              <a:spcAft>
                <a:spcPts val="0"/>
              </a:spcAft>
              <a:buClr>
                <a:schemeClr val="dk2"/>
              </a:buClr>
              <a:buSzPts val="1800"/>
              <a:buFont typeface="Libre Franklin"/>
              <a:buChar char="■"/>
              <a:defRPr sz="1800" b="0" i="0" u="none" strike="noStrike" cap="none">
                <a:solidFill>
                  <a:schemeClr val="dk2"/>
                </a:solidFill>
                <a:latin typeface="Libre Franklin"/>
                <a:ea typeface="Libre Franklin"/>
                <a:cs typeface="Libre Franklin"/>
                <a:sym typeface="Libre Franklin"/>
              </a:defRPr>
            </a:lvl3pPr>
            <a:lvl4pPr marL="1828800" marR="0" lvl="3" indent="-342900" algn="l" rtl="0">
              <a:lnSpc>
                <a:spcPct val="94000"/>
              </a:lnSpc>
              <a:spcBef>
                <a:spcPts val="500"/>
              </a:spcBef>
              <a:spcAft>
                <a:spcPts val="0"/>
              </a:spcAft>
              <a:buClr>
                <a:schemeClr val="dk2"/>
              </a:buClr>
              <a:buSzPts val="1800"/>
              <a:buFont typeface="Libre Franklin"/>
              <a:buChar char="–"/>
              <a:defRPr sz="1800" b="0" i="1" u="none" strike="noStrike" cap="none">
                <a:solidFill>
                  <a:schemeClr val="dk2"/>
                </a:solidFill>
                <a:latin typeface="Libre Franklin"/>
                <a:ea typeface="Libre Franklin"/>
                <a:cs typeface="Libre Franklin"/>
                <a:sym typeface="Libre Franklin"/>
              </a:defRPr>
            </a:lvl4pPr>
            <a:lvl5pPr marL="2286000" marR="0" lvl="4" indent="-330200" algn="l" rtl="0">
              <a:lnSpc>
                <a:spcPct val="94000"/>
              </a:lnSpc>
              <a:spcBef>
                <a:spcPts val="500"/>
              </a:spcBef>
              <a:spcAft>
                <a:spcPts val="0"/>
              </a:spcAft>
              <a:buClr>
                <a:schemeClr val="dk2"/>
              </a:buClr>
              <a:buSzPts val="1600"/>
              <a:buFont typeface="Libre Franklin"/>
              <a:buChar char="■"/>
              <a:defRPr sz="1600" b="0" i="0" u="none" strike="noStrike" cap="none">
                <a:solidFill>
                  <a:schemeClr val="dk2"/>
                </a:solidFill>
                <a:latin typeface="Libre Franklin"/>
                <a:ea typeface="Libre Franklin"/>
                <a:cs typeface="Libre Franklin"/>
                <a:sym typeface="Libre Franklin"/>
              </a:defRPr>
            </a:lvl5pPr>
            <a:lvl6pPr marL="2743200" marR="0" lvl="5" indent="-330200" algn="l" rtl="0">
              <a:lnSpc>
                <a:spcPct val="94000"/>
              </a:lnSpc>
              <a:spcBef>
                <a:spcPts val="500"/>
              </a:spcBef>
              <a:spcAft>
                <a:spcPts val="0"/>
              </a:spcAft>
              <a:buClr>
                <a:schemeClr val="dk2"/>
              </a:buClr>
              <a:buSzPts val="1600"/>
              <a:buFont typeface="Libre Franklin"/>
              <a:buChar char="–"/>
              <a:defRPr sz="1600" b="0" i="1" u="none" strike="noStrike" cap="none">
                <a:solidFill>
                  <a:schemeClr val="dk2"/>
                </a:solidFill>
                <a:latin typeface="Libre Franklin"/>
                <a:ea typeface="Libre Franklin"/>
                <a:cs typeface="Libre Franklin"/>
                <a:sym typeface="Libre Franklin"/>
              </a:defRPr>
            </a:lvl6pPr>
            <a:lvl7pPr marL="3200400" marR="0" lvl="6" indent="-317500" algn="l" rtl="0">
              <a:lnSpc>
                <a:spcPct val="94000"/>
              </a:lnSpc>
              <a:spcBef>
                <a:spcPts val="5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7pPr>
            <a:lvl8pPr marL="3657600" marR="0" lvl="7" indent="-317500" algn="l" rtl="0">
              <a:lnSpc>
                <a:spcPct val="94000"/>
              </a:lnSpc>
              <a:spcBef>
                <a:spcPts val="5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8pPr>
            <a:lvl9pPr marL="4114800" marR="0" lvl="8" indent="-317500" algn="l" rtl="0">
              <a:lnSpc>
                <a:spcPct val="94000"/>
              </a:lnSpc>
              <a:spcBef>
                <a:spcPts val="500"/>
              </a:spcBef>
              <a:spcAft>
                <a:spcPts val="20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8" name="Google Shape;8;p1"/>
          <p:cNvSpPr txBox="1">
            <a:spLocks noGrp="1"/>
          </p:cNvSpPr>
          <p:nvPr>
            <p:ph type="dt" idx="10"/>
          </p:nvPr>
        </p:nvSpPr>
        <p:spPr>
          <a:xfrm>
            <a:off x="1390650" y="6453386"/>
            <a:ext cx="1204572"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 name="Google Shape;9;p1"/>
          <p:cNvSpPr txBox="1">
            <a:spLocks noGrp="1"/>
          </p:cNvSpPr>
          <p:nvPr>
            <p:ph type="ftr" idx="11"/>
          </p:nvPr>
        </p:nvSpPr>
        <p:spPr>
          <a:xfrm>
            <a:off x="2893564" y="6453386"/>
            <a:ext cx="6280830" cy="40461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0" name="Google Shape;10;p1"/>
          <p:cNvSpPr txBox="1">
            <a:spLocks noGrp="1"/>
          </p:cNvSpPr>
          <p:nvPr>
            <p:ph type="sldNum" idx="12"/>
          </p:nvPr>
        </p:nvSpPr>
        <p:spPr>
          <a:xfrm>
            <a:off x="9472736" y="6453386"/>
            <a:ext cx="1596292" cy="40461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12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12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12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12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12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12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12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12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pt-BR"/>
              <a:t>‹nº›</a:t>
            </a:fld>
            <a:endParaRPr/>
          </a:p>
        </p:txBody>
      </p:sp>
      <p:sp>
        <p:nvSpPr>
          <p:cNvPr id="11" name="Google Shape;11;p1" title="Side bar"/>
          <p:cNvSpPr/>
          <p:nvPr/>
        </p:nvSpPr>
        <p:spPr>
          <a:xfrm>
            <a:off x="478095" y="376"/>
            <a:ext cx="22860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bycast.com.br/radio-online/radio-online-e-radio-tradicional-entenda-as-diferenca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2"/>
        <p:cNvGrpSpPr/>
        <p:nvPr/>
      </p:nvGrpSpPr>
      <p:grpSpPr>
        <a:xfrm>
          <a:off x="0" y="0"/>
          <a:ext cx="0" cy="0"/>
          <a:chOff x="0" y="0"/>
          <a:chExt cx="0" cy="0"/>
        </a:xfrm>
      </p:grpSpPr>
      <p:sp>
        <p:nvSpPr>
          <p:cNvPr id="93" name="Google Shape;93;p1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Franklin"/>
              <a:ea typeface="Libre Franklin"/>
              <a:cs typeface="Libre Franklin"/>
              <a:sym typeface="Libre Franklin"/>
            </a:endParaRPr>
          </a:p>
        </p:txBody>
      </p:sp>
      <p:grpSp>
        <p:nvGrpSpPr>
          <p:cNvPr id="94" name="Google Shape;94;p13"/>
          <p:cNvGrpSpPr/>
          <p:nvPr/>
        </p:nvGrpSpPr>
        <p:grpSpPr>
          <a:xfrm>
            <a:off x="752858" y="744469"/>
            <a:ext cx="10674116" cy="5349671"/>
            <a:chOff x="752858" y="744469"/>
            <a:chExt cx="10674116" cy="5349671"/>
          </a:xfrm>
        </p:grpSpPr>
        <p:sp>
          <p:nvSpPr>
            <p:cNvPr id="95" name="Google Shape;95;p13"/>
            <p:cNvSpPr/>
            <p:nvPr/>
          </p:nvSpPr>
          <p:spPr>
            <a:xfrm>
              <a:off x="8151962" y="1685652"/>
              <a:ext cx="3275013" cy="4408488"/>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96" name="Google Shape;96;p13"/>
            <p:cNvSpPr/>
            <p:nvPr/>
          </p:nvSpPr>
          <p:spPr>
            <a:xfrm rot="10800000">
              <a:off x="752858" y="744469"/>
              <a:ext cx="3275668" cy="4408488"/>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13"/>
          <p:cNvSpPr txBox="1">
            <a:spLocks noGrp="1"/>
          </p:cNvSpPr>
          <p:nvPr>
            <p:ph type="ctrTitle"/>
          </p:nvPr>
        </p:nvSpPr>
        <p:spPr>
          <a:xfrm>
            <a:off x="1562669" y="1480930"/>
            <a:ext cx="8447964" cy="3254321"/>
          </a:xfrm>
          <a:prstGeom prst="rect">
            <a:avLst/>
          </a:prstGeom>
          <a:noFill/>
          <a:ln>
            <a:noFill/>
          </a:ln>
        </p:spPr>
        <p:txBody>
          <a:bodyPr spcFirstLastPara="1" wrap="square" lIns="91425" tIns="45700" rIns="91425" bIns="45700" anchor="b" anchorCtr="0">
            <a:noAutofit/>
          </a:bodyPr>
          <a:lstStyle/>
          <a:p>
            <a:pPr marL="0" lvl="0" indent="0" algn="l" rtl="0">
              <a:lnSpc>
                <a:spcPct val="89000"/>
              </a:lnSpc>
              <a:spcBef>
                <a:spcPts val="0"/>
              </a:spcBef>
              <a:spcAft>
                <a:spcPts val="0"/>
              </a:spcAft>
              <a:buClr>
                <a:schemeClr val="dk2"/>
              </a:buClr>
              <a:buSzPts val="6600"/>
              <a:buFont typeface="Libre Franklin"/>
              <a:buNone/>
            </a:pPr>
            <a:r>
              <a:rPr lang="pt-BR" sz="6600" b="1"/>
              <a:t>SERVIÇOS STREAMING</a:t>
            </a:r>
            <a:endParaRPr/>
          </a:p>
        </p:txBody>
      </p:sp>
      <p:sp>
        <p:nvSpPr>
          <p:cNvPr id="98" name="Google Shape;98;p13"/>
          <p:cNvSpPr txBox="1">
            <a:spLocks noGrp="1"/>
          </p:cNvSpPr>
          <p:nvPr>
            <p:ph type="subTitle" idx="1"/>
          </p:nvPr>
        </p:nvSpPr>
        <p:spPr>
          <a:xfrm>
            <a:off x="1562668" y="4804850"/>
            <a:ext cx="5957248" cy="1086237"/>
          </a:xfrm>
          <a:prstGeom prst="rect">
            <a:avLst/>
          </a:prstGeom>
          <a:noFill/>
          <a:ln>
            <a:noFill/>
          </a:ln>
        </p:spPr>
        <p:txBody>
          <a:bodyPr spcFirstLastPara="1" wrap="square" lIns="91425" tIns="45700" rIns="91425" bIns="45700" anchor="t" anchorCtr="0">
            <a:noAutofit/>
          </a:bodyPr>
          <a:lstStyle/>
          <a:p>
            <a:pPr marL="0" lvl="0" indent="0" algn="l" rtl="0">
              <a:lnSpc>
                <a:spcPct val="112000"/>
              </a:lnSpc>
              <a:spcBef>
                <a:spcPts val="0"/>
              </a:spcBef>
              <a:spcAft>
                <a:spcPts val="0"/>
              </a:spcAft>
              <a:buClr>
                <a:schemeClr val="dk2"/>
              </a:buClr>
              <a:buSzPts val="2300"/>
              <a:buNone/>
            </a:pPr>
            <a:r>
              <a:rPr lang="pt-BR"/>
              <a:t>Revisão de Conteúdo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1371600" y="281400"/>
            <a:ext cx="4984800" cy="8088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53" name="Google Shape;153;p22"/>
          <p:cNvSpPr txBox="1">
            <a:spLocks noGrp="1"/>
          </p:cNvSpPr>
          <p:nvPr>
            <p:ph type="body" idx="1"/>
          </p:nvPr>
        </p:nvSpPr>
        <p:spPr>
          <a:xfrm>
            <a:off x="1371600" y="1069700"/>
            <a:ext cx="9963000" cy="54930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 para apresentar</a:t>
            </a:r>
            <a:endParaRPr/>
          </a:p>
          <a:p>
            <a:pPr marL="914400" lvl="1" indent="-384048" algn="l" rtl="0">
              <a:lnSpc>
                <a:spcPct val="94000"/>
              </a:lnSpc>
              <a:spcBef>
                <a:spcPts val="700"/>
              </a:spcBef>
              <a:spcAft>
                <a:spcPts val="0"/>
              </a:spcAft>
              <a:buClr>
                <a:schemeClr val="dk2"/>
              </a:buClr>
              <a:buSzPts val="2000"/>
              <a:buChar char="–"/>
            </a:pPr>
            <a:r>
              <a:rPr lang="pt-BR" b="1"/>
              <a:t>Martino. A linguagem dos novos meios de Lev Manovich</a:t>
            </a:r>
            <a:endParaRPr b="1"/>
          </a:p>
          <a:p>
            <a:pPr marL="0" lvl="0" indent="0" algn="just" rtl="0">
              <a:lnSpc>
                <a:spcPct val="94000"/>
              </a:lnSpc>
              <a:spcBef>
                <a:spcPts val="700"/>
              </a:spcBef>
              <a:spcAft>
                <a:spcPts val="0"/>
              </a:spcAft>
              <a:buNone/>
            </a:pPr>
            <a:r>
              <a:rPr lang="pt-BR" sz="1800">
                <a:latin typeface="Arial"/>
                <a:ea typeface="Arial"/>
                <a:cs typeface="Arial"/>
                <a:sym typeface="Arial"/>
              </a:rPr>
              <a:t>“ A origem das novas mídias é a intersecção entre os antigos meios de comunicação, da escrita à televisão, passando, evidencialmente, pela imprensa, a fotografia, o rádio e o cinema, sofisticadas máquinas de calcular capazes de lidar com milhares de variáveis e operações ao mesmo tempo, o computador”.</a:t>
            </a:r>
            <a:endParaRPr sz="1800">
              <a:latin typeface="Arial"/>
              <a:ea typeface="Arial"/>
              <a:cs typeface="Arial"/>
              <a:sym typeface="Arial"/>
            </a:endParaRPr>
          </a:p>
          <a:p>
            <a:pPr marL="0" lvl="0" indent="0" algn="just" rtl="0">
              <a:lnSpc>
                <a:spcPct val="94000"/>
              </a:lnSpc>
              <a:spcBef>
                <a:spcPts val="700"/>
              </a:spcBef>
              <a:spcAft>
                <a:spcPts val="0"/>
              </a:spcAft>
              <a:buNone/>
            </a:pPr>
            <a:r>
              <a:rPr lang="pt-BR" sz="1800">
                <a:latin typeface="Arial"/>
                <a:ea typeface="Arial"/>
                <a:cs typeface="Arial"/>
                <a:sym typeface="Arial"/>
              </a:rPr>
              <a:t>“ Nas palavras de Manovich, , a computadorização da cultura  não apenas cria novas mídias formas culturais mas redefine as já existentes”.</a:t>
            </a:r>
            <a:endParaRPr sz="1800">
              <a:latin typeface="Arial"/>
              <a:ea typeface="Arial"/>
              <a:cs typeface="Arial"/>
              <a:sym typeface="Arial"/>
            </a:endParaRPr>
          </a:p>
          <a:p>
            <a:pPr marL="0" lvl="0" indent="0" algn="just" rtl="0">
              <a:lnSpc>
                <a:spcPct val="94000"/>
              </a:lnSpc>
              <a:spcBef>
                <a:spcPts val="700"/>
              </a:spcBef>
              <a:spcAft>
                <a:spcPts val="0"/>
              </a:spcAft>
              <a:buNone/>
            </a:pPr>
            <a:r>
              <a:rPr lang="pt-BR" sz="1800">
                <a:latin typeface="Arial"/>
                <a:ea typeface="Arial"/>
                <a:cs typeface="Arial"/>
                <a:sym typeface="Arial"/>
              </a:rPr>
              <a:t>“Tudo o que se vê nas telas  é resultado de operações matemáticas, onde cada cálculo permite a máquina tomas decisões, exibir resultados e se necessário, lidar novamente com esses resultados.Essa estrutura invisível de cálculos é a estrutura da linguagem da nova mídia.</a:t>
            </a:r>
            <a:endParaRPr sz="1800">
              <a:latin typeface="Arial"/>
              <a:ea typeface="Arial"/>
              <a:cs typeface="Arial"/>
              <a:sym typeface="Arial"/>
            </a:endParaRPr>
          </a:p>
          <a:p>
            <a:pPr marL="0" lvl="0" indent="0" algn="just" rtl="0">
              <a:lnSpc>
                <a:spcPct val="94000"/>
              </a:lnSpc>
              <a:spcBef>
                <a:spcPts val="700"/>
              </a:spcBef>
              <a:spcAft>
                <a:spcPts val="0"/>
              </a:spcAft>
              <a:buNone/>
            </a:pPr>
            <a:r>
              <a:rPr lang="pt-BR" sz="1800">
                <a:latin typeface="Arial"/>
                <a:ea typeface="Arial"/>
                <a:cs typeface="Arial"/>
                <a:sym typeface="Arial"/>
              </a:rPr>
              <a:t>“O suporte material de cada meio de comunicação se diferencia entre os demais, onde por um lado as possibilidades são muitas e de outro apresentam-se limitações pela necessidade de adaptar linguagens específicas para cada um destes.” </a:t>
            </a:r>
            <a:endParaRPr sz="1800" b="1">
              <a:latin typeface="Arial"/>
              <a:ea typeface="Arial"/>
              <a:cs typeface="Arial"/>
              <a:sym typeface="Arial"/>
            </a:endParaRPr>
          </a:p>
          <a:p>
            <a:pPr marL="0" lvl="0" indent="0" algn="just" rtl="0">
              <a:lnSpc>
                <a:spcPct val="94000"/>
              </a:lnSpc>
              <a:spcBef>
                <a:spcPts val="700"/>
              </a:spcBef>
              <a:spcAft>
                <a:spcPts val="0"/>
              </a:spcAft>
              <a:buNone/>
            </a:pPr>
            <a:endParaRPr sz="14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1371600" y="281400"/>
            <a:ext cx="4984800" cy="8088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59" name="Google Shape;159;p23"/>
          <p:cNvSpPr txBox="1">
            <a:spLocks noGrp="1"/>
          </p:cNvSpPr>
          <p:nvPr>
            <p:ph type="body" idx="1"/>
          </p:nvPr>
        </p:nvSpPr>
        <p:spPr>
          <a:xfrm>
            <a:off x="1371600" y="1069700"/>
            <a:ext cx="9963000" cy="54930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 para apresentar</a:t>
            </a:r>
            <a:endParaRPr/>
          </a:p>
          <a:p>
            <a:pPr marL="914400" lvl="1" indent="-384048" algn="l" rtl="0">
              <a:lnSpc>
                <a:spcPct val="94000"/>
              </a:lnSpc>
              <a:spcBef>
                <a:spcPts val="700"/>
              </a:spcBef>
              <a:spcAft>
                <a:spcPts val="0"/>
              </a:spcAft>
              <a:buClr>
                <a:schemeClr val="dk2"/>
              </a:buClr>
              <a:buSzPts val="2000"/>
              <a:buChar char="–"/>
            </a:pPr>
            <a:r>
              <a:rPr lang="pt-BR" b="1"/>
              <a:t>Martino. A linguagem dos novos meios de Lev Manovich</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b="1">
                <a:latin typeface="Arial"/>
                <a:ea typeface="Arial"/>
                <a:cs typeface="Arial"/>
                <a:sym typeface="Arial"/>
              </a:rPr>
              <a:t>Princípios das novas mídias</a:t>
            </a:r>
            <a:endParaRPr sz="1400" b="1">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1- Representação numérica: o objeto  passa a ser convertido em código digital e se torna manipulável;</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2- Modularidade: capacidade da mídia de pegar partes separadas de si e aproveitá-las para combinar ou utilizar em outras, ou seja, desmontar, combinar e editar separadamente numa infinidade de combinações possíveis;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3- Automação: diante das entradas feitas pelo usuário e pelo histórico de coisas salvas na memória da máquina, corresponde a capacidade de adiantar ações por meio da análise desses dados existentes, adiantando o trabalho humano e possibilitando entre alternativas recentes uma personalização na tomada de decisões;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4- Modularidade: nada do conteúdo incluso é fixo, está aberto a constantes mudanças, por qualquer indivíduo, onde podem surgir inúmeras versões  de si mesma com a diferença de acréscimos ou remoção dos principais detalhes;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5- Transcodificação: quando os processos sígnicos culturais e os códigos do computador se expandem além das telas e passam a se tornar parte de ações do cotidiano das pessoas, gerando dependência desses aparelhos;</a:t>
            </a:r>
            <a:endParaRPr sz="1600">
              <a:latin typeface="Arial"/>
              <a:ea typeface="Arial"/>
              <a:cs typeface="Arial"/>
              <a:sym typeface="Arial"/>
            </a:endParaRPr>
          </a:p>
          <a:p>
            <a:pPr marL="0" lvl="0" indent="0" algn="just" rtl="0">
              <a:lnSpc>
                <a:spcPct val="94000"/>
              </a:lnSpc>
              <a:spcBef>
                <a:spcPts val="700"/>
              </a:spcBef>
              <a:spcAft>
                <a:spcPts val="0"/>
              </a:spcAft>
              <a:buNone/>
            </a:pPr>
            <a:endParaRPr sz="16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1371600" y="247650"/>
            <a:ext cx="4984812" cy="80879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65" name="Google Shape;165;p24"/>
          <p:cNvSpPr txBox="1">
            <a:spLocks noGrp="1"/>
          </p:cNvSpPr>
          <p:nvPr>
            <p:ph type="body" idx="1"/>
          </p:nvPr>
        </p:nvSpPr>
        <p:spPr>
          <a:xfrm>
            <a:off x="1371600" y="1331650"/>
            <a:ext cx="9601200" cy="453575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 para apresentar</a:t>
            </a:r>
            <a:endParaRPr/>
          </a:p>
          <a:p>
            <a:pPr marL="914400" lvl="1" indent="-384048" algn="l" rtl="0">
              <a:lnSpc>
                <a:spcPct val="94000"/>
              </a:lnSpc>
              <a:spcBef>
                <a:spcPts val="700"/>
              </a:spcBef>
              <a:spcAft>
                <a:spcPts val="0"/>
              </a:spcAft>
              <a:buClr>
                <a:schemeClr val="dk2"/>
              </a:buClr>
              <a:buSzPts val="2000"/>
              <a:buChar char="–"/>
            </a:pPr>
            <a:r>
              <a:rPr lang="pt-BR" b="1"/>
              <a:t>Santaella. Literatura Expandida</a:t>
            </a:r>
            <a:endParaRPr b="1"/>
          </a:p>
          <a:p>
            <a:pPr marL="0" lvl="0" indent="0" algn="l" rtl="0">
              <a:lnSpc>
                <a:spcPct val="94000"/>
              </a:lnSpc>
              <a:spcBef>
                <a:spcPts val="700"/>
              </a:spcBef>
              <a:spcAft>
                <a:spcPts val="0"/>
              </a:spcAft>
              <a:buNone/>
            </a:pPr>
            <a:r>
              <a:rPr lang="pt-BR" sz="1600">
                <a:latin typeface="Arial"/>
                <a:ea typeface="Arial"/>
                <a:cs typeface="Arial"/>
                <a:sym typeface="Arial"/>
              </a:rPr>
              <a:t>“A digitalização consiste em dividir uma grandeza física em pequenas frações, mediante seu valor de intervalos regulares. Todas as fontes de informação foram homogeneizadas em cadeias sequenciais binárias.”</a:t>
            </a:r>
            <a:endParaRPr sz="1600">
              <a:latin typeface="Arial"/>
              <a:ea typeface="Arial"/>
              <a:cs typeface="Arial"/>
              <a:sym typeface="Arial"/>
            </a:endParaRPr>
          </a:p>
          <a:p>
            <a:pPr marL="0" lvl="0" indent="0" algn="l" rtl="0">
              <a:lnSpc>
                <a:spcPct val="94000"/>
              </a:lnSpc>
              <a:spcBef>
                <a:spcPts val="700"/>
              </a:spcBef>
              <a:spcAft>
                <a:spcPts val="0"/>
              </a:spcAft>
              <a:buNone/>
            </a:pPr>
            <a:r>
              <a:rPr lang="pt-BR" sz="1600">
                <a:latin typeface="Arial"/>
                <a:ea typeface="Arial"/>
                <a:cs typeface="Arial"/>
                <a:sym typeface="Arial"/>
              </a:rPr>
              <a:t>“Um dos aspectos  mais significativos da evolução digital foi o rápido desenvolvimento da multimídia, que produziu a convergência de vários campos midiáticos tradicionais.”</a:t>
            </a:r>
            <a:endParaRPr sz="1600">
              <a:latin typeface="Arial"/>
              <a:ea typeface="Arial"/>
              <a:cs typeface="Arial"/>
              <a:sym typeface="Arial"/>
            </a:endParaRPr>
          </a:p>
          <a:p>
            <a:pPr marL="0" lvl="0" indent="0" algn="l" rtl="0">
              <a:lnSpc>
                <a:spcPct val="94000"/>
              </a:lnSpc>
              <a:spcBef>
                <a:spcPts val="700"/>
              </a:spcBef>
              <a:spcAft>
                <a:spcPts val="0"/>
              </a:spcAft>
              <a:buNone/>
            </a:pPr>
            <a:r>
              <a:rPr lang="pt-BR" sz="1600">
                <a:latin typeface="Arial"/>
                <a:ea typeface="Arial"/>
                <a:cs typeface="Arial"/>
                <a:sym typeface="Arial"/>
              </a:rPr>
              <a:t>“A revolução midiática do computador implica todos os estágios da comunicação, tais como a aquisição, a manipulação, o arquivamento e a distribuição, além de afetar todos os tipos de mídia.”</a:t>
            </a:r>
            <a:endParaRPr sz="1600">
              <a:latin typeface="Arial"/>
              <a:ea typeface="Arial"/>
              <a:cs typeface="Arial"/>
              <a:sym typeface="Arial"/>
            </a:endParaRPr>
          </a:p>
          <a:p>
            <a:pPr marL="0" lvl="0" indent="0" algn="l" rtl="0">
              <a:lnSpc>
                <a:spcPct val="94000"/>
              </a:lnSpc>
              <a:spcBef>
                <a:spcPts val="700"/>
              </a:spcBef>
              <a:spcAft>
                <a:spcPts val="0"/>
              </a:spcAft>
              <a:buNone/>
            </a:pPr>
            <a:r>
              <a:rPr lang="pt-BR" sz="1600">
                <a:latin typeface="Arial"/>
                <a:ea typeface="Arial"/>
                <a:cs typeface="Arial"/>
                <a:sym typeface="Arial"/>
              </a:rPr>
              <a:t>“Segundo Hayles, as novas mídias apresentam uma transposição da camada cultural para a computacional, onde essa camada absorve o tradicional e sobrepõe suposições pré-consistentes.”</a:t>
            </a:r>
            <a:endParaRPr sz="1600">
              <a:latin typeface="Arial"/>
              <a:ea typeface="Arial"/>
              <a:cs typeface="Arial"/>
              <a:sym typeface="Arial"/>
            </a:endParaRPr>
          </a:p>
          <a:p>
            <a:pPr marL="0" lvl="0" indent="0" algn="l" rtl="0">
              <a:lnSpc>
                <a:spcPct val="94000"/>
              </a:lnSpc>
              <a:spcBef>
                <a:spcPts val="700"/>
              </a:spcBef>
              <a:spcAft>
                <a:spcPts val="0"/>
              </a:spcAft>
              <a:buNone/>
            </a:pPr>
            <a:endParaRPr sz="1600">
              <a:latin typeface="Arial"/>
              <a:ea typeface="Arial"/>
              <a:cs typeface="Arial"/>
              <a:sym typeface="Arial"/>
            </a:endParaRPr>
          </a:p>
          <a:p>
            <a:pPr marL="0" lvl="0" indent="0" algn="l" rtl="0">
              <a:lnSpc>
                <a:spcPct val="94000"/>
              </a:lnSpc>
              <a:spcBef>
                <a:spcPts val="700"/>
              </a:spcBef>
              <a:spcAft>
                <a:spcPts val="0"/>
              </a:spcAft>
              <a:buNone/>
            </a:pPr>
            <a:endParaRPr sz="14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1371600" y="513347"/>
            <a:ext cx="9601200" cy="5354053"/>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Relações com a cultura: </a:t>
            </a:r>
            <a:r>
              <a:rPr lang="pt-BR"/>
              <a:t>Mostrar como essas tecnologias se inserem na cultura de modo geral e de maneira específica na cultura midiática.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body" idx="1"/>
          </p:nvPr>
        </p:nvSpPr>
        <p:spPr>
          <a:xfrm>
            <a:off x="1371600" y="513347"/>
            <a:ext cx="9601200" cy="5354053"/>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Relações com a cultura: </a:t>
            </a:r>
            <a:r>
              <a:rPr lang="pt-BR"/>
              <a:t>Mostrar como essas tecnologias se inserem na cultura de modo geral e de maneira específica na cultura midiática.</a:t>
            </a:r>
            <a:endParaRPr/>
          </a:p>
          <a:p>
            <a:pPr marL="914400" lvl="1" indent="-384048" algn="l" rtl="0">
              <a:lnSpc>
                <a:spcPct val="94000"/>
              </a:lnSpc>
              <a:spcBef>
                <a:spcPts val="700"/>
              </a:spcBef>
              <a:spcAft>
                <a:spcPts val="0"/>
              </a:spcAft>
              <a:buClr>
                <a:schemeClr val="dk2"/>
              </a:buClr>
              <a:buSzPts val="2000"/>
              <a:buChar char="–"/>
            </a:pPr>
            <a:r>
              <a:rPr lang="pt-BR" b="1"/>
              <a:t>Laraia. Da natureza da cultura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body" idx="1"/>
          </p:nvPr>
        </p:nvSpPr>
        <p:spPr>
          <a:xfrm>
            <a:off x="1371600" y="513347"/>
            <a:ext cx="9601200" cy="5354053"/>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Relações com a cultura: </a:t>
            </a:r>
            <a:r>
              <a:rPr lang="pt-BR"/>
              <a:t>Mostrar como essas tecnologias se inserem na cultura de modo geral e de maneira específica na cultura midiática.</a:t>
            </a:r>
            <a:endParaRPr/>
          </a:p>
          <a:p>
            <a:pPr marL="914400" lvl="1" indent="-384048" algn="l" rtl="0">
              <a:lnSpc>
                <a:spcPct val="94000"/>
              </a:lnSpc>
              <a:spcBef>
                <a:spcPts val="700"/>
              </a:spcBef>
              <a:spcAft>
                <a:spcPts val="0"/>
              </a:spcAft>
              <a:buClr>
                <a:schemeClr val="dk2"/>
              </a:buClr>
              <a:buSzPts val="2000"/>
              <a:buChar char="–"/>
            </a:pPr>
            <a:r>
              <a:rPr lang="pt-BR" b="1"/>
              <a:t>Laraia. Como opera a cultura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body" idx="1"/>
          </p:nvPr>
        </p:nvSpPr>
        <p:spPr>
          <a:xfrm>
            <a:off x="1371600" y="513347"/>
            <a:ext cx="9601200" cy="5354053"/>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Relações com a cultura: </a:t>
            </a:r>
            <a:r>
              <a:rPr lang="pt-BR"/>
              <a:t>Mostrar como essas tecnologias se inserem na cultura de modo geral e de maneira específica na cultura midiática.</a:t>
            </a:r>
            <a:endParaRPr/>
          </a:p>
          <a:p>
            <a:pPr marL="914400" lvl="1" indent="-384048" algn="l" rtl="0">
              <a:lnSpc>
                <a:spcPct val="94000"/>
              </a:lnSpc>
              <a:spcBef>
                <a:spcPts val="700"/>
              </a:spcBef>
              <a:spcAft>
                <a:spcPts val="0"/>
              </a:spcAft>
              <a:buClr>
                <a:schemeClr val="dk2"/>
              </a:buClr>
              <a:buSzPts val="2000"/>
              <a:buChar char="–"/>
            </a:pPr>
            <a:r>
              <a:rPr lang="pt-BR" b="1"/>
              <a:t>Santaella. Cultura Midiática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body" idx="1"/>
          </p:nvPr>
        </p:nvSpPr>
        <p:spPr>
          <a:xfrm>
            <a:off x="1371600" y="513347"/>
            <a:ext cx="9601200" cy="5354053"/>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Relações com a cultura: </a:t>
            </a:r>
            <a:r>
              <a:rPr lang="pt-BR"/>
              <a:t>Mostrar como essas tecnologias se inserem na cultura de modo geral e de maneira específica na cultura midiática.</a:t>
            </a:r>
            <a:endParaRPr/>
          </a:p>
          <a:p>
            <a:pPr marL="914400" lvl="1" indent="-384048" algn="l" rtl="0">
              <a:lnSpc>
                <a:spcPct val="94000"/>
              </a:lnSpc>
              <a:spcBef>
                <a:spcPts val="700"/>
              </a:spcBef>
              <a:spcAft>
                <a:spcPts val="0"/>
              </a:spcAft>
              <a:buClr>
                <a:schemeClr val="dk2"/>
              </a:buClr>
              <a:buSzPts val="2000"/>
              <a:buChar char="–"/>
            </a:pPr>
            <a:r>
              <a:rPr lang="pt-BR" b="1"/>
              <a:t>Santaella. O que é Cultura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body" idx="1"/>
          </p:nvPr>
        </p:nvSpPr>
        <p:spPr>
          <a:xfrm>
            <a:off x="1371600" y="497305"/>
            <a:ext cx="9601200" cy="5370095"/>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Tecnologia e linguagem digitais: </a:t>
            </a:r>
            <a:r>
              <a:rPr lang="pt-BR"/>
              <a:t>Mostrar como constrói ou se modifica a linguagem dessas tecnologias.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body" idx="1"/>
          </p:nvPr>
        </p:nvSpPr>
        <p:spPr>
          <a:xfrm>
            <a:off x="1371600" y="497305"/>
            <a:ext cx="9601200" cy="5370095"/>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Tecnologia e linguagem digitais: </a:t>
            </a:r>
            <a:r>
              <a:rPr lang="pt-BR"/>
              <a:t>Mostrar como constrói ou se modifica a linguagem dessas tecnologias.</a:t>
            </a:r>
            <a:endParaRPr/>
          </a:p>
          <a:p>
            <a:pPr marL="914400" lvl="1" indent="-384048" algn="l" rtl="0">
              <a:lnSpc>
                <a:spcPct val="94000"/>
              </a:lnSpc>
              <a:spcBef>
                <a:spcPts val="700"/>
              </a:spcBef>
              <a:spcAft>
                <a:spcPts val="0"/>
              </a:spcAft>
              <a:buClr>
                <a:schemeClr val="dk2"/>
              </a:buClr>
              <a:buSzPts val="2000"/>
              <a:buChar char="–"/>
            </a:pPr>
            <a:r>
              <a:rPr lang="pt-BR" b="1"/>
              <a:t>Martino. A linguagem dos novos meios de Lev Manovich</a:t>
            </a:r>
            <a:endParaRPr b="1"/>
          </a:p>
          <a:p>
            <a:pPr marL="0" lvl="0" indent="0" algn="just" rtl="0">
              <a:spcBef>
                <a:spcPts val="700"/>
              </a:spcBef>
              <a:spcAft>
                <a:spcPts val="0"/>
              </a:spcAft>
              <a:buNone/>
            </a:pPr>
            <a:r>
              <a:rPr lang="pt-BR" sz="1800">
                <a:latin typeface="Arial"/>
                <a:ea typeface="Arial"/>
                <a:cs typeface="Arial"/>
                <a:sym typeface="Arial"/>
              </a:rPr>
              <a:t>“ A origem das novas mídias é a intersecção entre os antigos meios de comunicação, da escrita à televisão, passando, evidencialmente, pela imprensa, a fotografia, o rádio e o cinema, sofisticadas máquinas de calcular capazes de lidar com milhares de variáveis e operações ao mesmo tempo, o computador”.</a:t>
            </a:r>
            <a:endParaRPr sz="1800">
              <a:latin typeface="Arial"/>
              <a:ea typeface="Arial"/>
              <a:cs typeface="Arial"/>
              <a:sym typeface="Arial"/>
            </a:endParaRPr>
          </a:p>
          <a:p>
            <a:pPr marL="0" lvl="0" indent="0" algn="just" rtl="0">
              <a:spcBef>
                <a:spcPts val="700"/>
              </a:spcBef>
              <a:spcAft>
                <a:spcPts val="0"/>
              </a:spcAft>
              <a:buNone/>
            </a:pPr>
            <a:r>
              <a:rPr lang="pt-BR" sz="1800">
                <a:latin typeface="Arial"/>
                <a:ea typeface="Arial"/>
                <a:cs typeface="Arial"/>
                <a:sym typeface="Arial"/>
              </a:rPr>
              <a:t>“ Nas palavras de Manovich, , a computadorização da cultura  não apenas cria novas mídias formas culturais mas redefine as já existentes”.</a:t>
            </a:r>
            <a:endParaRPr sz="1800">
              <a:latin typeface="Arial"/>
              <a:ea typeface="Arial"/>
              <a:cs typeface="Arial"/>
              <a:sym typeface="Arial"/>
            </a:endParaRPr>
          </a:p>
          <a:p>
            <a:pPr marL="0" lvl="0" indent="0" algn="just" rtl="0">
              <a:spcBef>
                <a:spcPts val="700"/>
              </a:spcBef>
              <a:spcAft>
                <a:spcPts val="0"/>
              </a:spcAft>
              <a:buNone/>
            </a:pPr>
            <a:r>
              <a:rPr lang="pt-BR" sz="1800">
                <a:latin typeface="Arial"/>
                <a:ea typeface="Arial"/>
                <a:cs typeface="Arial"/>
                <a:sym typeface="Arial"/>
              </a:rPr>
              <a:t>“Tudo o que se vê nas telas  é resultado de operações matemáticas, onde cada cálculo permite a máquina tomas decisões, exibir resultados e se necessário, lidar novamente com esses resultados.Essa estrutura invisível de cálculos é a estrutura da linguagem da nova mídia.</a:t>
            </a:r>
            <a:endParaRPr sz="1800">
              <a:latin typeface="Arial"/>
              <a:ea typeface="Arial"/>
              <a:cs typeface="Arial"/>
              <a:sym typeface="Arial"/>
            </a:endParaRPr>
          </a:p>
          <a:p>
            <a:pPr marL="0" lvl="0" indent="0" algn="just" rtl="0">
              <a:spcBef>
                <a:spcPts val="700"/>
              </a:spcBef>
              <a:spcAft>
                <a:spcPts val="0"/>
              </a:spcAft>
              <a:buNone/>
            </a:pPr>
            <a:r>
              <a:rPr lang="pt-BR" sz="1800">
                <a:latin typeface="Arial"/>
                <a:ea typeface="Arial"/>
                <a:cs typeface="Arial"/>
                <a:sym typeface="Arial"/>
              </a:rPr>
              <a:t>“O suporte material de cada meio de comunicação se diferencia entre os demais, onde por um lado as possibilidades são muitas e de outro apresentam-se limitações pela necessidade de adaptar linguagens específicas para cada um destes.” </a:t>
            </a:r>
            <a:endParaRPr sz="1800" b="1">
              <a:latin typeface="Arial"/>
              <a:ea typeface="Arial"/>
              <a:cs typeface="Arial"/>
              <a:sym typeface="Arial"/>
            </a:endParaRPr>
          </a:p>
          <a:p>
            <a:pPr marL="0" lvl="0" indent="0" algn="l" rtl="0">
              <a:lnSpc>
                <a:spcPct val="94000"/>
              </a:lnSpc>
              <a:spcBef>
                <a:spcPts val="700"/>
              </a:spcBef>
              <a:spcAft>
                <a:spcPts val="0"/>
              </a:spcAft>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1371600" y="247650"/>
            <a:ext cx="4984812" cy="80879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04" name="Google Shape;104;p14"/>
          <p:cNvSpPr txBox="1">
            <a:spLocks noGrp="1"/>
          </p:cNvSpPr>
          <p:nvPr>
            <p:ph type="body" idx="1"/>
          </p:nvPr>
        </p:nvSpPr>
        <p:spPr>
          <a:xfrm>
            <a:off x="1371600" y="1056442"/>
            <a:ext cx="9601200" cy="555390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a:t>
            </a:r>
            <a:endParaRPr/>
          </a:p>
          <a:p>
            <a:pPr marL="0" lvl="0" indent="0" algn="ctr" rtl="0">
              <a:lnSpc>
                <a:spcPct val="94000"/>
              </a:lnSpc>
              <a:spcBef>
                <a:spcPts val="1200"/>
              </a:spcBef>
              <a:spcAft>
                <a:spcPts val="0"/>
              </a:spcAft>
              <a:buClr>
                <a:schemeClr val="dk2"/>
              </a:buClr>
              <a:buSzPts val="2000"/>
              <a:buNone/>
            </a:pPr>
            <a:r>
              <a:rPr lang="pt-BR" b="1">
                <a:latin typeface="Arial"/>
                <a:ea typeface="Arial"/>
                <a:cs typeface="Arial"/>
                <a:sym typeface="Arial"/>
              </a:rPr>
              <a:t>CONCEITO E DESCRIÇÕES</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É uma tecnologia que envia informações multimídia, através da transferência de dados, utilizando redes de computadores, especialmente a Internet, e foi criada para tornar as conexões mais rápidas. </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É uma tecnologia que permite transmitir áudio e vídeo sem que o usuário realize o download de todo o conteúdo transmitido antes de ouvir ou assistir como acontecia antigamente. Agora a transmissão é feita de modo contínuo, ou seja, enquanto o ouvinte/espectador está ouvindo/assistindo.</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Em inglês, a palavra stream significa córrego ou riacho, e por isso a palavra streaming remete para o fluxo, sendo que no âmbito da tecnologia, indica um fluxo de dados ou conteúdos multimídia. </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Uma variante dessa tecnologia com o diferencial de ser uma transmissão ao-vivo com o intuito de possibilitar o acesso a pessoas longe da gravação é a </a:t>
            </a:r>
            <a:r>
              <a:rPr lang="pt-BR" sz="1400" b="1">
                <a:latin typeface="Arial"/>
                <a:ea typeface="Arial"/>
                <a:cs typeface="Arial"/>
                <a:sym typeface="Arial"/>
              </a:rPr>
              <a:t>Live streaming</a:t>
            </a:r>
            <a:r>
              <a:rPr lang="pt-BR" sz="1400">
                <a:latin typeface="Arial"/>
                <a:ea typeface="Arial"/>
                <a:cs typeface="Arial"/>
                <a:sym typeface="Arial"/>
              </a:rPr>
              <a:t>.</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Quando a ligação de uma rede é banda larga, a velocidade de transmissão da informação é muito maior, dando a sensação ao usuário de que o áudio e o vídeo são transmitidos em tempo real.  Atualmente, emissoras de televisão, bem como rádios FM e AM, além de várias empresas que realizam eventos, utilizam esta tecnologia para interação digital com seus ouvintes e clientes.</a:t>
            </a:r>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530352" lvl="1" indent="0" algn="l" rtl="0">
              <a:lnSpc>
                <a:spcPct val="94000"/>
              </a:lnSpc>
              <a:spcBef>
                <a:spcPts val="700"/>
              </a:spcBef>
              <a:spcAft>
                <a:spcPts val="0"/>
              </a:spcAft>
              <a:buClr>
                <a:schemeClr val="dk2"/>
              </a:buClr>
              <a:buSzPts val="2000"/>
              <a:buNone/>
            </a:pPr>
            <a:endParaRPr i="0"/>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2"/>
          <p:cNvSpPr txBox="1">
            <a:spLocks noGrp="1"/>
          </p:cNvSpPr>
          <p:nvPr>
            <p:ph type="body" idx="1"/>
          </p:nvPr>
        </p:nvSpPr>
        <p:spPr>
          <a:xfrm>
            <a:off x="1371600" y="497305"/>
            <a:ext cx="9601200" cy="53700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Tecnologia e linguagem digitais: </a:t>
            </a:r>
            <a:r>
              <a:rPr lang="pt-BR"/>
              <a:t>Mostrar como constrói ou se modifica a linguagem dessas tecnologias.</a:t>
            </a:r>
            <a:endParaRPr/>
          </a:p>
          <a:p>
            <a:pPr marL="914400" lvl="1" indent="-384048" algn="l" rtl="0">
              <a:lnSpc>
                <a:spcPct val="94000"/>
              </a:lnSpc>
              <a:spcBef>
                <a:spcPts val="700"/>
              </a:spcBef>
              <a:spcAft>
                <a:spcPts val="0"/>
              </a:spcAft>
              <a:buClr>
                <a:schemeClr val="dk2"/>
              </a:buClr>
              <a:buSzPts val="2000"/>
              <a:buChar char="–"/>
            </a:pPr>
            <a:r>
              <a:rPr lang="pt-BR" b="1"/>
              <a:t>Martino. A linguagem dos novos meios de Lev Manovich</a:t>
            </a:r>
            <a:endParaRPr b="1"/>
          </a:p>
          <a:p>
            <a:pPr marL="0" lvl="0" indent="0" algn="just" rtl="0">
              <a:spcBef>
                <a:spcPts val="700"/>
              </a:spcBef>
              <a:spcAft>
                <a:spcPts val="0"/>
              </a:spcAft>
              <a:buNone/>
            </a:pPr>
            <a:r>
              <a:rPr lang="pt-BR" sz="1400" b="1">
                <a:latin typeface="Arial"/>
                <a:ea typeface="Arial"/>
                <a:cs typeface="Arial"/>
                <a:sym typeface="Arial"/>
              </a:rPr>
              <a:t>Princípios das novas mídias</a:t>
            </a:r>
            <a:endParaRPr sz="1400" b="1">
              <a:latin typeface="Arial"/>
              <a:ea typeface="Arial"/>
              <a:cs typeface="Arial"/>
              <a:sym typeface="Arial"/>
            </a:endParaRPr>
          </a:p>
          <a:p>
            <a:pPr marL="0" lvl="0" indent="0" algn="just" rtl="0">
              <a:spcBef>
                <a:spcPts val="700"/>
              </a:spcBef>
              <a:spcAft>
                <a:spcPts val="0"/>
              </a:spcAft>
              <a:buNone/>
            </a:pPr>
            <a:r>
              <a:rPr lang="pt-BR" sz="1600">
                <a:latin typeface="Arial"/>
                <a:ea typeface="Arial"/>
                <a:cs typeface="Arial"/>
                <a:sym typeface="Arial"/>
              </a:rPr>
              <a:t>1- Representação numérica: o objeto  passa a ser convertido em código digital e se torna manipulável;</a:t>
            </a:r>
            <a:endParaRPr sz="1600">
              <a:latin typeface="Arial"/>
              <a:ea typeface="Arial"/>
              <a:cs typeface="Arial"/>
              <a:sym typeface="Arial"/>
            </a:endParaRPr>
          </a:p>
          <a:p>
            <a:pPr marL="0" lvl="0" indent="0" algn="just" rtl="0">
              <a:spcBef>
                <a:spcPts val="700"/>
              </a:spcBef>
              <a:spcAft>
                <a:spcPts val="0"/>
              </a:spcAft>
              <a:buNone/>
            </a:pPr>
            <a:r>
              <a:rPr lang="pt-BR" sz="1600">
                <a:latin typeface="Arial"/>
                <a:ea typeface="Arial"/>
                <a:cs typeface="Arial"/>
                <a:sym typeface="Arial"/>
              </a:rPr>
              <a:t>2- Modularidade: capacidade da mídia de pegar partes separadas de si e aproveitá-las para combinar ou utilizar em outras, ou seja, desmontar, combinar e editar separadamente numa infinidade de combinações possíveis;</a:t>
            </a:r>
            <a:endParaRPr sz="1600">
              <a:latin typeface="Arial"/>
              <a:ea typeface="Arial"/>
              <a:cs typeface="Arial"/>
              <a:sym typeface="Arial"/>
            </a:endParaRPr>
          </a:p>
          <a:p>
            <a:pPr marL="0" lvl="0" indent="0" algn="just" rtl="0">
              <a:spcBef>
                <a:spcPts val="700"/>
              </a:spcBef>
              <a:spcAft>
                <a:spcPts val="0"/>
              </a:spcAft>
              <a:buNone/>
            </a:pPr>
            <a:r>
              <a:rPr lang="pt-BR" sz="1600">
                <a:latin typeface="Arial"/>
                <a:ea typeface="Arial"/>
                <a:cs typeface="Arial"/>
                <a:sym typeface="Arial"/>
              </a:rPr>
              <a:t>3- Automação: diante das entradas feitas pelo usuário e pelo histórico de coisas salvas na memória da máquina, corresponde a capacidade de adiantar ações por meio da análise desses dados existentes, adiantando o trabalho humano e possibilitando entre alternativas recentes uma personalização na tomada de decisões;</a:t>
            </a:r>
            <a:endParaRPr sz="1600">
              <a:latin typeface="Arial"/>
              <a:ea typeface="Arial"/>
              <a:cs typeface="Arial"/>
              <a:sym typeface="Arial"/>
            </a:endParaRPr>
          </a:p>
          <a:p>
            <a:pPr marL="0" lvl="0" indent="0" algn="just" rtl="0">
              <a:spcBef>
                <a:spcPts val="700"/>
              </a:spcBef>
              <a:spcAft>
                <a:spcPts val="0"/>
              </a:spcAft>
              <a:buNone/>
            </a:pPr>
            <a:r>
              <a:rPr lang="pt-BR" sz="1600">
                <a:latin typeface="Arial"/>
                <a:ea typeface="Arial"/>
                <a:cs typeface="Arial"/>
                <a:sym typeface="Arial"/>
              </a:rPr>
              <a:t>4- Modularidade: nada do conteúdo incluso é fixo, está aberto a constantes mudanças, por qualquer indivíduo, onde podem surgir inúmeras versões  de si mesma com a diferença de acréscimos ou remoção dos principais detalhes;</a:t>
            </a:r>
            <a:endParaRPr sz="1600">
              <a:latin typeface="Arial"/>
              <a:ea typeface="Arial"/>
              <a:cs typeface="Arial"/>
              <a:sym typeface="Arial"/>
            </a:endParaRPr>
          </a:p>
          <a:p>
            <a:pPr marL="0" lvl="0" indent="0" algn="just" rtl="0">
              <a:spcBef>
                <a:spcPts val="700"/>
              </a:spcBef>
              <a:spcAft>
                <a:spcPts val="0"/>
              </a:spcAft>
              <a:buNone/>
            </a:pPr>
            <a:r>
              <a:rPr lang="pt-BR" sz="1600">
                <a:latin typeface="Arial"/>
                <a:ea typeface="Arial"/>
                <a:cs typeface="Arial"/>
                <a:sym typeface="Arial"/>
              </a:rPr>
              <a:t>5- Transcodificação: quando os processos sígnicos culturais e os códigos do computador se expandem além das telas e passam a se tornar parte de ações do cotidiano das pessoas, gerando dependência desses aparelhos;</a:t>
            </a:r>
            <a:endParaRPr sz="1600">
              <a:latin typeface="Arial"/>
              <a:ea typeface="Arial"/>
              <a:cs typeface="Arial"/>
              <a:sym typeface="Arial"/>
            </a:endParaRPr>
          </a:p>
          <a:p>
            <a:pPr marL="0" lvl="0" indent="0" algn="just" rtl="0">
              <a:spcBef>
                <a:spcPts val="700"/>
              </a:spcBef>
              <a:spcAft>
                <a:spcPts val="0"/>
              </a:spcAft>
              <a:buNone/>
            </a:pPr>
            <a:endParaRPr sz="1600">
              <a:latin typeface="Arial"/>
              <a:ea typeface="Arial"/>
              <a:cs typeface="Arial"/>
              <a:sym typeface="Arial"/>
            </a:endParaRPr>
          </a:p>
          <a:p>
            <a:pPr marL="0" lvl="0" indent="0" algn="l" rtl="0">
              <a:lnSpc>
                <a:spcPct val="94000"/>
              </a:lnSpc>
              <a:spcBef>
                <a:spcPts val="700"/>
              </a:spcBef>
              <a:spcAft>
                <a:spcPts val="0"/>
              </a:spcAft>
              <a:buNone/>
            </a:pPr>
            <a:endParaRPr b="1"/>
          </a:p>
          <a:p>
            <a:pPr marL="0" lvl="0" indent="0" algn="just" rtl="0">
              <a:spcBef>
                <a:spcPts val="700"/>
              </a:spcBef>
              <a:spcAft>
                <a:spcPts val="0"/>
              </a:spcAft>
              <a:buNone/>
            </a:pPr>
            <a:endParaRPr sz="1800" b="1">
              <a:latin typeface="Arial"/>
              <a:ea typeface="Arial"/>
              <a:cs typeface="Arial"/>
              <a:sym typeface="Arial"/>
            </a:endParaRPr>
          </a:p>
          <a:p>
            <a:pPr marL="0" lvl="0" indent="0" algn="l" rtl="0">
              <a:lnSpc>
                <a:spcPct val="94000"/>
              </a:lnSpc>
              <a:spcBef>
                <a:spcPts val="700"/>
              </a:spcBef>
              <a:spcAft>
                <a:spcPts val="0"/>
              </a:spcAft>
              <a:buNone/>
            </a:pP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body" idx="1"/>
          </p:nvPr>
        </p:nvSpPr>
        <p:spPr>
          <a:xfrm>
            <a:off x="1371600" y="545432"/>
            <a:ext cx="9601200" cy="5321968"/>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Tecnologia em rede: </a:t>
            </a:r>
            <a:r>
              <a:rPr lang="pt-BR"/>
              <a:t>Explicar como atuam em rede e com o corpo.</a:t>
            </a:r>
            <a:endParaRPr/>
          </a:p>
          <a:p>
            <a:pPr marL="914400" lvl="1" indent="-384048" algn="l" rtl="0">
              <a:lnSpc>
                <a:spcPct val="94000"/>
              </a:lnSpc>
              <a:spcBef>
                <a:spcPts val="700"/>
              </a:spcBef>
              <a:spcAft>
                <a:spcPts val="0"/>
              </a:spcAft>
              <a:buClr>
                <a:schemeClr val="dk2"/>
              </a:buClr>
              <a:buSzPts val="2000"/>
              <a:buChar char="–"/>
            </a:pPr>
            <a:r>
              <a:rPr lang="pt-BR" b="1"/>
              <a:t>Martion. A conexão corpo e tecnologia de Derrick de Kerchove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body" idx="1"/>
          </p:nvPr>
        </p:nvSpPr>
        <p:spPr>
          <a:xfrm>
            <a:off x="1371600" y="545432"/>
            <a:ext cx="9601200" cy="5321968"/>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Tecnologia em rede: </a:t>
            </a:r>
            <a:r>
              <a:rPr lang="pt-BR"/>
              <a:t>Explicar como atuam em rede e com o corpo.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body" idx="1"/>
          </p:nvPr>
        </p:nvSpPr>
        <p:spPr>
          <a:xfrm>
            <a:off x="1371600" y="545432"/>
            <a:ext cx="9601200" cy="5321968"/>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Tecnologia em rede: </a:t>
            </a:r>
            <a:r>
              <a:rPr lang="pt-BR"/>
              <a:t>Explicar como atuam em rede e com o corpo.</a:t>
            </a:r>
            <a:endParaRPr/>
          </a:p>
          <a:p>
            <a:pPr marL="914400" lvl="1" indent="-384048" algn="l" rtl="0">
              <a:lnSpc>
                <a:spcPct val="94000"/>
              </a:lnSpc>
              <a:spcBef>
                <a:spcPts val="700"/>
              </a:spcBef>
              <a:spcAft>
                <a:spcPts val="0"/>
              </a:spcAft>
              <a:buClr>
                <a:schemeClr val="dk2"/>
              </a:buClr>
              <a:buSzPts val="2000"/>
              <a:buChar char="–"/>
            </a:pPr>
            <a:r>
              <a:rPr lang="pt-BR" b="1"/>
              <a:t>Martino. McLuhan a vida eletrônica em uma aldeia global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body" idx="1"/>
          </p:nvPr>
        </p:nvSpPr>
        <p:spPr>
          <a:xfrm>
            <a:off x="1371600" y="481263"/>
            <a:ext cx="9601200" cy="538613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Hipermídia e transmídia:  </a:t>
            </a:r>
            <a:r>
              <a:rPr lang="pt-BR"/>
              <a:t>Ressaltar o lado hipermidiático e transmidiático dessas tecnologias, ou apontar como não morre, se não houver.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body" idx="1"/>
          </p:nvPr>
        </p:nvSpPr>
        <p:spPr>
          <a:xfrm>
            <a:off x="1371600" y="481263"/>
            <a:ext cx="9601200" cy="538613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Hipermídia e transmídia:  </a:t>
            </a:r>
            <a:r>
              <a:rPr lang="pt-BR"/>
              <a:t>Ressaltar o lado hipermidiático e transmidiático dessas tecnologias, ou apontar como não morre, se não houver.</a:t>
            </a:r>
            <a:endParaRPr/>
          </a:p>
          <a:p>
            <a:pPr marL="914400" lvl="1" indent="-384048" algn="l" rtl="0">
              <a:lnSpc>
                <a:spcPct val="94000"/>
              </a:lnSpc>
              <a:spcBef>
                <a:spcPts val="700"/>
              </a:spcBef>
              <a:spcAft>
                <a:spcPts val="0"/>
              </a:spcAft>
              <a:buClr>
                <a:schemeClr val="dk2"/>
              </a:buClr>
              <a:buSzPts val="2000"/>
              <a:buChar char="–"/>
            </a:pPr>
            <a:r>
              <a:rPr lang="pt-BR" b="1"/>
              <a:t>Santaella. Hiper e transmídia</a:t>
            </a:r>
            <a:endParaRPr b="1"/>
          </a:p>
          <a:p>
            <a:pPr marL="0" lvl="0" indent="0" algn="just" rtl="0">
              <a:lnSpc>
                <a:spcPct val="94000"/>
              </a:lnSpc>
              <a:spcBef>
                <a:spcPts val="700"/>
              </a:spcBef>
              <a:spcAft>
                <a:spcPts val="0"/>
              </a:spcAft>
              <a:buNone/>
            </a:pPr>
            <a:r>
              <a:rPr lang="pt-BR" sz="1600">
                <a:latin typeface="Arial"/>
                <a:ea typeface="Arial"/>
                <a:cs typeface="Arial"/>
                <a:sym typeface="Arial"/>
              </a:rPr>
              <a:t>“Uma das características principais da tecnologia digital  é a configuração informacional em rede,que permite a mídia atingir o usuário e receber feedback imediato, além da liberdade de acesso a quaisquer tipos de informação e troca de mensagens simultaneamente.”</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“Mudanças quanto o sentido receptivo de conteúdo único direcionado, para o âmbito interativo.”</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“Na medida que os usuários aprenderam a falar com as telas. seus hábitos exclusivos de consumismo automático passaram a viver com hábitos autônomos de discriminação e escolhas próprias,o que levou a uma necessidade de humanização da interação com as máquinas.”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“A natureza da cibercultura é essencialmente heterogênea, pois usuários acessam de diferentes partes do mundo e dentro dos limites da compatibilidade linguística,interagem com pessoas de culturas  sobre os quais, para muitos , não haverá provavelmente outro meio direto de conhecimento.”</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“O ciberespaço se apropria, sem nenhum limite de todas as linguagens pré-existentes. Trata-se de uma reconfiguração radical das linguagens, responsável por uma ordem simbólica específica que afeta nossa ”, nossos hábitos de vida e os laços sociais que estabelecemos.”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“O computador fundiu todas as formas anteriores de comunicação humana:código verbal, o áudio-visual as telecomunicações e a informática,denominado como convergência das mídias.”</a:t>
            </a:r>
            <a:endParaRPr sz="1600">
              <a:latin typeface="Arial"/>
              <a:ea typeface="Arial"/>
              <a:cs typeface="Arial"/>
              <a:sym typeface="Arial"/>
            </a:endParaRPr>
          </a:p>
          <a:p>
            <a:pPr marL="0" lvl="0" indent="0" algn="just" rtl="0">
              <a:lnSpc>
                <a:spcPct val="94000"/>
              </a:lnSpc>
              <a:spcBef>
                <a:spcPts val="700"/>
              </a:spcBef>
              <a:spcAft>
                <a:spcPts val="0"/>
              </a:spcAft>
              <a:buNone/>
            </a:pPr>
            <a:endParaRPr sz="1600">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body" idx="1"/>
          </p:nvPr>
        </p:nvSpPr>
        <p:spPr>
          <a:xfrm>
            <a:off x="1371600" y="481263"/>
            <a:ext cx="9601200" cy="53862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Hipermídia e transmídia:  </a:t>
            </a:r>
            <a:r>
              <a:rPr lang="pt-BR"/>
              <a:t>Ressaltar o lado hipermidiático e transmidiático dessas tecnologias, ou apontar como não morre, se não houver.</a:t>
            </a:r>
            <a:endParaRPr/>
          </a:p>
          <a:p>
            <a:pPr marL="914400" lvl="1" indent="-384048" algn="l" rtl="0">
              <a:lnSpc>
                <a:spcPct val="94000"/>
              </a:lnSpc>
              <a:spcBef>
                <a:spcPts val="700"/>
              </a:spcBef>
              <a:spcAft>
                <a:spcPts val="0"/>
              </a:spcAft>
              <a:buClr>
                <a:schemeClr val="dk2"/>
              </a:buClr>
              <a:buSzPts val="2000"/>
              <a:buChar char="–"/>
            </a:pPr>
            <a:r>
              <a:rPr lang="pt-BR" b="1"/>
              <a:t>Santaella. Hiper e transmídia</a:t>
            </a:r>
            <a:endParaRPr b="1"/>
          </a:p>
          <a:p>
            <a:pPr marL="0" lvl="0" indent="0" algn="just" rtl="0">
              <a:lnSpc>
                <a:spcPct val="94000"/>
              </a:lnSpc>
              <a:spcBef>
                <a:spcPts val="700"/>
              </a:spcBef>
              <a:spcAft>
                <a:spcPts val="0"/>
              </a:spcAft>
              <a:buNone/>
            </a:pPr>
            <a:r>
              <a:rPr lang="pt-BR" sz="1600">
                <a:latin typeface="Arial"/>
                <a:ea typeface="Arial"/>
                <a:cs typeface="Arial"/>
                <a:sym typeface="Arial"/>
              </a:rPr>
              <a:t>“A relevância das mídias para o estudo dos processos comunicativos e dos seus intercursos sociais, cumpre considerar que as mídias estariam esvaziadas de sentido se não fossem as mensagens que nelas se configuram.”</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“A configuração de toda e qualquer linguagem conforma-se necessariamente aos potenciais e limites da mídia em que ela se materializa, não é outra coisa a não ser o conceito de transmídia, ou seja, o processo pelo qual um produto midiático transita pelas telas de vários dispositivos móveis.”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“A narrativa transmídia expande a experiência prévia de uma história e a maneira de interpretá-la, adaptando a história aos potenciais e limites de cada uma das mídias específicas na qual se encarna.”</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“Diferentes plataformas de conteúdo conectadas aos dispositivos móveis potencializam a criação de conteúdo interligados entre si, numa estratégia de engajamento e participação.”</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“O computador e a internet não se reduzem a uma tecnologia, mas são partes “de uma cadeia evolutiva de linguagens” que mudam a noção mesma do que as definem e constituem. Nisso encontramos processos sígnicos de alta complexidade, misturas entre linguagens dos mais variados gêneros e espécies as quais o computador acolheu, classifica as hipermídias.”</a:t>
            </a:r>
            <a:endParaRPr sz="1600">
              <a:latin typeface="Arial"/>
              <a:ea typeface="Arial"/>
              <a:cs typeface="Arial"/>
              <a:sym typeface="Arial"/>
            </a:endParaRPr>
          </a:p>
          <a:p>
            <a:pPr marL="0" lvl="0" indent="0" algn="just" rtl="0">
              <a:lnSpc>
                <a:spcPct val="94000"/>
              </a:lnSpc>
              <a:spcBef>
                <a:spcPts val="700"/>
              </a:spcBef>
              <a:spcAft>
                <a:spcPts val="0"/>
              </a:spcAft>
              <a:buNone/>
            </a:pPr>
            <a:r>
              <a:rPr lang="pt-BR" sz="1600">
                <a:latin typeface="Arial"/>
                <a:ea typeface="Arial"/>
                <a:cs typeface="Arial"/>
                <a:sym typeface="Arial"/>
              </a:rPr>
              <a:t>“A hipermídia tornou-se a linguagem que tecida de multiplicidades, heterogeneidades e diversidades de signos que passaram a coexistir na constituição de uma realidade semiótica distintas das formas previamente existentes de linguagem. ”</a:t>
            </a:r>
            <a:endParaRPr sz="1600">
              <a:latin typeface="Arial"/>
              <a:ea typeface="Arial"/>
              <a:cs typeface="Arial"/>
              <a:sym typeface="Arial"/>
            </a:endParaRPr>
          </a:p>
          <a:p>
            <a:pPr marL="0" lvl="0" indent="0" algn="just" rtl="0">
              <a:lnSpc>
                <a:spcPct val="94000"/>
              </a:lnSpc>
              <a:spcBef>
                <a:spcPts val="700"/>
              </a:spcBef>
              <a:spcAft>
                <a:spcPts val="0"/>
              </a:spcAft>
              <a:buNone/>
            </a:pPr>
            <a:endParaRPr sz="16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body" idx="1"/>
          </p:nvPr>
        </p:nvSpPr>
        <p:spPr>
          <a:xfrm>
            <a:off x="1371600" y="481263"/>
            <a:ext cx="9601200" cy="538613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Hipermídia e transmídia:  </a:t>
            </a:r>
            <a:r>
              <a:rPr lang="pt-BR"/>
              <a:t>Ressaltar o lado hipermidiático e transmidiático dessas tecnologias, ou apontar como não morre, se não houver.</a:t>
            </a:r>
            <a:endParaRPr/>
          </a:p>
          <a:p>
            <a:pPr marL="914400" lvl="1" indent="-384048" algn="l" rtl="0">
              <a:lnSpc>
                <a:spcPct val="94000"/>
              </a:lnSpc>
              <a:spcBef>
                <a:spcPts val="700"/>
              </a:spcBef>
              <a:spcAft>
                <a:spcPts val="0"/>
              </a:spcAft>
              <a:buClr>
                <a:schemeClr val="dk2"/>
              </a:buClr>
              <a:buSzPts val="2000"/>
              <a:buChar char="–"/>
            </a:pPr>
            <a:r>
              <a:rPr lang="pt-BR" b="1"/>
              <a:t>Martino. A cultura da convergência</a:t>
            </a:r>
            <a:endParaRPr b="1"/>
          </a:p>
          <a:p>
            <a:pPr marL="0" lvl="0" indent="0" algn="just" rtl="0">
              <a:lnSpc>
                <a:spcPct val="94000"/>
              </a:lnSpc>
              <a:spcBef>
                <a:spcPts val="700"/>
              </a:spcBef>
              <a:spcAft>
                <a:spcPts val="0"/>
              </a:spcAft>
              <a:buNone/>
            </a:pPr>
            <a:r>
              <a:rPr lang="pt-BR" sz="1400">
                <a:latin typeface="Arial"/>
                <a:ea typeface="Arial"/>
                <a:cs typeface="Arial"/>
                <a:sym typeface="Arial"/>
              </a:rPr>
              <a:t>“A convergência cultural acontece na interação entre indivíduos que, ao compartilharem mensagens, ideias, valores, acrescentam suas próprias contribuições a isso, transformando-os e lançando-os de volta nas redes.”</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a:latin typeface="Arial"/>
                <a:ea typeface="Arial"/>
                <a:cs typeface="Arial"/>
                <a:sym typeface="Arial"/>
              </a:rPr>
              <a:t>“A noção de cultura é dinâmica e plural, com traços de várias culturas se recombinando e modificando a cada instante.”</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a:latin typeface="Arial"/>
                <a:ea typeface="Arial"/>
                <a:cs typeface="Arial"/>
                <a:sym typeface="Arial"/>
              </a:rPr>
              <a:t>“Diferentes mídias tendem a ser agregadas e ressignificadas na experiência dos indivíduos, gerando novas articulações na maneira como esses fenômenos são vivenciados.”</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a:latin typeface="Arial"/>
                <a:ea typeface="Arial"/>
                <a:cs typeface="Arial"/>
                <a:sym typeface="Arial"/>
              </a:rPr>
              <a:t>“O fato das tecnologias digitais estarem presentes no cotidiano facilita o trabalho de criação(ou recriação) por indivíduos fora do circuito da indústria cultural.”</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a:latin typeface="Arial"/>
                <a:ea typeface="Arial"/>
                <a:cs typeface="Arial"/>
                <a:sym typeface="Arial"/>
              </a:rPr>
              <a:t>“Em uma cultura de convergência,não só as divisões entre formas de produção e recepção da cultura mudam, mas a própria maneira de contar histórias encontra outros caminhos.”</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a:latin typeface="Arial"/>
                <a:ea typeface="Arial"/>
                <a:cs typeface="Arial"/>
                <a:sym typeface="Arial"/>
              </a:rPr>
              <a:t>“Uma narrativa transmídia é uma história que se desdobra em várias  plataformas e formatos, cada um deles trabalhando em sua própria linguagem e acrescentando elementos novos ao conjunto da história.”</a:t>
            </a:r>
            <a:endParaRPr sz="1400">
              <a:latin typeface="Arial"/>
              <a:ea typeface="Arial"/>
              <a:cs typeface="Arial"/>
              <a:sym typeface="Arial"/>
            </a:endParaRPr>
          </a:p>
          <a:p>
            <a:pPr marL="0" lvl="0" indent="0" algn="just" rtl="0">
              <a:lnSpc>
                <a:spcPct val="94000"/>
              </a:lnSpc>
              <a:spcBef>
                <a:spcPts val="700"/>
              </a:spcBef>
              <a:spcAft>
                <a:spcPts val="0"/>
              </a:spcAft>
              <a:buNone/>
            </a:pPr>
            <a:r>
              <a:rPr lang="pt-BR" sz="1400">
                <a:latin typeface="Arial"/>
                <a:ea typeface="Arial"/>
                <a:cs typeface="Arial"/>
                <a:sym typeface="Arial"/>
              </a:rPr>
              <a:t>“Narrativas transmídia são também maneiras de atrair consumidores de diversos nichos para os produtos oferecidos. Por outro lado o atrativo delas é proporcionar a públicos diferentes, maneiras específicas de viver as narrativas para além do que é apresentado nas mídias em massa.”</a:t>
            </a:r>
            <a:endParaRPr sz="14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40"/>
          <p:cNvSpPr txBox="1">
            <a:spLocks noGrp="1"/>
          </p:cNvSpPr>
          <p:nvPr>
            <p:ph type="title"/>
          </p:nvPr>
        </p:nvSpPr>
        <p:spPr>
          <a:xfrm>
            <a:off x="1371600" y="685800"/>
            <a:ext cx="9601200" cy="14859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específicas</a:t>
            </a:r>
            <a:endParaRPr/>
          </a:p>
        </p:txBody>
      </p:sp>
      <p:sp>
        <p:nvSpPr>
          <p:cNvPr id="246" name="Google Shape;246;p40"/>
          <p:cNvSpPr txBox="1">
            <a:spLocks noGrp="1"/>
          </p:cNvSpPr>
          <p:nvPr>
            <p:ph type="body" idx="1"/>
          </p:nvPr>
        </p:nvSpPr>
        <p:spPr>
          <a:xfrm>
            <a:off x="1371600" y="1643075"/>
            <a:ext cx="9601200" cy="42243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dirty="0"/>
              <a:t>Qual o papel do ser humano para a curadoria de serviços musicais?</a:t>
            </a:r>
            <a:endParaRPr dirty="0"/>
          </a:p>
          <a:p>
            <a:pPr marL="384048" lvl="0" indent="0" algn="l" rtl="0">
              <a:lnSpc>
                <a:spcPct val="94000"/>
              </a:lnSpc>
              <a:spcBef>
                <a:spcPts val="0"/>
              </a:spcBef>
              <a:spcAft>
                <a:spcPts val="0"/>
              </a:spcAft>
              <a:buNone/>
            </a:pPr>
            <a:endParaRPr sz="1800" dirty="0"/>
          </a:p>
          <a:p>
            <a:pPr marL="0" lvl="0" indent="0" algn="l" rtl="0">
              <a:lnSpc>
                <a:spcPct val="94000"/>
              </a:lnSpc>
              <a:spcBef>
                <a:spcPts val="1200"/>
              </a:spcBef>
              <a:spcAft>
                <a:spcPts val="0"/>
              </a:spcAft>
              <a:buClr>
                <a:schemeClr val="dk2"/>
              </a:buClr>
              <a:buSzPts val="2000"/>
              <a:buNone/>
            </a:pPr>
            <a:r>
              <a:rPr lang="pt-BR" dirty="0"/>
              <a:t>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body" idx="1"/>
          </p:nvPr>
        </p:nvSpPr>
        <p:spPr>
          <a:xfrm>
            <a:off x="1371600" y="705853"/>
            <a:ext cx="9601200" cy="516154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a:t>Quais os problemas atuais com algoritmos de personalização, classificação e sugestão de playlists?</a:t>
            </a:r>
            <a:endParaRPr/>
          </a:p>
          <a:p>
            <a:pPr marL="0" lvl="0" indent="0" algn="l" rtl="0">
              <a:lnSpc>
                <a:spcPct val="94000"/>
              </a:lnSpc>
              <a:spcBef>
                <a:spcPts val="0"/>
              </a:spcBef>
              <a:spcAft>
                <a:spcPts val="0"/>
              </a:spcAft>
              <a:buNone/>
            </a:pPr>
            <a:endParaRPr/>
          </a:p>
          <a:p>
            <a:pPr marL="0" lvl="0" indent="0" algn="l" rtl="0">
              <a:lnSpc>
                <a:spcPct val="94000"/>
              </a:lnSpc>
              <a:spcBef>
                <a:spcPts val="0"/>
              </a:spcBef>
              <a:spcAft>
                <a:spcPts val="0"/>
              </a:spcAft>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371600" y="247650"/>
            <a:ext cx="4984812" cy="80879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10" name="Google Shape;110;p15"/>
          <p:cNvSpPr txBox="1">
            <a:spLocks noGrp="1"/>
          </p:cNvSpPr>
          <p:nvPr>
            <p:ph type="body" idx="1"/>
          </p:nvPr>
        </p:nvSpPr>
        <p:spPr>
          <a:xfrm>
            <a:off x="1371600" y="1056442"/>
            <a:ext cx="9601200" cy="555390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a:t>
            </a:r>
            <a:endParaRPr/>
          </a:p>
          <a:p>
            <a:pPr marL="0" lvl="0" indent="0" algn="ctr" rtl="0">
              <a:lnSpc>
                <a:spcPct val="94000"/>
              </a:lnSpc>
              <a:spcBef>
                <a:spcPts val="1200"/>
              </a:spcBef>
              <a:spcAft>
                <a:spcPts val="0"/>
              </a:spcAft>
              <a:buClr>
                <a:schemeClr val="dk2"/>
              </a:buClr>
              <a:buSzPts val="2000"/>
              <a:buNone/>
            </a:pPr>
            <a:r>
              <a:rPr lang="pt-BR" b="1">
                <a:latin typeface="Arial"/>
                <a:ea typeface="Arial"/>
                <a:cs typeface="Arial"/>
                <a:sym typeface="Arial"/>
              </a:rPr>
              <a:t>USO ATUAL</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O streaming possibilita que um usuário reproduza mídia, como vídeos, que são sempre protegidos por direitos autorais, de modo que não viole nenhum desses direitos, tornando-se bastante parecido com o rádio ou a televisão aberta. A tecnologia é também muito usada em jogos online, em sites que armazenam arquivos, ou em qualquer serviço onde o carregamento de arquivos é bastante rápido.</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É usada no mundo todo principalmente por rádios e TVs para divulgar em tempo real os seus conteúdos pela internet. Web rádios e Web TVs também vem crescendo de forma significativa já que, agora, qualquer pessoa pode ter uma Web rádio ou Web TV através do uso dos serviços de streaming e transmitir seus conteúdos para qualquer lugar do mundo por um valor irrisório quando comparado aos valores de outros veículos de comunicação.</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Estas plataformas utilizam streaming On Demand, ou seja, o streaming de áudios e vídeos armazenados em disco, funcionando do mesmo modo que o streaming ao vivo, porém, com arquivos armazenados nos servidores podendo ser reproduzidos 24 horas por dia, sem restrições.</a:t>
            </a:r>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530352" lvl="1" indent="0" algn="l" rtl="0">
              <a:lnSpc>
                <a:spcPct val="94000"/>
              </a:lnSpc>
              <a:spcBef>
                <a:spcPts val="700"/>
              </a:spcBef>
              <a:spcAft>
                <a:spcPts val="0"/>
              </a:spcAft>
              <a:buClr>
                <a:schemeClr val="dk2"/>
              </a:buClr>
              <a:buSzPts val="2000"/>
              <a:buNone/>
            </a:pPr>
            <a:endParaRPr i="0"/>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2"/>
          <p:cNvSpPr txBox="1">
            <a:spLocks noGrp="1"/>
          </p:cNvSpPr>
          <p:nvPr>
            <p:ph type="body" idx="1"/>
          </p:nvPr>
        </p:nvSpPr>
        <p:spPr>
          <a:xfrm>
            <a:off x="1371600" y="705853"/>
            <a:ext cx="9601200" cy="516154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a:t>Que práticas e tecnologias devem ser pensadas e adotadas no futuro para a melhoria desses serviços?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3"/>
          <p:cNvSpPr txBox="1">
            <a:spLocks noGrp="1"/>
          </p:cNvSpPr>
          <p:nvPr>
            <p:ph type="body" idx="1"/>
          </p:nvPr>
        </p:nvSpPr>
        <p:spPr>
          <a:xfrm>
            <a:off x="1371600" y="705853"/>
            <a:ext cx="9601200" cy="516154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a:t>Como evitar que algoritmos de personalização criem bolhas estéticas?(ou seja, circular pelo mesmo tipo de música desses serviços?)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4"/>
          <p:cNvSpPr txBox="1">
            <a:spLocks noGrp="1"/>
          </p:cNvSpPr>
          <p:nvPr>
            <p:ph type="body" idx="1"/>
          </p:nvPr>
        </p:nvSpPr>
        <p:spPr>
          <a:xfrm>
            <a:off x="1371600" y="705853"/>
            <a:ext cx="9601200" cy="516154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a:t>Como proporcionar visibilidade equitativa a artistas e grupos musicais econômica e tecnologicamente marginalizados?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body" idx="1"/>
          </p:nvPr>
        </p:nvSpPr>
        <p:spPr>
          <a:xfrm>
            <a:off x="1371600" y="705853"/>
            <a:ext cx="9601200" cy="516154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dirty="0"/>
              <a:t>Quais papéis o design deve desempenhar relacionado aos serviços de streaming de músicas? </a:t>
            </a:r>
            <a:endParaRPr dirty="0"/>
          </a:p>
          <a:p>
            <a:pPr marL="0" lvl="0" indent="0" algn="l" rtl="0">
              <a:lnSpc>
                <a:spcPct val="94000"/>
              </a:lnSpc>
              <a:spcBef>
                <a:spcPts val="0"/>
              </a:spcBef>
              <a:spcAft>
                <a:spcPts val="0"/>
              </a:spcAft>
              <a:buNone/>
            </a:pPr>
            <a:endParaRPr dirty="0"/>
          </a:p>
          <a:p>
            <a:pPr marL="0" lvl="0" indent="0" algn="just" rtl="0">
              <a:lnSpc>
                <a:spcPct val="94000"/>
              </a:lnSpc>
              <a:spcBef>
                <a:spcPts val="0"/>
              </a:spcBef>
              <a:spcAft>
                <a:spcPts val="0"/>
              </a:spcAft>
              <a:buNone/>
            </a:pPr>
            <a:r>
              <a:rPr lang="pt-BR" sz="1800" dirty="0"/>
              <a:t>Desenvolver métodos inclusivos de inserção de artistas regionais e procurar auxiliar no compartilhamento de suas obras, aprimorando os sistemas de sugestão e tentando aproximar cada vez mais o artista de seus consumidores;</a:t>
            </a: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r>
              <a:rPr lang="pt-BR" sz="1800" dirty="0"/>
              <a:t>Idealizar e aplicar mecanismos de feedback quanto a sensação(positiva, negativa), bem como sentimentos e valores de cada usuário ao consumir o conteúdo dos artistas;</a:t>
            </a:r>
          </a:p>
          <a:p>
            <a:pPr marL="0" lvl="0" indent="0" algn="just" rtl="0">
              <a:lnSpc>
                <a:spcPct val="94000"/>
              </a:lnSpc>
              <a:spcBef>
                <a:spcPts val="0"/>
              </a:spcBef>
              <a:spcAft>
                <a:spcPts val="0"/>
              </a:spcAft>
              <a:buNone/>
            </a:pPr>
            <a:endParaRPr lang="pt-BR" sz="1800" dirty="0"/>
          </a:p>
          <a:p>
            <a:pPr marL="0" lvl="0" indent="0">
              <a:spcBef>
                <a:spcPts val="0"/>
              </a:spcBef>
              <a:buNone/>
            </a:pPr>
            <a:r>
              <a:rPr lang="pt-BR" sz="1800" dirty="0"/>
              <a:t>Filtrar, selecionar e guiar a experiência de consumo, sendo uma forma de lidar com a abundância e </a:t>
            </a:r>
            <a:r>
              <a:rPr lang="pt-BR" sz="1800" dirty="0" err="1"/>
              <a:t>superacessibilidade</a:t>
            </a:r>
            <a:r>
              <a:rPr lang="pt-BR" sz="1800" dirty="0"/>
              <a:t> de conteúdo. </a:t>
            </a:r>
          </a:p>
          <a:p>
            <a:pPr marL="0" lvl="0" indent="0">
              <a:spcBef>
                <a:spcPts val="0"/>
              </a:spcBef>
              <a:buNone/>
            </a:pPr>
            <a:endParaRPr lang="pt-B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800" dirty="0"/>
          </a:p>
          <a:p>
            <a:pPr marL="0" lvl="0" indent="0" algn="just" rtl="0">
              <a:lnSpc>
                <a:spcPct val="94000"/>
              </a:lnSpc>
              <a:spcBef>
                <a:spcPts val="0"/>
              </a:spcBef>
              <a:spcAft>
                <a:spcPts val="0"/>
              </a:spcAft>
              <a:buNone/>
            </a:pPr>
            <a:endParaRPr sz="1400" dirty="0"/>
          </a:p>
          <a:p>
            <a:pPr marL="0" lvl="0" indent="0" algn="just" rtl="0">
              <a:lnSpc>
                <a:spcPct val="94000"/>
              </a:lnSpc>
              <a:spcBef>
                <a:spcPts val="0"/>
              </a:spcBef>
              <a:spcAft>
                <a:spcPts val="0"/>
              </a:spcAft>
              <a:buNone/>
            </a:pPr>
            <a:endParaRPr sz="1400" dirty="0"/>
          </a:p>
          <a:p>
            <a:pPr marL="0" lvl="0" indent="0" algn="just" rtl="0">
              <a:lnSpc>
                <a:spcPct val="94000"/>
              </a:lnSpc>
              <a:spcBef>
                <a:spcPts val="0"/>
              </a:spcBef>
              <a:spcAft>
                <a:spcPts val="0"/>
              </a:spcAft>
              <a:buNone/>
            </a:pPr>
            <a:endParaRPr sz="1400" dirty="0"/>
          </a:p>
          <a:p>
            <a:pPr marL="0" lvl="0" indent="0" algn="l" rtl="0">
              <a:lnSpc>
                <a:spcPct val="94000"/>
              </a:lnSpc>
              <a:spcBef>
                <a:spcPts val="0"/>
              </a:spcBef>
              <a:spcAft>
                <a:spcPts val="0"/>
              </a:spcAft>
              <a:buNone/>
            </a:pPr>
            <a:endParaRPr sz="1800" dirty="0"/>
          </a:p>
          <a:p>
            <a:pPr marL="0" lvl="0" indent="0" algn="l" rtl="0">
              <a:lnSpc>
                <a:spcPct val="94000"/>
              </a:lnSpc>
              <a:spcBef>
                <a:spcPts val="0"/>
              </a:spcBef>
              <a:spcAft>
                <a:spcPts val="0"/>
              </a:spcAft>
              <a:buNone/>
            </a:pPr>
            <a:endParaRPr sz="1800" dirty="0"/>
          </a:p>
          <a:p>
            <a:pPr marL="0" lvl="0" indent="0" algn="l" rtl="0">
              <a:lnSpc>
                <a:spcPct val="94000"/>
              </a:lnSpc>
              <a:spcBef>
                <a:spcPts val="0"/>
              </a:spcBef>
              <a:spcAft>
                <a:spcPts val="0"/>
              </a:spcAft>
              <a:buNone/>
            </a:pPr>
            <a:endParaRPr sz="1400" dirty="0"/>
          </a:p>
          <a:p>
            <a:pPr marL="0" lvl="0" indent="0" algn="l" rtl="0">
              <a:lnSpc>
                <a:spcPct val="94000"/>
              </a:lnSpc>
              <a:spcBef>
                <a:spcPts val="0"/>
              </a:spcBef>
              <a:spcAft>
                <a:spcPts val="0"/>
              </a:spcAft>
              <a:buNone/>
            </a:pPr>
            <a:endParaRPr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6"/>
          <p:cNvSpPr txBox="1">
            <a:spLocks noGrp="1"/>
          </p:cNvSpPr>
          <p:nvPr>
            <p:ph type="body" idx="1"/>
          </p:nvPr>
        </p:nvSpPr>
        <p:spPr>
          <a:xfrm>
            <a:off x="1371600" y="705853"/>
            <a:ext cx="9601200" cy="5161500"/>
          </a:xfrm>
          <a:prstGeom prst="rect">
            <a:avLst/>
          </a:prstGeom>
          <a:noFill/>
          <a:ln>
            <a:noFill/>
          </a:ln>
        </p:spPr>
        <p:txBody>
          <a:bodyPr spcFirstLastPara="1" wrap="square" lIns="91425" tIns="45700" rIns="91425" bIns="45700" anchor="t" anchorCtr="0">
            <a:noAutofit/>
          </a:bodyPr>
          <a:lstStyle/>
          <a:p>
            <a:pPr marL="384048" lvl="0" indent="-396748" algn="l" rtl="0">
              <a:spcBef>
                <a:spcPts val="0"/>
              </a:spcBef>
              <a:spcAft>
                <a:spcPts val="0"/>
              </a:spcAft>
              <a:buSzPts val="2000"/>
              <a:buChar char="■"/>
            </a:pPr>
            <a:r>
              <a:rPr lang="pt-BR"/>
              <a:t>Que preocupações deve ter esse campo de atuação em relação a essa tecnologia?</a:t>
            </a:r>
            <a:endParaRPr/>
          </a:p>
          <a:p>
            <a:pPr marL="384048" lvl="0" indent="0" algn="l" rtl="0">
              <a:lnSpc>
                <a:spcPct val="94000"/>
              </a:lnSpc>
              <a:spcBef>
                <a:spcPts val="0"/>
              </a:spcBef>
              <a:spcAft>
                <a:spcPts val="0"/>
              </a:spcAft>
              <a:buNone/>
            </a:pPr>
            <a:r>
              <a:rPr lang="pt-B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1371600" y="247650"/>
            <a:ext cx="4984812" cy="80879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16" name="Google Shape;116;p16"/>
          <p:cNvSpPr txBox="1">
            <a:spLocks noGrp="1"/>
          </p:cNvSpPr>
          <p:nvPr>
            <p:ph type="body" idx="1"/>
          </p:nvPr>
        </p:nvSpPr>
        <p:spPr>
          <a:xfrm>
            <a:off x="1371600" y="1056442"/>
            <a:ext cx="9601200" cy="5553907"/>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a:t>
            </a:r>
            <a:endParaRPr/>
          </a:p>
          <a:p>
            <a:pPr marL="0" lvl="0" indent="0" algn="ctr" rtl="0">
              <a:lnSpc>
                <a:spcPct val="94000"/>
              </a:lnSpc>
              <a:spcBef>
                <a:spcPts val="1200"/>
              </a:spcBef>
              <a:spcAft>
                <a:spcPts val="0"/>
              </a:spcAft>
              <a:buClr>
                <a:schemeClr val="dk2"/>
              </a:buClr>
              <a:buSzPts val="2000"/>
              <a:buNone/>
            </a:pPr>
            <a:r>
              <a:rPr lang="pt-BR" b="1">
                <a:latin typeface="Arial"/>
                <a:ea typeface="Arial"/>
                <a:cs typeface="Arial"/>
                <a:sym typeface="Arial"/>
              </a:rPr>
              <a:t>FERRAMENTAS DE FUNCIONAMENTO</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Para streaming ao vivo, basicamente é preciso de uma fonte de áudio e de vídeo podendo ser um computador com microfone e uma Webcam ou qualquer outro dispositivo que reproduza áudio e/ou áudio e vídeo, um codificador e um servidor streaming para disseminar o conteúdo transmitido pela internet através do player instalado em seu site, blog ou páginas.</a:t>
            </a:r>
            <a:endParaRPr/>
          </a:p>
          <a:p>
            <a:pPr marL="0" lvl="0" indent="0" algn="just" rtl="0">
              <a:lnSpc>
                <a:spcPct val="94000"/>
              </a:lnSpc>
              <a:spcBef>
                <a:spcPts val="1200"/>
              </a:spcBef>
              <a:spcAft>
                <a:spcPts val="0"/>
              </a:spcAft>
              <a:buClr>
                <a:schemeClr val="dk2"/>
              </a:buClr>
              <a:buSzPts val="1400"/>
              <a:buNone/>
            </a:pPr>
            <a:r>
              <a:rPr lang="pt-BR" sz="1400">
                <a:latin typeface="Arial"/>
                <a:ea typeface="Arial"/>
                <a:cs typeface="Arial"/>
                <a:sym typeface="Arial"/>
              </a:rPr>
              <a:t>Pode ser qualquer dispositivo que reproduza o conteúdo que deseja transmitir desde que seja compatível com o software</a:t>
            </a:r>
            <a:r>
              <a:rPr lang="pt-BR" sz="1400" b="1" u="sng">
                <a:latin typeface="Arial"/>
                <a:ea typeface="Arial"/>
                <a:cs typeface="Arial"/>
                <a:sym typeface="Arial"/>
              </a:rPr>
              <a:t> (encoder)</a:t>
            </a:r>
            <a:r>
              <a:rPr lang="pt-BR" sz="1400">
                <a:latin typeface="Arial"/>
                <a:ea typeface="Arial"/>
                <a:cs typeface="Arial"/>
                <a:sym typeface="Arial"/>
              </a:rPr>
              <a:t> que realizará a transmissão. Para streaming de áudio e vídeo ao vivo, este programa deve ser instalado em um computador ou MAC conectado a internet. Também é possível utilizar equipamentos próprios para Broadcast como o Tricaster ou até mesmo, dispositivos móveis através de apps, útil para diversas aplicações.</a:t>
            </a:r>
            <a:endParaRPr sz="1400">
              <a:latin typeface="Arial"/>
              <a:ea typeface="Arial"/>
              <a:cs typeface="Arial"/>
              <a:sym typeface="Arial"/>
            </a:endParaRPr>
          </a:p>
          <a:p>
            <a:pPr marL="0" lvl="0" indent="0" algn="l" rtl="0">
              <a:lnSpc>
                <a:spcPct val="115000"/>
              </a:lnSpc>
              <a:spcBef>
                <a:spcPts val="0"/>
              </a:spcBef>
              <a:spcAft>
                <a:spcPts val="0"/>
              </a:spcAft>
              <a:buClr>
                <a:schemeClr val="dk1"/>
              </a:buClr>
              <a:buSzPts val="1100"/>
              <a:buNone/>
            </a:pPr>
            <a:endParaRPr sz="1050">
              <a:solidFill>
                <a:srgbClr val="333333"/>
              </a:solidFill>
              <a:latin typeface="Arial"/>
              <a:ea typeface="Arial"/>
              <a:cs typeface="Arial"/>
              <a:sym typeface="Arial"/>
            </a:endParaRPr>
          </a:p>
          <a:p>
            <a:pPr marL="0" lvl="0" indent="0" algn="just" rtl="0">
              <a:lnSpc>
                <a:spcPct val="115000"/>
              </a:lnSpc>
              <a:spcBef>
                <a:spcPts val="800"/>
              </a:spcBef>
              <a:spcAft>
                <a:spcPts val="0"/>
              </a:spcAft>
              <a:buClr>
                <a:schemeClr val="dk1"/>
              </a:buClr>
              <a:buSzPts val="1100"/>
              <a:buFont typeface="Arial"/>
              <a:buNone/>
            </a:pPr>
            <a:r>
              <a:rPr lang="pt-BR" sz="1400" b="1">
                <a:solidFill>
                  <a:srgbClr val="333333"/>
                </a:solidFill>
                <a:latin typeface="Arial"/>
                <a:ea typeface="Arial"/>
                <a:cs typeface="Arial"/>
                <a:sym typeface="Arial"/>
              </a:rPr>
              <a:t>Encoder são dispositivos/sensores eletro-mecânicos cuja funcionalidade é transformar posição em sinal elétrico digital. Com a utilização de encoders é possível quantizar distâncias, controlar velocidades, medir ângulos, número de rotações, realizar posicionamentos, rotacionar braços robóticos e etc. O encoder é composto basicamente por um disco com marcações, um componente emissor e um receptor. Os encoder ópticos utilizam led como o componente emissor e um sensor photodetector como o receptor.</a:t>
            </a:r>
            <a:endParaRPr sz="1400" b="1">
              <a:solidFill>
                <a:srgbClr val="333333"/>
              </a:solidFill>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b="1">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530352" lvl="1" indent="0" algn="l" rtl="0">
              <a:lnSpc>
                <a:spcPct val="94000"/>
              </a:lnSpc>
              <a:spcBef>
                <a:spcPts val="700"/>
              </a:spcBef>
              <a:spcAft>
                <a:spcPts val="0"/>
              </a:spcAft>
              <a:buClr>
                <a:schemeClr val="dk2"/>
              </a:buClr>
              <a:buSzPts val="2000"/>
              <a:buNone/>
            </a:pPr>
            <a:endParaRPr i="0"/>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1371600" y="247650"/>
            <a:ext cx="4984800" cy="8088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22" name="Google Shape;122;p17"/>
          <p:cNvSpPr txBox="1">
            <a:spLocks noGrp="1"/>
          </p:cNvSpPr>
          <p:nvPr>
            <p:ph type="body" idx="1"/>
          </p:nvPr>
        </p:nvSpPr>
        <p:spPr>
          <a:xfrm>
            <a:off x="1371600" y="1056442"/>
            <a:ext cx="9601200" cy="55539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a:t>
            </a:r>
            <a:endParaRPr/>
          </a:p>
          <a:p>
            <a:pPr marL="0" lvl="0" indent="0" algn="ctr" rtl="0">
              <a:lnSpc>
                <a:spcPct val="94000"/>
              </a:lnSpc>
              <a:spcBef>
                <a:spcPts val="1200"/>
              </a:spcBef>
              <a:spcAft>
                <a:spcPts val="0"/>
              </a:spcAft>
              <a:buClr>
                <a:schemeClr val="dk2"/>
              </a:buClr>
              <a:buSzPts val="2000"/>
              <a:buNone/>
            </a:pPr>
            <a:r>
              <a:rPr lang="pt-BR" b="1">
                <a:latin typeface="Arial"/>
                <a:ea typeface="Arial"/>
                <a:cs typeface="Arial"/>
                <a:sym typeface="Arial"/>
              </a:rPr>
              <a:t>COMO FUNCIONA</a:t>
            </a:r>
            <a:endParaRPr/>
          </a:p>
          <a:p>
            <a:pPr marL="333375" lvl="0" indent="-342900" algn="just" rtl="0">
              <a:lnSpc>
                <a:spcPct val="100000"/>
              </a:lnSpc>
              <a:spcBef>
                <a:spcPts val="0"/>
              </a:spcBef>
              <a:spcAft>
                <a:spcPts val="0"/>
              </a:spcAft>
              <a:buClr>
                <a:srgbClr val="535353"/>
              </a:buClr>
              <a:buSzPts val="1800"/>
              <a:buFont typeface="Arial"/>
              <a:buAutoNum type="arabicPeriod"/>
            </a:pPr>
            <a:r>
              <a:rPr lang="pt-BR" sz="1800">
                <a:solidFill>
                  <a:srgbClr val="535353"/>
                </a:solidFill>
                <a:latin typeface="Arial"/>
                <a:ea typeface="Arial"/>
                <a:cs typeface="Arial"/>
                <a:sym typeface="Arial"/>
              </a:rPr>
              <a:t>o conteúdo é capturado em algum dispositivo digital, como um microfone, uma câmera, um simples arquivo de áudio ou vídeo;</a:t>
            </a:r>
            <a:endParaRPr sz="1800">
              <a:solidFill>
                <a:srgbClr val="535353"/>
              </a:solidFill>
              <a:latin typeface="Arial"/>
              <a:ea typeface="Arial"/>
              <a:cs typeface="Arial"/>
              <a:sym typeface="Arial"/>
            </a:endParaRPr>
          </a:p>
          <a:p>
            <a:pPr marL="333375" lvl="0" indent="-342900" algn="just" rtl="0">
              <a:lnSpc>
                <a:spcPct val="100000"/>
              </a:lnSpc>
              <a:spcBef>
                <a:spcPts val="600"/>
              </a:spcBef>
              <a:spcAft>
                <a:spcPts val="0"/>
              </a:spcAft>
              <a:buClr>
                <a:srgbClr val="535353"/>
              </a:buClr>
              <a:buSzPts val="1800"/>
              <a:buFont typeface="Arial"/>
              <a:buAutoNum type="arabicPeriod"/>
            </a:pPr>
            <a:r>
              <a:rPr lang="pt-BR" sz="1800">
                <a:solidFill>
                  <a:srgbClr val="535353"/>
                </a:solidFill>
                <a:latin typeface="Arial"/>
                <a:ea typeface="Arial"/>
                <a:cs typeface="Arial"/>
                <a:sym typeface="Arial"/>
              </a:rPr>
              <a:t>esse conteúdo é codificado e convertido em um formato de streaming por meio de um notebook, computador ou mesa de corte;</a:t>
            </a:r>
            <a:endParaRPr sz="1800">
              <a:solidFill>
                <a:srgbClr val="535353"/>
              </a:solidFill>
              <a:latin typeface="Arial"/>
              <a:ea typeface="Arial"/>
              <a:cs typeface="Arial"/>
              <a:sym typeface="Arial"/>
            </a:endParaRPr>
          </a:p>
          <a:p>
            <a:pPr marL="333375" lvl="0" indent="-342900" algn="just" rtl="0">
              <a:lnSpc>
                <a:spcPct val="100000"/>
              </a:lnSpc>
              <a:spcBef>
                <a:spcPts val="600"/>
              </a:spcBef>
              <a:spcAft>
                <a:spcPts val="0"/>
              </a:spcAft>
              <a:buClr>
                <a:srgbClr val="535353"/>
              </a:buClr>
              <a:buSzPts val="1800"/>
              <a:buFont typeface="Arial"/>
              <a:buAutoNum type="arabicPeriod"/>
            </a:pPr>
            <a:r>
              <a:rPr lang="pt-BR" sz="1800">
                <a:solidFill>
                  <a:srgbClr val="535353"/>
                </a:solidFill>
                <a:latin typeface="Arial"/>
                <a:ea typeface="Arial"/>
                <a:cs typeface="Arial"/>
                <a:sym typeface="Arial"/>
              </a:rPr>
              <a:t>o arquivo é então armazenado em um servidor que o codifica pela segunda vez, com o objetivo de rodar corretamente no player escolhido;</a:t>
            </a:r>
            <a:endParaRPr sz="1800">
              <a:solidFill>
                <a:srgbClr val="535353"/>
              </a:solidFill>
              <a:latin typeface="Arial"/>
              <a:ea typeface="Arial"/>
              <a:cs typeface="Arial"/>
              <a:sym typeface="Arial"/>
            </a:endParaRPr>
          </a:p>
          <a:p>
            <a:pPr marL="333375" lvl="0" indent="-342900" algn="just" rtl="0">
              <a:lnSpc>
                <a:spcPct val="100000"/>
              </a:lnSpc>
              <a:spcBef>
                <a:spcPts val="600"/>
              </a:spcBef>
              <a:spcAft>
                <a:spcPts val="0"/>
              </a:spcAft>
              <a:buClr>
                <a:srgbClr val="535353"/>
              </a:buClr>
              <a:buSzPts val="1800"/>
              <a:buFont typeface="Arial"/>
              <a:buAutoNum type="arabicPeriod"/>
            </a:pPr>
            <a:r>
              <a:rPr lang="pt-BR" sz="1800">
                <a:solidFill>
                  <a:srgbClr val="535353"/>
                </a:solidFill>
                <a:latin typeface="Arial"/>
                <a:ea typeface="Arial"/>
                <a:cs typeface="Arial"/>
                <a:sym typeface="Arial"/>
              </a:rPr>
              <a:t>após o usuário acessar a sua conta e escolher o conteúdo, basta apertar o play e desfrutar do filme, da música ou da estação de </a:t>
            </a:r>
            <a:r>
              <a:rPr lang="pt-BR" sz="1800" u="sng">
                <a:solidFill>
                  <a:srgbClr val="EB1C74"/>
                </a:solidFill>
                <a:latin typeface="Arial"/>
                <a:ea typeface="Arial"/>
                <a:cs typeface="Arial"/>
                <a:sym typeface="Arial"/>
                <a:hlinkClick r:id="rId3"/>
              </a:rPr>
              <a:t>web rádio</a:t>
            </a:r>
            <a:r>
              <a:rPr lang="pt-BR" sz="1800">
                <a:solidFill>
                  <a:srgbClr val="535353"/>
                </a:solidFill>
                <a:latin typeface="Arial"/>
                <a:ea typeface="Arial"/>
                <a:cs typeface="Arial"/>
                <a:sym typeface="Arial"/>
              </a:rPr>
              <a:t> desejada.</a:t>
            </a:r>
            <a:endParaRPr sz="1800">
              <a:solidFill>
                <a:srgbClr val="535353"/>
              </a:solidFill>
              <a:latin typeface="Arial"/>
              <a:ea typeface="Arial"/>
              <a:cs typeface="Arial"/>
              <a:sym typeface="Arial"/>
            </a:endParaRPr>
          </a:p>
          <a:p>
            <a:pPr marL="0" lvl="0" indent="0" algn="just" rtl="0">
              <a:spcBef>
                <a:spcPts val="1200"/>
              </a:spcBef>
              <a:spcAft>
                <a:spcPts val="0"/>
              </a:spcAft>
              <a:buClr>
                <a:schemeClr val="dk2"/>
              </a:buClr>
              <a:buSzPts val="1400"/>
              <a:buNone/>
            </a:pPr>
            <a:endParaRPr sz="1800">
              <a:latin typeface="Arial"/>
              <a:ea typeface="Arial"/>
              <a:cs typeface="Arial"/>
              <a:sym typeface="Arial"/>
            </a:endParaRPr>
          </a:p>
          <a:p>
            <a:pPr marL="0" lvl="0" indent="0" algn="just" rtl="0">
              <a:spcBef>
                <a:spcPts val="1200"/>
              </a:spcBef>
              <a:spcAft>
                <a:spcPts val="0"/>
              </a:spcAft>
              <a:buClr>
                <a:schemeClr val="dk2"/>
              </a:buClr>
              <a:buSzPts val="1400"/>
              <a:buNone/>
            </a:pPr>
            <a:endParaRPr sz="1800" b="1">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b="1">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530352" lvl="1" indent="0" algn="l" rtl="0">
              <a:lnSpc>
                <a:spcPct val="94000"/>
              </a:lnSpc>
              <a:spcBef>
                <a:spcPts val="700"/>
              </a:spcBef>
              <a:spcAft>
                <a:spcPts val="0"/>
              </a:spcAft>
              <a:buClr>
                <a:schemeClr val="dk2"/>
              </a:buClr>
              <a:buSzPts val="2000"/>
              <a:buNone/>
            </a:pPr>
            <a:endParaRPr i="0"/>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1371600" y="247650"/>
            <a:ext cx="4984800" cy="8088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28" name="Google Shape;128;p18"/>
          <p:cNvSpPr txBox="1">
            <a:spLocks noGrp="1"/>
          </p:cNvSpPr>
          <p:nvPr>
            <p:ph type="body" idx="1"/>
          </p:nvPr>
        </p:nvSpPr>
        <p:spPr>
          <a:xfrm>
            <a:off x="1371600" y="1056442"/>
            <a:ext cx="9601200" cy="55539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a:t>
            </a:r>
            <a:endParaRPr/>
          </a:p>
          <a:p>
            <a:pPr marL="0" lvl="0" indent="0" algn="ctr" rtl="0">
              <a:lnSpc>
                <a:spcPct val="94000"/>
              </a:lnSpc>
              <a:spcBef>
                <a:spcPts val="1200"/>
              </a:spcBef>
              <a:spcAft>
                <a:spcPts val="0"/>
              </a:spcAft>
              <a:buClr>
                <a:schemeClr val="dk2"/>
              </a:buClr>
              <a:buSzPts val="2000"/>
              <a:buNone/>
            </a:pPr>
            <a:r>
              <a:rPr lang="pt-BR" b="1">
                <a:latin typeface="Arial"/>
                <a:ea typeface="Arial"/>
                <a:cs typeface="Arial"/>
                <a:sym typeface="Arial"/>
              </a:rPr>
              <a:t>VANTAGENS</a:t>
            </a:r>
            <a:endParaRPr b="1">
              <a:latin typeface="Arial"/>
              <a:ea typeface="Arial"/>
              <a:cs typeface="Arial"/>
              <a:sym typeface="Arial"/>
            </a:endParaRPr>
          </a:p>
          <a:p>
            <a:pPr marL="457200" lvl="0" indent="-342900" algn="just" rtl="0">
              <a:lnSpc>
                <a:spcPct val="100000"/>
              </a:lnSpc>
              <a:spcBef>
                <a:spcPts val="1440"/>
              </a:spcBef>
              <a:spcAft>
                <a:spcPts val="0"/>
              </a:spcAft>
              <a:buSzPts val="1800"/>
              <a:buFont typeface="Arial"/>
              <a:buAutoNum type="arabicPeriod"/>
            </a:pPr>
            <a:r>
              <a:rPr lang="pt-BR" sz="1800">
                <a:solidFill>
                  <a:srgbClr val="161616"/>
                </a:solidFill>
                <a:latin typeface="Arial"/>
                <a:ea typeface="Arial"/>
                <a:cs typeface="Arial"/>
                <a:sym typeface="Arial"/>
              </a:rPr>
              <a:t>Reprodução instantânea</a:t>
            </a:r>
            <a:endParaRPr sz="1800">
              <a:solidFill>
                <a:srgbClr val="161616"/>
              </a:solidFill>
              <a:latin typeface="Arial"/>
              <a:ea typeface="Arial"/>
              <a:cs typeface="Arial"/>
              <a:sym typeface="Arial"/>
            </a:endParaRPr>
          </a:p>
          <a:p>
            <a:pPr marL="457200" lvl="0" indent="-342900" algn="just" rtl="0">
              <a:lnSpc>
                <a:spcPct val="100000"/>
              </a:lnSpc>
              <a:spcBef>
                <a:spcPts val="1440"/>
              </a:spcBef>
              <a:spcAft>
                <a:spcPts val="0"/>
              </a:spcAft>
              <a:buClr>
                <a:srgbClr val="161616"/>
              </a:buClr>
              <a:buSzPts val="1800"/>
              <a:buFont typeface="Arial"/>
              <a:buAutoNum type="arabicPeriod"/>
            </a:pPr>
            <a:r>
              <a:rPr lang="pt-BR" sz="1800">
                <a:solidFill>
                  <a:srgbClr val="161616"/>
                </a:solidFill>
                <a:latin typeface="Arial"/>
                <a:ea typeface="Arial"/>
                <a:cs typeface="Arial"/>
                <a:sym typeface="Arial"/>
              </a:rPr>
              <a:t>Conteúdos livres</a:t>
            </a:r>
            <a:endParaRPr sz="1800">
              <a:solidFill>
                <a:srgbClr val="161616"/>
              </a:solidFill>
              <a:latin typeface="Arial"/>
              <a:ea typeface="Arial"/>
              <a:cs typeface="Arial"/>
              <a:sym typeface="Arial"/>
            </a:endParaRPr>
          </a:p>
          <a:p>
            <a:pPr marL="457200" lvl="0" indent="-342900" algn="just" rtl="0">
              <a:lnSpc>
                <a:spcPct val="100000"/>
              </a:lnSpc>
              <a:spcBef>
                <a:spcPts val="1440"/>
              </a:spcBef>
              <a:spcAft>
                <a:spcPts val="0"/>
              </a:spcAft>
              <a:buClr>
                <a:srgbClr val="161616"/>
              </a:buClr>
              <a:buSzPts val="1800"/>
              <a:buFont typeface="Arial"/>
              <a:buAutoNum type="arabicPeriod"/>
            </a:pPr>
            <a:r>
              <a:rPr lang="pt-BR" sz="1800">
                <a:solidFill>
                  <a:srgbClr val="161616"/>
                </a:solidFill>
                <a:latin typeface="Arial"/>
                <a:ea typeface="Arial"/>
                <a:cs typeface="Arial"/>
                <a:sym typeface="Arial"/>
              </a:rPr>
              <a:t>Proteção contra a pirataria</a:t>
            </a:r>
            <a:endParaRPr sz="1800">
              <a:solidFill>
                <a:srgbClr val="161616"/>
              </a:solidFill>
              <a:latin typeface="Arial"/>
              <a:ea typeface="Arial"/>
              <a:cs typeface="Arial"/>
              <a:sym typeface="Arial"/>
            </a:endParaRPr>
          </a:p>
          <a:p>
            <a:pPr marL="457200" lvl="0" indent="-342900" algn="just" rtl="0">
              <a:lnSpc>
                <a:spcPct val="100000"/>
              </a:lnSpc>
              <a:spcBef>
                <a:spcPts val="1440"/>
              </a:spcBef>
              <a:spcAft>
                <a:spcPts val="0"/>
              </a:spcAft>
              <a:buClr>
                <a:srgbClr val="161616"/>
              </a:buClr>
              <a:buSzPts val="1800"/>
              <a:buFont typeface="Arial"/>
              <a:buAutoNum type="arabicPeriod"/>
            </a:pPr>
            <a:r>
              <a:rPr lang="pt-BR" sz="1800">
                <a:solidFill>
                  <a:srgbClr val="161616"/>
                </a:solidFill>
                <a:latin typeface="Arial"/>
                <a:ea typeface="Arial"/>
                <a:cs typeface="Arial"/>
                <a:sym typeface="Arial"/>
              </a:rPr>
              <a:t>Interação com o público</a:t>
            </a:r>
            <a:endParaRPr sz="1800">
              <a:solidFill>
                <a:srgbClr val="161616"/>
              </a:solidFill>
              <a:latin typeface="Arial"/>
              <a:ea typeface="Arial"/>
              <a:cs typeface="Arial"/>
              <a:sym typeface="Arial"/>
            </a:endParaRPr>
          </a:p>
          <a:p>
            <a:pPr marL="457200" lvl="0" indent="-342900" algn="just" rtl="0">
              <a:lnSpc>
                <a:spcPct val="100000"/>
              </a:lnSpc>
              <a:spcBef>
                <a:spcPts val="1440"/>
              </a:spcBef>
              <a:spcAft>
                <a:spcPts val="0"/>
              </a:spcAft>
              <a:buClr>
                <a:srgbClr val="161616"/>
              </a:buClr>
              <a:buSzPts val="1800"/>
              <a:buFont typeface="Arial"/>
              <a:buAutoNum type="arabicPeriod"/>
            </a:pPr>
            <a:r>
              <a:rPr lang="pt-BR" sz="1800">
                <a:solidFill>
                  <a:srgbClr val="161616"/>
                </a:solidFill>
                <a:latin typeface="Arial"/>
                <a:ea typeface="Arial"/>
                <a:cs typeface="Arial"/>
                <a:sym typeface="Arial"/>
              </a:rPr>
              <a:t>Baixo custo</a:t>
            </a:r>
            <a:endParaRPr sz="1800">
              <a:solidFill>
                <a:srgbClr val="161616"/>
              </a:solidFill>
              <a:latin typeface="Arial"/>
              <a:ea typeface="Arial"/>
              <a:cs typeface="Arial"/>
              <a:sym typeface="Arial"/>
            </a:endParaRPr>
          </a:p>
          <a:p>
            <a:pPr marL="457200" lvl="0" indent="-342900" algn="just" rtl="0">
              <a:lnSpc>
                <a:spcPct val="100000"/>
              </a:lnSpc>
              <a:spcBef>
                <a:spcPts val="1440"/>
              </a:spcBef>
              <a:spcAft>
                <a:spcPts val="0"/>
              </a:spcAft>
              <a:buClr>
                <a:srgbClr val="161616"/>
              </a:buClr>
              <a:buSzPts val="1800"/>
              <a:buFont typeface="Arial"/>
              <a:buAutoNum type="arabicPeriod"/>
            </a:pPr>
            <a:r>
              <a:rPr lang="pt-BR" sz="1800">
                <a:solidFill>
                  <a:srgbClr val="161616"/>
                </a:solidFill>
                <a:latin typeface="Arial"/>
                <a:ea typeface="Arial"/>
                <a:cs typeface="Arial"/>
                <a:sym typeface="Arial"/>
              </a:rPr>
              <a:t>Comunicação transparente</a:t>
            </a:r>
            <a:endParaRPr sz="1800">
              <a:solidFill>
                <a:srgbClr val="161616"/>
              </a:solidFill>
              <a:latin typeface="Arial"/>
              <a:ea typeface="Arial"/>
              <a:cs typeface="Arial"/>
              <a:sym typeface="Arial"/>
            </a:endParaRPr>
          </a:p>
          <a:p>
            <a:pPr marL="457200" lvl="0" indent="-342900" algn="just" rtl="0">
              <a:lnSpc>
                <a:spcPct val="100000"/>
              </a:lnSpc>
              <a:spcBef>
                <a:spcPts val="1440"/>
              </a:spcBef>
              <a:spcAft>
                <a:spcPts val="0"/>
              </a:spcAft>
              <a:buClr>
                <a:srgbClr val="161616"/>
              </a:buClr>
              <a:buSzPts val="1800"/>
              <a:buFont typeface="Arial"/>
              <a:buAutoNum type="arabicPeriod"/>
            </a:pPr>
            <a:r>
              <a:rPr lang="pt-BR" sz="1800">
                <a:solidFill>
                  <a:srgbClr val="161616"/>
                </a:solidFill>
                <a:latin typeface="Arial"/>
                <a:ea typeface="Arial"/>
                <a:cs typeface="Arial"/>
                <a:sym typeface="Arial"/>
              </a:rPr>
              <a:t>Poder de alcance</a:t>
            </a:r>
            <a:endParaRPr sz="1800">
              <a:solidFill>
                <a:srgbClr val="161616"/>
              </a:solidFill>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800" b="1">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530352" lvl="1" indent="0" algn="l" rtl="0">
              <a:lnSpc>
                <a:spcPct val="94000"/>
              </a:lnSpc>
              <a:spcBef>
                <a:spcPts val="700"/>
              </a:spcBef>
              <a:spcAft>
                <a:spcPts val="0"/>
              </a:spcAft>
              <a:buClr>
                <a:schemeClr val="dk2"/>
              </a:buClr>
              <a:buSzPts val="2000"/>
              <a:buNone/>
            </a:pPr>
            <a:endParaRPr i="0"/>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1371600" y="247650"/>
            <a:ext cx="4984800" cy="808800"/>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34" name="Google Shape;134;p19"/>
          <p:cNvSpPr txBox="1">
            <a:spLocks noGrp="1"/>
          </p:cNvSpPr>
          <p:nvPr>
            <p:ph type="body" idx="1"/>
          </p:nvPr>
        </p:nvSpPr>
        <p:spPr>
          <a:xfrm>
            <a:off x="1371600" y="1056442"/>
            <a:ext cx="9601200" cy="55539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a:t>
            </a:r>
            <a:endParaRPr/>
          </a:p>
          <a:p>
            <a:pPr marL="0" lvl="0" indent="0" algn="ctr" rtl="0">
              <a:lnSpc>
                <a:spcPct val="94000"/>
              </a:lnSpc>
              <a:spcBef>
                <a:spcPts val="1200"/>
              </a:spcBef>
              <a:spcAft>
                <a:spcPts val="0"/>
              </a:spcAft>
              <a:buClr>
                <a:schemeClr val="dk2"/>
              </a:buClr>
              <a:buSzPts val="2000"/>
              <a:buNone/>
            </a:pPr>
            <a:r>
              <a:rPr lang="pt-BR" b="1">
                <a:latin typeface="Arial"/>
                <a:ea typeface="Arial"/>
                <a:cs typeface="Arial"/>
                <a:sym typeface="Arial"/>
              </a:rPr>
              <a:t>DESVANTAGENS</a:t>
            </a:r>
            <a:endParaRPr/>
          </a:p>
          <a:p>
            <a:pPr marL="457200" lvl="0" indent="-342900" algn="just" rtl="0">
              <a:lnSpc>
                <a:spcPct val="100000"/>
              </a:lnSpc>
              <a:spcBef>
                <a:spcPts val="1200"/>
              </a:spcBef>
              <a:spcAft>
                <a:spcPts val="0"/>
              </a:spcAft>
              <a:buClr>
                <a:srgbClr val="333333"/>
              </a:buClr>
              <a:buSzPts val="1800"/>
              <a:buFont typeface="Arial"/>
              <a:buAutoNum type="arabicPeriod"/>
            </a:pPr>
            <a:r>
              <a:rPr lang="pt-BR" sz="1800">
                <a:latin typeface="Arial"/>
                <a:ea typeface="Arial"/>
                <a:cs typeface="Arial"/>
                <a:sym typeface="Arial"/>
              </a:rPr>
              <a:t>Infraestrutura</a:t>
            </a:r>
            <a:endParaRPr sz="1800">
              <a:latin typeface="Arial"/>
              <a:ea typeface="Arial"/>
              <a:cs typeface="Arial"/>
              <a:sym typeface="Arial"/>
            </a:endParaRPr>
          </a:p>
          <a:p>
            <a:pPr marL="457200" lvl="0" indent="-342900" algn="just" rtl="0">
              <a:lnSpc>
                <a:spcPct val="100000"/>
              </a:lnSpc>
              <a:spcBef>
                <a:spcPts val="0"/>
              </a:spcBef>
              <a:spcAft>
                <a:spcPts val="0"/>
              </a:spcAft>
              <a:buSzPts val="1800"/>
              <a:buFont typeface="Arial"/>
              <a:buAutoNum type="arabicPeriod"/>
            </a:pPr>
            <a:r>
              <a:rPr lang="pt-BR" sz="1800">
                <a:latin typeface="Arial"/>
                <a:ea typeface="Arial"/>
                <a:cs typeface="Arial"/>
                <a:sym typeface="Arial"/>
              </a:rPr>
              <a:t>Exclusividade do conteúdo;</a:t>
            </a:r>
            <a:endParaRPr sz="1800">
              <a:latin typeface="Arial"/>
              <a:ea typeface="Arial"/>
              <a:cs typeface="Arial"/>
              <a:sym typeface="Arial"/>
            </a:endParaRPr>
          </a:p>
          <a:p>
            <a:pPr marL="457200" lvl="0" indent="-342900" algn="just" rtl="0">
              <a:lnSpc>
                <a:spcPct val="100000"/>
              </a:lnSpc>
              <a:spcBef>
                <a:spcPts val="0"/>
              </a:spcBef>
              <a:spcAft>
                <a:spcPts val="0"/>
              </a:spcAft>
              <a:buSzPts val="1800"/>
              <a:buFont typeface="Arial"/>
              <a:buAutoNum type="arabicPeriod"/>
            </a:pPr>
            <a:r>
              <a:rPr lang="pt-BR" sz="1800">
                <a:latin typeface="Arial"/>
                <a:ea typeface="Arial"/>
                <a:cs typeface="Arial"/>
                <a:sym typeface="Arial"/>
              </a:rPr>
              <a:t>Excesso de propaganda em versões Free</a:t>
            </a:r>
            <a:endParaRPr sz="18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b="1">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0" lvl="0" indent="0" algn="just" rtl="0">
              <a:lnSpc>
                <a:spcPct val="94000"/>
              </a:lnSpc>
              <a:spcBef>
                <a:spcPts val="1200"/>
              </a:spcBef>
              <a:spcAft>
                <a:spcPts val="0"/>
              </a:spcAft>
              <a:buClr>
                <a:schemeClr val="dk2"/>
              </a:buClr>
              <a:buSzPts val="1400"/>
              <a:buNone/>
            </a:pPr>
            <a:endParaRPr sz="1400">
              <a:latin typeface="Arial"/>
              <a:ea typeface="Arial"/>
              <a:cs typeface="Arial"/>
              <a:sym typeface="Arial"/>
            </a:endParaRPr>
          </a:p>
          <a:p>
            <a:pPr marL="530352" lvl="1" indent="0" algn="l" rtl="0">
              <a:lnSpc>
                <a:spcPct val="94000"/>
              </a:lnSpc>
              <a:spcBef>
                <a:spcPts val="700"/>
              </a:spcBef>
              <a:spcAft>
                <a:spcPts val="0"/>
              </a:spcAft>
              <a:buClr>
                <a:schemeClr val="dk2"/>
              </a:buClr>
              <a:buSzPts val="2000"/>
              <a:buNone/>
            </a:pPr>
            <a:endParaRPr i="0"/>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1371600" y="247650"/>
            <a:ext cx="4984812" cy="80879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40" name="Google Shape;140;p20"/>
          <p:cNvSpPr txBox="1">
            <a:spLocks noGrp="1"/>
          </p:cNvSpPr>
          <p:nvPr>
            <p:ph type="body" idx="1"/>
          </p:nvPr>
        </p:nvSpPr>
        <p:spPr>
          <a:xfrm>
            <a:off x="1371600" y="1331650"/>
            <a:ext cx="10058400" cy="453570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 para apresentar</a:t>
            </a:r>
            <a:endParaRPr/>
          </a:p>
          <a:p>
            <a:pPr marL="914400" lvl="1" indent="-384048" algn="l" rtl="0">
              <a:lnSpc>
                <a:spcPct val="94000"/>
              </a:lnSpc>
              <a:spcBef>
                <a:spcPts val="700"/>
              </a:spcBef>
              <a:spcAft>
                <a:spcPts val="0"/>
              </a:spcAft>
              <a:buClr>
                <a:schemeClr val="dk2"/>
              </a:buClr>
              <a:buSzPts val="2000"/>
              <a:buChar char="–"/>
            </a:pPr>
            <a:r>
              <a:rPr lang="pt-BR" b="1"/>
              <a:t>Martino, Cyber, o conceito de Norbert Wiener</a:t>
            </a:r>
            <a:endParaRPr b="1"/>
          </a:p>
          <a:p>
            <a:pPr marL="0" lvl="0" indent="0" algn="just" rtl="0">
              <a:spcBef>
                <a:spcPts val="1200"/>
              </a:spcBef>
              <a:spcAft>
                <a:spcPts val="0"/>
              </a:spcAft>
              <a:buNone/>
            </a:pPr>
            <a:r>
              <a:rPr lang="pt-BR" sz="1400">
                <a:latin typeface="Arial"/>
                <a:ea typeface="Arial"/>
                <a:cs typeface="Arial"/>
                <a:sym typeface="Arial"/>
              </a:rPr>
              <a:t>“O sentido de “ciber” , desde o advento da internet e das mídias digitais, é atrelado a ambientes e tecnologias, que parece implicar a conexão em rede, o digital e espaço de ligação entre computadores”.</a:t>
            </a:r>
            <a:endParaRPr sz="1400">
              <a:latin typeface="Arial"/>
              <a:ea typeface="Arial"/>
              <a:cs typeface="Arial"/>
              <a:sym typeface="Arial"/>
            </a:endParaRPr>
          </a:p>
          <a:p>
            <a:pPr marL="0" lvl="0" indent="0" algn="just" rtl="0">
              <a:spcBef>
                <a:spcPts val="1200"/>
              </a:spcBef>
              <a:spcAft>
                <a:spcPts val="0"/>
              </a:spcAft>
              <a:buNone/>
            </a:pPr>
            <a:r>
              <a:rPr lang="pt-BR" sz="1400">
                <a:latin typeface="Arial"/>
                <a:ea typeface="Arial"/>
                <a:cs typeface="Arial"/>
                <a:sym typeface="Arial"/>
              </a:rPr>
              <a:t>“Cibernética foi uma elaboração teórica da relação entre informação, comunicação e controle em sistemas específicos;Vem do grego </a:t>
            </a:r>
            <a:r>
              <a:rPr lang="pt-BR" sz="1400" i="1">
                <a:latin typeface="Arial"/>
                <a:ea typeface="Arial"/>
                <a:cs typeface="Arial"/>
                <a:sym typeface="Arial"/>
              </a:rPr>
              <a:t>kibernos </a:t>
            </a:r>
            <a:r>
              <a:rPr lang="pt-BR" sz="1400">
                <a:latin typeface="Arial"/>
                <a:ea typeface="Arial"/>
                <a:cs typeface="Arial"/>
                <a:sym typeface="Arial"/>
              </a:rPr>
              <a:t>que quer dizer </a:t>
            </a:r>
            <a:r>
              <a:rPr lang="pt-BR" sz="1400" u="sng">
                <a:latin typeface="Arial"/>
                <a:ea typeface="Arial"/>
                <a:cs typeface="Arial"/>
                <a:sym typeface="Arial"/>
              </a:rPr>
              <a:t>controle</a:t>
            </a:r>
            <a:r>
              <a:rPr lang="pt-BR" sz="1400">
                <a:latin typeface="Arial"/>
                <a:ea typeface="Arial"/>
                <a:cs typeface="Arial"/>
                <a:sym typeface="Arial"/>
              </a:rPr>
              <a:t>”.</a:t>
            </a:r>
            <a:endParaRPr sz="1400">
              <a:latin typeface="Arial"/>
              <a:ea typeface="Arial"/>
              <a:cs typeface="Arial"/>
              <a:sym typeface="Arial"/>
            </a:endParaRPr>
          </a:p>
          <a:p>
            <a:pPr marL="0" lvl="0" indent="0" algn="just" rtl="0">
              <a:spcBef>
                <a:spcPts val="1200"/>
              </a:spcBef>
              <a:spcAft>
                <a:spcPts val="0"/>
              </a:spcAft>
              <a:buNone/>
            </a:pPr>
            <a:r>
              <a:rPr lang="pt-BR" sz="1400">
                <a:latin typeface="Arial"/>
                <a:ea typeface="Arial"/>
                <a:cs typeface="Arial"/>
                <a:sym typeface="Arial"/>
              </a:rPr>
              <a:t>“A base é uma concepção instrumental de informação:são dados que alimentam um sistema alterando potencialmente a tomada de decisões, que por sua vez, vão retroagir sobre esse sistema alterando potencialmente seu funcionamento”.</a:t>
            </a:r>
            <a:endParaRPr sz="1400">
              <a:latin typeface="Arial"/>
              <a:ea typeface="Arial"/>
              <a:cs typeface="Arial"/>
              <a:sym typeface="Arial"/>
            </a:endParaRPr>
          </a:p>
          <a:p>
            <a:pPr marL="0" lvl="0" indent="0" algn="just" rtl="0">
              <a:spcBef>
                <a:spcPts val="1200"/>
              </a:spcBef>
              <a:spcAft>
                <a:spcPts val="0"/>
              </a:spcAft>
              <a:buNone/>
            </a:pPr>
            <a:r>
              <a:rPr lang="pt-BR" sz="1400">
                <a:latin typeface="Arial"/>
                <a:ea typeface="Arial"/>
                <a:cs typeface="Arial"/>
                <a:sym typeface="Arial"/>
              </a:rPr>
              <a:t>“O funcionamento de qualquer sistema depende, em boa medida da interação entre partes que precisam a cada momento  saber o que fazer”.</a:t>
            </a:r>
            <a:endParaRPr sz="1400">
              <a:latin typeface="Arial"/>
              <a:ea typeface="Arial"/>
              <a:cs typeface="Arial"/>
              <a:sym typeface="Arial"/>
            </a:endParaRPr>
          </a:p>
          <a:p>
            <a:pPr marL="0" lvl="0" indent="0" algn="just" rtl="0">
              <a:spcBef>
                <a:spcPts val="1200"/>
              </a:spcBef>
              <a:spcAft>
                <a:spcPts val="0"/>
              </a:spcAft>
              <a:buNone/>
            </a:pPr>
            <a:r>
              <a:rPr lang="pt-BR" sz="1400">
                <a:latin typeface="Arial"/>
                <a:ea typeface="Arial"/>
                <a:cs typeface="Arial"/>
                <a:sym typeface="Arial"/>
              </a:rPr>
              <a:t>“A troca de informações entre os elementos de um sistema é o motor a partir do qual todas as atitudes se organizam.Quanto mais for possível prever ou controlar as informações, maior será o controle do funcionamento do sistema e prever o que vai acontecer.”</a:t>
            </a:r>
            <a:endParaRPr sz="1400">
              <a:latin typeface="Arial"/>
              <a:ea typeface="Arial"/>
              <a:cs typeface="Arial"/>
              <a:sym typeface="Arial"/>
            </a:endParaRPr>
          </a:p>
          <a:p>
            <a:pPr marL="0" lvl="0" indent="0" algn="just" rtl="0">
              <a:spcBef>
                <a:spcPts val="1200"/>
              </a:spcBef>
              <a:spcAft>
                <a:spcPts val="0"/>
              </a:spcAft>
              <a:buNone/>
            </a:pPr>
            <a:r>
              <a:rPr lang="pt-BR" sz="1400">
                <a:latin typeface="Arial"/>
                <a:ea typeface="Arial"/>
                <a:cs typeface="Arial"/>
                <a:sym typeface="Arial"/>
              </a:rPr>
              <a:t>“ A noção de feedback(retroalimentação) refere-se ao fluxo contínuo de informações e respostas trocadas entre os elementos  de um sistema na coordenação de suas ações.</a:t>
            </a:r>
            <a:endParaRPr sz="1400">
              <a:latin typeface="Arial"/>
              <a:ea typeface="Arial"/>
              <a:cs typeface="Arial"/>
              <a:sym typeface="Arial"/>
            </a:endParaRPr>
          </a:p>
          <a:p>
            <a:pPr marL="0" lvl="0" indent="0" algn="just" rtl="0">
              <a:spcBef>
                <a:spcPts val="1200"/>
              </a:spcBef>
              <a:spcAft>
                <a:spcPts val="0"/>
              </a:spcAft>
              <a:buNone/>
            </a:pPr>
            <a:r>
              <a:rPr lang="pt-BR" sz="1400">
                <a:latin typeface="Arial"/>
                <a:ea typeface="Arial"/>
                <a:cs typeface="Arial"/>
                <a:sym typeface="Arial"/>
              </a:rPr>
              <a:t>“Nobert Wiener foi um dos primeiros a sigerir equivalência entre o processamento de informações pelo cérebro humano e po computadores, onde ambos há uma entrada e saída de dados intermediados por sucessivos feedbacks.</a:t>
            </a:r>
            <a:endParaRPr sz="1400">
              <a:latin typeface="Arial"/>
              <a:ea typeface="Arial"/>
              <a:cs typeface="Arial"/>
              <a:sym typeface="Arial"/>
            </a:endParaRPr>
          </a:p>
          <a:p>
            <a:pPr marL="0" lvl="0" indent="0" algn="l" rtl="0">
              <a:lnSpc>
                <a:spcPct val="94000"/>
              </a:lnSpc>
              <a:spcBef>
                <a:spcPts val="1200"/>
              </a:spcBef>
              <a:spcAft>
                <a:spcPts val="0"/>
              </a:spcAft>
              <a:buClr>
                <a:schemeClr val="dk2"/>
              </a:buClr>
              <a:buSzPts val="2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title"/>
          </p:nvPr>
        </p:nvSpPr>
        <p:spPr>
          <a:xfrm>
            <a:off x="1371600" y="247650"/>
            <a:ext cx="4984812" cy="808793"/>
          </a:xfrm>
          <a:prstGeom prst="rect">
            <a:avLst/>
          </a:prstGeom>
          <a:noFill/>
          <a:ln>
            <a:noFill/>
          </a:ln>
        </p:spPr>
        <p:txBody>
          <a:bodyPr spcFirstLastPara="1" wrap="square" lIns="91425" tIns="45700" rIns="91425" bIns="45700" anchor="t" anchorCtr="0">
            <a:noAutofit/>
          </a:bodyPr>
          <a:lstStyle/>
          <a:p>
            <a:pPr marL="0" lvl="0" indent="0" algn="l" rtl="0">
              <a:lnSpc>
                <a:spcPct val="89000"/>
              </a:lnSpc>
              <a:spcBef>
                <a:spcPts val="0"/>
              </a:spcBef>
              <a:spcAft>
                <a:spcPts val="0"/>
              </a:spcAft>
              <a:buClr>
                <a:schemeClr val="dk2"/>
              </a:buClr>
              <a:buSzPts val="4400"/>
              <a:buFont typeface="Arial Rounded"/>
              <a:buNone/>
            </a:pPr>
            <a:r>
              <a:rPr lang="pt-BR" b="1">
                <a:latin typeface="Arial Rounded"/>
                <a:ea typeface="Arial Rounded"/>
                <a:cs typeface="Arial Rounded"/>
                <a:sym typeface="Arial Rounded"/>
              </a:rPr>
              <a:t>Perguntas gerais</a:t>
            </a:r>
            <a:endParaRPr/>
          </a:p>
        </p:txBody>
      </p:sp>
      <p:sp>
        <p:nvSpPr>
          <p:cNvPr id="146" name="Google Shape;146;p21"/>
          <p:cNvSpPr txBox="1">
            <a:spLocks noGrp="1"/>
          </p:cNvSpPr>
          <p:nvPr>
            <p:ph type="body" idx="1"/>
          </p:nvPr>
        </p:nvSpPr>
        <p:spPr>
          <a:xfrm>
            <a:off x="1371600" y="1331650"/>
            <a:ext cx="9601200" cy="4535750"/>
          </a:xfrm>
          <a:prstGeom prst="rect">
            <a:avLst/>
          </a:prstGeom>
          <a:noFill/>
          <a:ln>
            <a:noFill/>
          </a:ln>
        </p:spPr>
        <p:txBody>
          <a:bodyPr spcFirstLastPara="1" wrap="square" lIns="91425" tIns="45700" rIns="91425" bIns="45700" anchor="t" anchorCtr="0">
            <a:noAutofit/>
          </a:bodyPr>
          <a:lstStyle/>
          <a:p>
            <a:pPr marL="384048" lvl="0" indent="-384048" algn="l" rtl="0">
              <a:lnSpc>
                <a:spcPct val="94000"/>
              </a:lnSpc>
              <a:spcBef>
                <a:spcPts val="0"/>
              </a:spcBef>
              <a:spcAft>
                <a:spcPts val="0"/>
              </a:spcAft>
              <a:buClr>
                <a:schemeClr val="dk2"/>
              </a:buClr>
              <a:buSzPts val="2000"/>
              <a:buChar char="■"/>
            </a:pPr>
            <a:r>
              <a:rPr lang="pt-BR" b="1"/>
              <a:t>Explicação geral: </a:t>
            </a:r>
            <a:r>
              <a:rPr lang="pt-BR"/>
              <a:t>Descrever, relatar, explicar como funcionam as tecnologias escolhidas para apresentar</a:t>
            </a:r>
            <a:endParaRPr/>
          </a:p>
          <a:p>
            <a:pPr marL="914400" lvl="1" indent="-384048" algn="l" rtl="0">
              <a:lnSpc>
                <a:spcPct val="94000"/>
              </a:lnSpc>
              <a:spcBef>
                <a:spcPts val="700"/>
              </a:spcBef>
              <a:spcAft>
                <a:spcPts val="0"/>
              </a:spcAft>
              <a:buClr>
                <a:schemeClr val="dk2"/>
              </a:buClr>
              <a:buSzPts val="2000"/>
              <a:buChar char="–"/>
            </a:pPr>
            <a:r>
              <a:rPr lang="pt-BR" b="1"/>
              <a:t>Martino. Bits de informação e mídias digitais</a:t>
            </a:r>
            <a:endParaRPr i="0"/>
          </a:p>
          <a:p>
            <a:pPr marL="0" lvl="0" indent="0" algn="l" rtl="0">
              <a:lnSpc>
                <a:spcPct val="94000"/>
              </a:lnSpc>
              <a:spcBef>
                <a:spcPts val="1200"/>
              </a:spcBef>
              <a:spcAft>
                <a:spcPts val="0"/>
              </a:spcAft>
              <a:buClr>
                <a:schemeClr val="dk2"/>
              </a:buClr>
              <a:buSzPts val="2000"/>
              <a:buNone/>
            </a:pPr>
            <a:endParaRPr/>
          </a:p>
        </p:txBody>
      </p:sp>
      <p:sp>
        <p:nvSpPr>
          <p:cNvPr id="147" name="Google Shape;147;p21"/>
          <p:cNvSpPr txBox="1"/>
          <p:nvPr/>
        </p:nvSpPr>
        <p:spPr>
          <a:xfrm>
            <a:off x="1371600" y="2597525"/>
            <a:ext cx="9896100" cy="4008600"/>
          </a:xfrm>
          <a:prstGeom prst="rect">
            <a:avLst/>
          </a:prstGeom>
          <a:noFill/>
          <a:ln>
            <a:noFill/>
          </a:ln>
        </p:spPr>
        <p:txBody>
          <a:bodyPr spcFirstLastPara="1" wrap="square" lIns="91425" tIns="91425" rIns="91425" bIns="91425" anchor="t" anchorCtr="0">
            <a:noAutofit/>
          </a:bodyPr>
          <a:lstStyle/>
          <a:p>
            <a:pPr marL="0" lvl="0" indent="0" algn="just" rtl="0">
              <a:lnSpc>
                <a:spcPct val="94000"/>
              </a:lnSpc>
              <a:spcBef>
                <a:spcPts val="1200"/>
              </a:spcBef>
              <a:spcAft>
                <a:spcPts val="0"/>
              </a:spcAft>
              <a:buNone/>
            </a:pPr>
            <a:r>
              <a:rPr lang="pt-BR" sz="2400">
                <a:solidFill>
                  <a:schemeClr val="dk2"/>
                </a:solidFill>
              </a:rPr>
              <a:t>“No estudo das mídias a informação em linhas gerais podem ser entendidas como qualquer dado novo que aparece em um sistema, por mais simples ou pequeno que seja. Ela mestra  dentro de um conjunto de situações possíveis, qual a situação atual, transforma probabilidades em certezas.Processar uma informação é entender seu conteúdo e tomar uma decisão a partir disso”.</a:t>
            </a:r>
            <a:endParaRPr sz="2400">
              <a:solidFill>
                <a:schemeClr val="dk2"/>
              </a:solidFill>
            </a:endParaRPr>
          </a:p>
          <a:p>
            <a:pPr marL="0" lvl="0" indent="0" algn="just" rtl="0">
              <a:lnSpc>
                <a:spcPct val="94000"/>
              </a:lnSpc>
              <a:spcBef>
                <a:spcPts val="1200"/>
              </a:spcBef>
              <a:spcAft>
                <a:spcPts val="0"/>
              </a:spcAft>
              <a:buNone/>
            </a:pPr>
            <a:r>
              <a:rPr lang="pt-BR" sz="2400">
                <a:solidFill>
                  <a:schemeClr val="dk2"/>
                </a:solidFill>
              </a:rPr>
              <a:t> </a:t>
            </a:r>
            <a:endParaRPr sz="2400"/>
          </a:p>
        </p:txBody>
      </p:sp>
    </p:spTree>
  </p:cSld>
  <p:clrMapOvr>
    <a:masterClrMapping/>
  </p:clrMapOvr>
</p:sld>
</file>

<file path=ppt/theme/theme1.xml><?xml version="1.0" encoding="utf-8"?>
<a:theme xmlns:a="http://schemas.openxmlformats.org/drawingml/2006/main" name="Cortar">
  <a:themeElements>
    <a:clrScheme name="Cortar">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3324</Words>
  <Application>Microsoft Office PowerPoint</Application>
  <PresentationFormat>Widescreen</PresentationFormat>
  <Paragraphs>203</Paragraphs>
  <Slides>34</Slides>
  <Notes>34</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34</vt:i4>
      </vt:variant>
    </vt:vector>
  </HeadingPairs>
  <TitlesOfParts>
    <vt:vector size="38" baseType="lpstr">
      <vt:lpstr>Libre Franklin</vt:lpstr>
      <vt:lpstr>Arial Rounded</vt:lpstr>
      <vt:lpstr>Arial</vt:lpstr>
      <vt:lpstr>Cortar</vt:lpstr>
      <vt:lpstr>SERVIÇOS STREAMING</vt:lpstr>
      <vt:lpstr>Perguntas gerais</vt:lpstr>
      <vt:lpstr>Perguntas gerais</vt:lpstr>
      <vt:lpstr>Perguntas gerais</vt:lpstr>
      <vt:lpstr>Perguntas gerais</vt:lpstr>
      <vt:lpstr>Perguntas gerais</vt:lpstr>
      <vt:lpstr>Perguntas gerais</vt:lpstr>
      <vt:lpstr>Perguntas gerais</vt:lpstr>
      <vt:lpstr>Perguntas gerais</vt:lpstr>
      <vt:lpstr>Perguntas gerais</vt:lpstr>
      <vt:lpstr>Perguntas gerais</vt:lpstr>
      <vt:lpstr>Perguntas gerais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Perguntas específicas</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SERVIÇOS STREAMING</dc:title>
  <cp:lastModifiedBy>Mateus Emanuel</cp:lastModifiedBy>
  <cp:revision>2</cp:revision>
  <dcterms:modified xsi:type="dcterms:W3CDTF">2019-05-03T13:23:47Z</dcterms:modified>
</cp:coreProperties>
</file>