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941"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a45c7c06e_0_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a45c7c0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5a3c6481c9_0_2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5a3c6481c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a3c6481c9_0_2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a3c6481c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5a3c6481c9_0_3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5a3c6481c9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5a3c6481c9_0_3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5a3c6481c9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a3c6481c9_0_4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a3c6481c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5a3c6481c9_0_49: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5a3c6481c9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5a3c6481c9_0_5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5a3c6481c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a3c6481c9_0_57: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a3c6481c9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a3c6481c9_0_6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5a3c6481c9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5a3c6481c9_0_6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5a3c6481c9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a45c7c06e_0_5: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a45c7c06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5a3c6481c9_0_9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5a3c6481c9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a3c6481c9_0_73: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a3c6481c9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a3c6481c9_0_81: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a3c6481c9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a3c6481c9_0_8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a3c6481c9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a3c6481c9_0_9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a3c6481c9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5a3c6481c9_0_10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5a3c6481c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5a3c6481c9_0_10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5a3c6481c9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5a3c6481c9_0_11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5a3c6481c9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5a3c6481c9_0_11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5a3c6481c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5a3c6481c9_0_11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5a3c6481c9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5a3c6481c9_0_12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5a3c6481c9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5a3c6481c9_0_12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5a3c6481c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5a3c6481c9_0_2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5a3c6481c9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5a3c6481c9_0_16: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5a3c6481c9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5a3c6481c9_0_0: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5a3c6481c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a3c6481c9_0_4: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a3c6481c9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5a3c6481c9_0_8: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5a3c6481c9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5a3c6481c9_0_12:notes"/>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5a3c6481c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2733642"/>
            <a:ext cx="8520600" cy="27369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Clr>
                <a:schemeClr val="dk1"/>
              </a:buClr>
              <a:buSzPts val="1100"/>
              <a:buFont typeface="Arial"/>
              <a:buNone/>
            </a:pPr>
            <a:endParaRPr sz="2400"/>
          </a:p>
          <a:p>
            <a:pPr marL="0" lvl="0" indent="0" algn="ctr" rtl="0">
              <a:spcBef>
                <a:spcPts val="0"/>
              </a:spcBef>
              <a:spcAft>
                <a:spcPts val="0"/>
              </a:spcAft>
              <a:buNone/>
            </a:pPr>
            <a:endParaRPr/>
          </a:p>
        </p:txBody>
      </p:sp>
      <p:sp>
        <p:nvSpPr>
          <p:cNvPr id="55" name="Google Shape;55;p13"/>
          <p:cNvSpPr txBox="1"/>
          <p:nvPr/>
        </p:nvSpPr>
        <p:spPr>
          <a:xfrm>
            <a:off x="3062100" y="2359225"/>
            <a:ext cx="3019800" cy="9213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pt-BR" sz="7200" b="1"/>
              <a:t>CAPA</a:t>
            </a:r>
            <a:endParaRPr sz="7200"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2"/>
          <p:cNvSpPr txBox="1">
            <a:spLocks noGrp="1"/>
          </p:cNvSpPr>
          <p:nvPr>
            <p:ph type="ctrTitle"/>
          </p:nvPr>
        </p:nvSpPr>
        <p:spPr>
          <a:xfrm>
            <a:off x="403825" y="5966070"/>
            <a:ext cx="8520600" cy="10335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r>
              <a:rPr lang="pt-BR" sz="1500" b="1" dirty="0"/>
              <a:t>Personas </a:t>
            </a:r>
            <a:endParaRPr sz="1500" b="1" dirty="0"/>
          </a:p>
          <a:p>
            <a:pPr marL="0" lvl="0" indent="0" algn="just" rtl="0">
              <a:spcBef>
                <a:spcPts val="0"/>
              </a:spcBef>
              <a:spcAft>
                <a:spcPts val="0"/>
              </a:spcAft>
              <a:buNone/>
            </a:pPr>
            <a:endParaRPr sz="1500" dirty="0"/>
          </a:p>
          <a:p>
            <a:pPr marL="0" lvl="0" indent="0" algn="just" rtl="0">
              <a:spcBef>
                <a:spcPts val="0"/>
              </a:spcBef>
              <a:spcAft>
                <a:spcPts val="0"/>
              </a:spcAft>
              <a:buNone/>
            </a:pPr>
            <a:r>
              <a:rPr lang="pt-BR" sz="1500" b="1" dirty="0"/>
              <a:t>Nome: </a:t>
            </a:r>
            <a:r>
              <a:rPr lang="pt-BR" sz="1500" dirty="0"/>
              <a:t>Luana Paula Fernandes</a:t>
            </a:r>
            <a:endParaRPr sz="1500" dirty="0"/>
          </a:p>
          <a:p>
            <a:pPr marL="0" lvl="0" indent="0" algn="just" rtl="0">
              <a:spcBef>
                <a:spcPts val="0"/>
              </a:spcBef>
              <a:spcAft>
                <a:spcPts val="0"/>
              </a:spcAft>
              <a:buNone/>
            </a:pPr>
            <a:r>
              <a:rPr lang="pt-BR" sz="1500" b="1" dirty="0"/>
              <a:t>Idade: </a:t>
            </a:r>
            <a:r>
              <a:rPr lang="pt-BR" sz="1500" dirty="0"/>
              <a:t>26</a:t>
            </a:r>
            <a:endParaRPr sz="1500" dirty="0"/>
          </a:p>
          <a:p>
            <a:pPr marL="0" lvl="0" indent="0" algn="just" rtl="0">
              <a:spcBef>
                <a:spcPts val="0"/>
              </a:spcBef>
              <a:spcAft>
                <a:spcPts val="0"/>
              </a:spcAft>
              <a:buNone/>
            </a:pPr>
            <a:r>
              <a:rPr lang="pt-BR" sz="1500" b="1" dirty="0"/>
              <a:t>Profissão: </a:t>
            </a:r>
            <a:r>
              <a:rPr lang="pt-BR" sz="1500" dirty="0"/>
              <a:t>Estudante</a:t>
            </a:r>
            <a:endParaRPr sz="1500" dirty="0"/>
          </a:p>
          <a:p>
            <a:pPr marL="0" lvl="0" indent="0" algn="just" rtl="0">
              <a:spcBef>
                <a:spcPts val="0"/>
              </a:spcBef>
              <a:spcAft>
                <a:spcPts val="0"/>
              </a:spcAft>
              <a:buNone/>
            </a:pPr>
            <a:r>
              <a:rPr lang="pt-BR" sz="1500" b="1" dirty="0"/>
              <a:t>Categoria: </a:t>
            </a:r>
            <a:r>
              <a:rPr lang="pt-BR" sz="1500" dirty="0"/>
              <a:t>Turista</a:t>
            </a:r>
            <a:endParaRPr sz="1500" dirty="0"/>
          </a:p>
          <a:p>
            <a:pPr marL="0" lvl="0" indent="0" algn="just" rtl="0">
              <a:spcBef>
                <a:spcPts val="0"/>
              </a:spcBef>
              <a:spcAft>
                <a:spcPts val="0"/>
              </a:spcAft>
              <a:buNone/>
            </a:pPr>
            <a:r>
              <a:rPr lang="pt-BR" sz="1500" dirty="0"/>
              <a:t>Luana é natural de Juazeiro do Norte e vem a Quixadá para cursar o ensino superior. Luana relata é pouco informada de eventos culturais locais apesar de ser interessada no assunto. Relata também que em sua cidade há maior consolidação da preservação do patrimônio local, bem como mecanismos de viabilização de projetos culturais, e afirma que Quixadá também tem o mesmo potencial.</a:t>
            </a:r>
            <a:endParaRPr sz="1500" dirty="0"/>
          </a:p>
          <a:p>
            <a:pPr marL="0" lvl="0" indent="0" algn="just" rtl="0">
              <a:spcBef>
                <a:spcPts val="0"/>
              </a:spcBef>
              <a:spcAft>
                <a:spcPts val="0"/>
              </a:spcAft>
              <a:buNone/>
            </a:pPr>
            <a:endParaRPr sz="1500" b="1" dirty="0"/>
          </a:p>
          <a:p>
            <a:pPr marL="0" lvl="0" indent="0" algn="just" rtl="0">
              <a:spcBef>
                <a:spcPts val="0"/>
              </a:spcBef>
              <a:spcAft>
                <a:spcPts val="0"/>
              </a:spcAft>
              <a:buNone/>
            </a:pPr>
            <a:r>
              <a:rPr lang="pt-BR" sz="1500" b="1" dirty="0"/>
              <a:t>Nome: </a:t>
            </a:r>
            <a:r>
              <a:rPr lang="pt-BR" sz="1500" dirty="0"/>
              <a:t>Maria Benedita </a:t>
            </a:r>
            <a:r>
              <a:rPr lang="pt-BR" sz="1500" dirty="0" err="1"/>
              <a:t>Carleana</a:t>
            </a:r>
            <a:r>
              <a:rPr lang="pt-BR" sz="1500" dirty="0"/>
              <a:t>​	 </a:t>
            </a:r>
            <a:endParaRPr sz="1500" dirty="0"/>
          </a:p>
          <a:p>
            <a:pPr marL="0" lvl="0" indent="0" algn="just" rtl="0">
              <a:spcBef>
                <a:spcPts val="0"/>
              </a:spcBef>
              <a:spcAft>
                <a:spcPts val="0"/>
              </a:spcAft>
              <a:buNone/>
            </a:pPr>
            <a:r>
              <a:rPr lang="pt-BR" sz="1500" b="1" dirty="0"/>
              <a:t>Idade: </a:t>
            </a:r>
            <a:r>
              <a:rPr lang="pt-BR" sz="1500" dirty="0"/>
              <a:t>48​ anos </a:t>
            </a:r>
            <a:endParaRPr sz="1500" dirty="0"/>
          </a:p>
          <a:p>
            <a:pPr marL="0" lvl="0" indent="0" algn="just" rtl="0">
              <a:spcBef>
                <a:spcPts val="0"/>
              </a:spcBef>
              <a:spcAft>
                <a:spcPts val="0"/>
              </a:spcAft>
              <a:buNone/>
            </a:pPr>
            <a:r>
              <a:rPr lang="pt-BR" sz="1500" b="1" dirty="0"/>
              <a:t>Profissão: </a:t>
            </a:r>
            <a:r>
              <a:rPr lang="pt-BR" sz="1500" dirty="0"/>
              <a:t>Microempreendedora​	  </a:t>
            </a:r>
            <a:endParaRPr sz="1500" dirty="0"/>
          </a:p>
          <a:p>
            <a:pPr marL="0" lvl="0" indent="0" algn="just" rtl="0">
              <a:spcBef>
                <a:spcPts val="0"/>
              </a:spcBef>
              <a:spcAft>
                <a:spcPts val="0"/>
              </a:spcAft>
              <a:buNone/>
            </a:pPr>
            <a:r>
              <a:rPr lang="pt-BR" sz="1500" b="1" dirty="0"/>
              <a:t>Categoria:  </a:t>
            </a:r>
            <a:r>
              <a:rPr lang="pt-BR" sz="1500" dirty="0"/>
              <a:t>Moradora Local​	 </a:t>
            </a:r>
            <a:endParaRPr sz="1500" dirty="0"/>
          </a:p>
          <a:p>
            <a:pPr marL="0" lvl="0" indent="0" algn="just" rtl="0">
              <a:spcBef>
                <a:spcPts val="0"/>
              </a:spcBef>
              <a:spcAft>
                <a:spcPts val="0"/>
              </a:spcAft>
              <a:buNone/>
            </a:pPr>
            <a:r>
              <a:rPr lang="pt-BR" sz="1500" dirty="0"/>
              <a:t>Maria​ se mudou a cidade há pouco tempo para empreender e morar com o filho que veio estudar em uma universidade local, conhece Quixadá pouco e não sabia da existência de um museu local ou algo do gênero. Maria costuma assistir TV nas horas vagas e foi justamente em uma reportagem que falava sobre </a:t>
            </a:r>
            <a:r>
              <a:rPr lang="pt-BR" sz="1500" dirty="0" err="1"/>
              <a:t>ovnis</a:t>
            </a:r>
            <a:r>
              <a:rPr lang="pt-BR" sz="1500" dirty="0"/>
              <a:t> que teve sua primeira impressão da cidade</a:t>
            </a:r>
            <a:r>
              <a:rPr lang="pt-BR" sz="1800" dirty="0"/>
              <a:t>. </a:t>
            </a:r>
            <a:endParaRPr sz="1800" dirty="0"/>
          </a:p>
          <a:p>
            <a:pPr marL="0" lvl="0" indent="0" algn="just" rtl="0">
              <a:spcBef>
                <a:spcPts val="0"/>
              </a:spcBef>
              <a:spcAft>
                <a:spcPts val="0"/>
              </a:spcAft>
              <a:buNone/>
            </a:pPr>
            <a:endParaRPr sz="1800" b="1" dirty="0"/>
          </a:p>
          <a:p>
            <a:pPr marL="0" lvl="0" indent="0" algn="l" rtl="0">
              <a:spcBef>
                <a:spcPts val="0"/>
              </a:spcBef>
              <a:spcAft>
                <a:spcPts val="0"/>
              </a:spcAft>
              <a:buNone/>
            </a:pPr>
            <a:r>
              <a:rPr lang="pt-BR" sz="1800" dirty="0"/>
              <a:t>	</a:t>
            </a:r>
            <a:endParaRPr sz="1800" dirty="0"/>
          </a:p>
          <a:p>
            <a:pPr marL="0" lvl="0" indent="0" algn="just" rtl="0">
              <a:lnSpc>
                <a:spcPct val="115000"/>
              </a:lnSpc>
              <a:spcBef>
                <a:spcPts val="0"/>
              </a:spcBef>
              <a:spcAft>
                <a:spcPts val="0"/>
              </a:spcAft>
              <a:buNone/>
            </a:pPr>
            <a:r>
              <a:rPr lang="pt-BR" sz="1100" b="1" dirty="0"/>
              <a:t> </a:t>
            </a:r>
            <a:endParaRPr sz="1100" b="1" dirty="0"/>
          </a:p>
          <a:p>
            <a:pPr marL="0" lvl="0" indent="0" algn="just" rtl="0">
              <a:lnSpc>
                <a:spcPct val="115000"/>
              </a:lnSpc>
              <a:spcBef>
                <a:spcPts val="0"/>
              </a:spcBef>
              <a:spcAft>
                <a:spcPts val="0"/>
              </a:spcAft>
              <a:buNone/>
            </a:pPr>
            <a:endParaRPr sz="2400" b="1" dirty="0"/>
          </a:p>
          <a:p>
            <a:pPr marL="0" lvl="0" indent="0" algn="ctr" rtl="0">
              <a:spcBef>
                <a:spcPts val="0"/>
              </a:spcBef>
              <a:spcAft>
                <a:spcPts val="0"/>
              </a:spcAft>
              <a:buNone/>
            </a:pPr>
            <a:endParaRPr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3"/>
          <p:cNvSpPr txBox="1">
            <a:spLocks noGrp="1"/>
          </p:cNvSpPr>
          <p:nvPr>
            <p:ph type="ctrTitle"/>
          </p:nvPr>
        </p:nvSpPr>
        <p:spPr>
          <a:xfrm>
            <a:off x="403825" y="308976"/>
            <a:ext cx="8520600" cy="6268500"/>
          </a:xfrm>
          <a:prstGeom prst="rect">
            <a:avLst/>
          </a:prstGeom>
        </p:spPr>
        <p:txBody>
          <a:bodyPr spcFirstLastPara="1" wrap="square" lIns="91425" tIns="91425" rIns="91425" bIns="91425" anchor="b" anchorCtr="0">
            <a:noAutofit/>
          </a:bodyPr>
          <a:lstStyle/>
          <a:p>
            <a:pPr marL="0" lvl="0" indent="0" algn="just" rtl="0">
              <a:spcBef>
                <a:spcPts val="0"/>
              </a:spcBef>
              <a:spcAft>
                <a:spcPts val="0"/>
              </a:spcAft>
              <a:buNone/>
            </a:pPr>
            <a:r>
              <a:rPr lang="pt-BR" sz="1800" b="1"/>
              <a:t>Cenário:</a:t>
            </a:r>
            <a:endParaRPr sz="1800" b="1"/>
          </a:p>
          <a:p>
            <a:pPr marL="0" lvl="0" indent="0" algn="just" rtl="0">
              <a:lnSpc>
                <a:spcPct val="110000"/>
              </a:lnSpc>
              <a:spcBef>
                <a:spcPts val="700"/>
              </a:spcBef>
              <a:spcAft>
                <a:spcPts val="0"/>
              </a:spcAft>
              <a:buNone/>
            </a:pPr>
            <a:r>
              <a:rPr lang="pt-BR" sz="1800"/>
              <a:t>Quixadá é uma cidade com grande potencial turístico, a cidade recebe regularmente visitantes em seus museus e ao patrimônio local. Muitos visitantes conhecem a cidade devido sua fama ligada a aparições extraterrestres. No entanto, faltam iniciativas para explorar tal conteúdo na cidade, algo que tem potencial para gerar maior interesse tanto da população local como dos turistas.</a:t>
            </a:r>
            <a:endParaRPr sz="1800"/>
          </a:p>
          <a:p>
            <a:pPr marL="0" lvl="0" indent="0" algn="just" rtl="0">
              <a:lnSpc>
                <a:spcPct val="110000"/>
              </a:lnSpc>
              <a:spcBef>
                <a:spcPts val="700"/>
              </a:spcBef>
              <a:spcAft>
                <a:spcPts val="0"/>
              </a:spcAft>
              <a:buNone/>
            </a:pPr>
            <a:endParaRPr sz="1800"/>
          </a:p>
          <a:p>
            <a:pPr marL="0" lvl="0" indent="0" algn="just" rtl="0">
              <a:lnSpc>
                <a:spcPct val="110000"/>
              </a:lnSpc>
              <a:spcBef>
                <a:spcPts val="700"/>
              </a:spcBef>
              <a:spcAft>
                <a:spcPts val="0"/>
              </a:spcAft>
              <a:buNone/>
            </a:pPr>
            <a:endParaRPr sz="1800"/>
          </a:p>
          <a:p>
            <a:pPr marL="0" lvl="0" indent="0" algn="just" rtl="0">
              <a:lnSpc>
                <a:spcPct val="110000"/>
              </a:lnSpc>
              <a:spcBef>
                <a:spcPts val="700"/>
              </a:spcBef>
              <a:spcAft>
                <a:spcPts val="0"/>
              </a:spcAft>
              <a:buNone/>
            </a:pPr>
            <a:endParaRPr sz="1800"/>
          </a:p>
          <a:p>
            <a:pPr marL="0" lvl="0" indent="0" algn="just" rtl="0">
              <a:lnSpc>
                <a:spcPct val="110000"/>
              </a:lnSpc>
              <a:spcBef>
                <a:spcPts val="700"/>
              </a:spcBef>
              <a:spcAft>
                <a:spcPts val="0"/>
              </a:spcAft>
              <a:buNone/>
            </a:pPr>
            <a:endParaRPr sz="1800"/>
          </a:p>
          <a:p>
            <a:pPr marL="0" lvl="0" indent="0" algn="just" rtl="0">
              <a:lnSpc>
                <a:spcPct val="110000"/>
              </a:lnSpc>
              <a:spcBef>
                <a:spcPts val="700"/>
              </a:spcBef>
              <a:spcAft>
                <a:spcPts val="0"/>
              </a:spcAft>
              <a:buNone/>
            </a:pPr>
            <a:endParaRPr sz="1800"/>
          </a:p>
          <a:p>
            <a:pPr marL="0" lvl="0" indent="0" algn="just" rtl="0">
              <a:spcBef>
                <a:spcPts val="0"/>
              </a:spcBef>
              <a:spcAft>
                <a:spcPts val="0"/>
              </a:spcAft>
              <a:buNone/>
            </a:pPr>
            <a:endParaRPr sz="1100" b="1"/>
          </a:p>
          <a:p>
            <a:pPr marL="0" lvl="0" indent="0" algn="just" rtl="0">
              <a:lnSpc>
                <a:spcPct val="115000"/>
              </a:lnSpc>
              <a:spcBef>
                <a:spcPts val="0"/>
              </a:spcBef>
              <a:spcAft>
                <a:spcPts val="0"/>
              </a:spcAft>
              <a:buNone/>
            </a:pPr>
            <a:endParaRPr sz="1100"/>
          </a:p>
          <a:p>
            <a:pPr marL="0" lvl="0" indent="0" algn="just" rtl="0">
              <a:spcBef>
                <a:spcPts val="0"/>
              </a:spcBef>
              <a:spcAft>
                <a:spcPts val="0"/>
              </a:spcAft>
              <a:buNone/>
            </a:pPr>
            <a:endParaRPr sz="1500" b="1"/>
          </a:p>
          <a:p>
            <a:pPr marL="0" lvl="0" indent="0" algn="just" rtl="0">
              <a:spcBef>
                <a:spcPts val="0"/>
              </a:spcBef>
              <a:spcAft>
                <a:spcPts val="0"/>
              </a:spcAft>
              <a:buNone/>
            </a:pPr>
            <a:endParaRPr sz="1800" b="1"/>
          </a:p>
          <a:p>
            <a:pPr marL="0" lvl="0" indent="0" algn="l" rtl="0">
              <a:spcBef>
                <a:spcPts val="0"/>
              </a:spcBef>
              <a:spcAft>
                <a:spcPts val="0"/>
              </a:spcAft>
              <a:buNone/>
            </a:pPr>
            <a:r>
              <a:rPr lang="pt-BR" sz="1800"/>
              <a:t>	</a:t>
            </a:r>
            <a:endParaRPr sz="1800"/>
          </a:p>
          <a:p>
            <a:pPr marL="0" lvl="0" indent="0" algn="just" rtl="0">
              <a:lnSpc>
                <a:spcPct val="115000"/>
              </a:lnSpc>
              <a:spcBef>
                <a:spcPts val="0"/>
              </a:spcBef>
              <a:spcAft>
                <a:spcPts val="0"/>
              </a:spcAft>
              <a:buNone/>
            </a:pPr>
            <a:r>
              <a:rPr lang="pt-BR" sz="1100" b="1"/>
              <a:t> </a:t>
            </a:r>
            <a:endParaRPr sz="1100" b="1"/>
          </a:p>
          <a:p>
            <a:pPr marL="0" lvl="0" indent="0" algn="just" rtl="0">
              <a:lnSpc>
                <a:spcPct val="115000"/>
              </a:lnSpc>
              <a:spcBef>
                <a:spcPts val="0"/>
              </a:spcBef>
              <a:spcAft>
                <a:spcPts val="0"/>
              </a:spcAft>
              <a:buNone/>
            </a:pPr>
            <a:endParaRPr sz="2400" b="1"/>
          </a:p>
          <a:p>
            <a:pPr marL="0" lvl="0" indent="0" algn="ctr" rtl="0">
              <a:spcBef>
                <a:spcPts val="0"/>
              </a:spcBef>
              <a:spcAft>
                <a:spcPts val="0"/>
              </a:spcAft>
              <a:buNone/>
            </a:pP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4"/>
          <p:cNvSpPr txBox="1">
            <a:spLocks noGrp="1"/>
          </p:cNvSpPr>
          <p:nvPr>
            <p:ph type="ctrTitle"/>
          </p:nvPr>
        </p:nvSpPr>
        <p:spPr>
          <a:xfrm>
            <a:off x="311700" y="744150"/>
            <a:ext cx="8520600" cy="55533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r>
              <a:rPr lang="pt-BR" sz="1800" b="1"/>
              <a:t>Linguagem de  categoria: </a:t>
            </a:r>
            <a:r>
              <a:rPr lang="pt-BR" sz="1800"/>
              <a:t>Projetos similares tem como natureza causar uma interação do público com suas obras partindo de um contato contemplativo. Geralmente se utilizam de tecnologias como projeção mapeada, sons, projeção espacial e conteúdo audiovisual, sempre de alguma forma causando a imersão do indivíduo na obra.</a:t>
            </a: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b="1"/>
              <a:t>Falta uma empresa AQUI</a:t>
            </a:r>
            <a:endParaRPr sz="18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b="1"/>
          </a:p>
          <a:p>
            <a:pPr marL="0" lvl="0" indent="0" algn="just" rtl="0">
              <a:spcBef>
                <a:spcPts val="0"/>
              </a:spcBef>
              <a:spcAft>
                <a:spcPts val="0"/>
              </a:spcAft>
              <a:buNone/>
            </a:pPr>
            <a:endParaRPr sz="1500" b="1"/>
          </a:p>
          <a:p>
            <a:pPr marL="0" lvl="0" indent="0" algn="just" rtl="0">
              <a:spcBef>
                <a:spcPts val="0"/>
              </a:spcBef>
              <a:spcAft>
                <a:spcPts val="0"/>
              </a:spcAft>
              <a:buNone/>
            </a:pPr>
            <a:endParaRPr sz="1800" b="1"/>
          </a:p>
          <a:p>
            <a:pPr marL="0" lvl="0" indent="0" algn="l" rtl="0">
              <a:spcBef>
                <a:spcPts val="0"/>
              </a:spcBef>
              <a:spcAft>
                <a:spcPts val="0"/>
              </a:spcAft>
              <a:buNone/>
            </a:pPr>
            <a:r>
              <a:rPr lang="pt-BR" sz="1800"/>
              <a:t>	</a:t>
            </a:r>
            <a:endParaRPr sz="1800"/>
          </a:p>
          <a:p>
            <a:pPr marL="0" lvl="0" indent="0" algn="just" rtl="0">
              <a:lnSpc>
                <a:spcPct val="115000"/>
              </a:lnSpc>
              <a:spcBef>
                <a:spcPts val="0"/>
              </a:spcBef>
              <a:spcAft>
                <a:spcPts val="0"/>
              </a:spcAft>
              <a:buNone/>
            </a:pPr>
            <a:r>
              <a:rPr lang="pt-BR" sz="1100" b="1"/>
              <a:t> </a:t>
            </a:r>
            <a:endParaRPr sz="1100" b="1"/>
          </a:p>
          <a:p>
            <a:pPr marL="0" lvl="0" indent="0" algn="just" rtl="0">
              <a:lnSpc>
                <a:spcPct val="115000"/>
              </a:lnSpc>
              <a:spcBef>
                <a:spcPts val="0"/>
              </a:spcBef>
              <a:spcAft>
                <a:spcPts val="0"/>
              </a:spcAft>
              <a:buNone/>
            </a:pPr>
            <a:endParaRPr sz="2400" b="1"/>
          </a:p>
          <a:p>
            <a:pPr marL="0" lvl="0" indent="0" algn="ctr" rtl="0">
              <a:spcBef>
                <a:spcPts val="0"/>
              </a:spcBef>
              <a:spcAft>
                <a:spcPts val="0"/>
              </a:spcAft>
              <a:buNone/>
            </a:pP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5"/>
          <p:cNvSpPr txBox="1">
            <a:spLocks noGrp="1"/>
          </p:cNvSpPr>
          <p:nvPr>
            <p:ph type="ctrTitle"/>
          </p:nvPr>
        </p:nvSpPr>
        <p:spPr>
          <a:xfrm>
            <a:off x="311700" y="744150"/>
            <a:ext cx="8520600" cy="55533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r>
              <a:rPr lang="pt-BR" sz="1800" b="1"/>
              <a:t>Linguagem de  categoria: </a:t>
            </a:r>
            <a:r>
              <a:rPr lang="pt-BR" sz="1800"/>
              <a:t>Projetos similares tem como natureza causar uma interação do público com suas obras partindo de um contato contemplativo. Geralmente se utilizam de tecnologias como projeção mapeada, sons, projeção espacial e conteúdo audiovisual, sempre de alguma forma causando a imersão do indivíduo na obra.</a:t>
            </a: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b="1"/>
              <a:t>Falta uma empresa AQUI</a:t>
            </a:r>
            <a:endParaRPr sz="18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b="1"/>
          </a:p>
          <a:p>
            <a:pPr marL="0" lvl="0" indent="0" algn="just" rtl="0">
              <a:spcBef>
                <a:spcPts val="0"/>
              </a:spcBef>
              <a:spcAft>
                <a:spcPts val="0"/>
              </a:spcAft>
              <a:buNone/>
            </a:pPr>
            <a:endParaRPr sz="1500" b="1"/>
          </a:p>
          <a:p>
            <a:pPr marL="0" lvl="0" indent="0" algn="just" rtl="0">
              <a:spcBef>
                <a:spcPts val="0"/>
              </a:spcBef>
              <a:spcAft>
                <a:spcPts val="0"/>
              </a:spcAft>
              <a:buNone/>
            </a:pPr>
            <a:endParaRPr sz="1800" b="1"/>
          </a:p>
          <a:p>
            <a:pPr marL="0" lvl="0" indent="0" algn="l" rtl="0">
              <a:spcBef>
                <a:spcPts val="0"/>
              </a:spcBef>
              <a:spcAft>
                <a:spcPts val="0"/>
              </a:spcAft>
              <a:buNone/>
            </a:pPr>
            <a:r>
              <a:rPr lang="pt-BR" sz="1800"/>
              <a:t>	</a:t>
            </a:r>
            <a:endParaRPr sz="1800"/>
          </a:p>
          <a:p>
            <a:pPr marL="0" lvl="0" indent="0" algn="just" rtl="0">
              <a:lnSpc>
                <a:spcPct val="115000"/>
              </a:lnSpc>
              <a:spcBef>
                <a:spcPts val="0"/>
              </a:spcBef>
              <a:spcAft>
                <a:spcPts val="0"/>
              </a:spcAft>
              <a:buNone/>
            </a:pPr>
            <a:r>
              <a:rPr lang="pt-BR" sz="1100" b="1"/>
              <a:t> </a:t>
            </a:r>
            <a:endParaRPr sz="1100" b="1"/>
          </a:p>
          <a:p>
            <a:pPr marL="0" lvl="0" indent="0" algn="just" rtl="0">
              <a:lnSpc>
                <a:spcPct val="115000"/>
              </a:lnSpc>
              <a:spcBef>
                <a:spcPts val="0"/>
              </a:spcBef>
              <a:spcAft>
                <a:spcPts val="0"/>
              </a:spcAft>
              <a:buNone/>
            </a:pPr>
            <a:endParaRPr sz="2400" b="1"/>
          </a:p>
          <a:p>
            <a:pPr marL="0" lvl="0" indent="0" algn="ctr" rtl="0">
              <a:spcBef>
                <a:spcPts val="0"/>
              </a:spcBef>
              <a:spcAft>
                <a:spcPts val="0"/>
              </a:spcAft>
              <a:buNone/>
            </a:pP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6"/>
          <p:cNvSpPr txBox="1">
            <a:spLocks noGrp="1"/>
          </p:cNvSpPr>
          <p:nvPr>
            <p:ph type="ctrTitle"/>
          </p:nvPr>
        </p:nvSpPr>
        <p:spPr>
          <a:xfrm>
            <a:off x="311700" y="256175"/>
            <a:ext cx="8520600" cy="6041400"/>
          </a:xfrm>
          <a:prstGeom prst="rect">
            <a:avLst/>
          </a:prstGeom>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endParaRPr sz="4800" b="1"/>
          </a:p>
          <a:p>
            <a:pPr marL="0" lvl="0" indent="0" algn="ctr" rtl="0">
              <a:lnSpc>
                <a:spcPct val="115000"/>
              </a:lnSpc>
              <a:spcBef>
                <a:spcPts val="0"/>
              </a:spcBef>
              <a:spcAft>
                <a:spcPts val="0"/>
              </a:spcAft>
              <a:buNone/>
            </a:pPr>
            <a:r>
              <a:rPr lang="pt-BR" sz="4800" b="1"/>
              <a:t>Solução</a:t>
            </a:r>
            <a:endParaRPr sz="4800" b="1"/>
          </a:p>
          <a:p>
            <a:pPr marL="0" lvl="0" indent="0" algn="just" rtl="0">
              <a:lnSpc>
                <a:spcPct val="115000"/>
              </a:lnSpc>
              <a:spcBef>
                <a:spcPts val="0"/>
              </a:spcBef>
              <a:spcAft>
                <a:spcPts val="0"/>
              </a:spcAft>
              <a:buNone/>
            </a:pPr>
            <a:endParaRPr sz="2400"/>
          </a:p>
          <a:p>
            <a:pPr marL="0" lvl="0" indent="0" algn="just" rtl="0">
              <a:lnSpc>
                <a:spcPct val="115000"/>
              </a:lnSpc>
              <a:spcBef>
                <a:spcPts val="0"/>
              </a:spcBef>
              <a:spcAft>
                <a:spcPts val="0"/>
              </a:spcAft>
              <a:buNone/>
            </a:pPr>
            <a:endParaRPr sz="18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b="1"/>
          </a:p>
          <a:p>
            <a:pPr marL="0" lvl="0" indent="0" algn="just" rtl="0">
              <a:spcBef>
                <a:spcPts val="0"/>
              </a:spcBef>
              <a:spcAft>
                <a:spcPts val="0"/>
              </a:spcAft>
              <a:buNone/>
            </a:pPr>
            <a:endParaRPr sz="1500" b="1"/>
          </a:p>
          <a:p>
            <a:pPr marL="0" lvl="0" indent="0" algn="just" rtl="0">
              <a:spcBef>
                <a:spcPts val="0"/>
              </a:spcBef>
              <a:spcAft>
                <a:spcPts val="0"/>
              </a:spcAft>
              <a:buNone/>
            </a:pPr>
            <a:endParaRPr sz="1800" b="1"/>
          </a:p>
          <a:p>
            <a:pPr marL="0" lvl="0" indent="0" algn="l" rtl="0">
              <a:spcBef>
                <a:spcPts val="0"/>
              </a:spcBef>
              <a:spcAft>
                <a:spcPts val="0"/>
              </a:spcAft>
              <a:buNone/>
            </a:pPr>
            <a:r>
              <a:rPr lang="pt-BR" sz="1800"/>
              <a:t>	</a:t>
            </a:r>
            <a:endParaRPr sz="1800"/>
          </a:p>
          <a:p>
            <a:pPr marL="0" lvl="0" indent="0" algn="just" rtl="0">
              <a:lnSpc>
                <a:spcPct val="115000"/>
              </a:lnSpc>
              <a:spcBef>
                <a:spcPts val="0"/>
              </a:spcBef>
              <a:spcAft>
                <a:spcPts val="0"/>
              </a:spcAft>
              <a:buNone/>
            </a:pPr>
            <a:r>
              <a:rPr lang="pt-BR" sz="1100" b="1"/>
              <a:t> </a:t>
            </a:r>
            <a:endParaRPr sz="1100" b="1"/>
          </a:p>
          <a:p>
            <a:pPr marL="0" lvl="0" indent="0" algn="just" rtl="0">
              <a:lnSpc>
                <a:spcPct val="115000"/>
              </a:lnSpc>
              <a:spcBef>
                <a:spcPts val="0"/>
              </a:spcBef>
              <a:spcAft>
                <a:spcPts val="0"/>
              </a:spcAft>
              <a:buNone/>
            </a:pPr>
            <a:endParaRPr sz="2400" b="1"/>
          </a:p>
          <a:p>
            <a:pPr marL="0" lvl="0" indent="0" algn="ctr" rtl="0">
              <a:spcBef>
                <a:spcPts val="0"/>
              </a:spcBef>
              <a:spcAft>
                <a:spcPts val="0"/>
              </a:spcAft>
              <a:buNone/>
            </a:pP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7"/>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pt-BR" sz="2400" b="1"/>
              <a:t>Estratégia de Design</a:t>
            </a:r>
            <a:endParaRPr sz="2400" b="1"/>
          </a:p>
          <a:p>
            <a:pPr marL="0" lvl="0" indent="0" algn="l" rtl="0">
              <a:lnSpc>
                <a:spcPct val="115000"/>
              </a:lnSpc>
              <a:spcBef>
                <a:spcPts val="0"/>
              </a:spcBef>
              <a:spcAft>
                <a:spcPts val="0"/>
              </a:spcAft>
              <a:buNone/>
            </a:pPr>
            <a:endParaRPr sz="2400" b="1"/>
          </a:p>
          <a:p>
            <a:pPr marL="0" lvl="0" indent="0" algn="l" rtl="0">
              <a:lnSpc>
                <a:spcPct val="115000"/>
              </a:lnSpc>
              <a:spcBef>
                <a:spcPts val="0"/>
              </a:spcBef>
              <a:spcAft>
                <a:spcPts val="0"/>
              </a:spcAft>
              <a:buNone/>
            </a:pPr>
            <a:r>
              <a:rPr lang="pt-BR" sz="2400" b="1"/>
              <a:t>Falta Valores do Cliente (Mateus Felipe)</a:t>
            </a:r>
            <a:endParaRPr sz="2400" b="1"/>
          </a:p>
          <a:p>
            <a:pPr marL="0" lvl="0" indent="0" algn="l" rtl="0">
              <a:lnSpc>
                <a:spcPct val="115000"/>
              </a:lnSpc>
              <a:spcBef>
                <a:spcPts val="0"/>
              </a:spcBef>
              <a:spcAft>
                <a:spcPts val="0"/>
              </a:spcAft>
              <a:buNone/>
            </a:pPr>
            <a:r>
              <a:rPr lang="pt-BR" sz="2400" b="1"/>
              <a:t>Diagramação(Pedro - Acompanhante: Márcio)</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8"/>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Conceito de  Criação: </a:t>
            </a:r>
            <a:r>
              <a:rPr lang="pt-BR" sz="2400"/>
              <a:t>Um ambiente imersivo, onde o usuário terá liberdade de interação com uma experiência íntima e mútua, em primeira pessoa, onde seria reproduzido um contato de quarto grau; similares aos de relatos de abdução ouvidos na região.</a:t>
            </a:r>
            <a:endParaRPr sz="2400"/>
          </a:p>
          <a:p>
            <a:pPr marL="0" lvl="0" indent="0" algn="l" rtl="0">
              <a:lnSpc>
                <a:spcPct val="115000"/>
              </a:lnSpc>
              <a:spcBef>
                <a:spcPts val="0"/>
              </a:spcBef>
              <a:spcAft>
                <a:spcPts val="0"/>
              </a:spcAft>
              <a:buNone/>
            </a:pPr>
            <a:endParaRPr sz="24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9"/>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Produto</a:t>
            </a:r>
            <a:endParaRPr sz="2400" b="1"/>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r>
              <a:rPr lang="pt-BR" sz="2400"/>
              <a:t>O produto será uma CAVE em que os visitantes irão interagir com o tema alienígena (Falta falar de Cliente - Responsável: Felipe). CAVE é (Responsável:Samuel)</a:t>
            </a:r>
            <a:r>
              <a:rPr lang="pt-BR" sz="1800"/>
              <a:t> </a:t>
            </a:r>
            <a:r>
              <a:rPr lang="pt-BR" sz="2400">
                <a:solidFill>
                  <a:srgbClr val="222222"/>
                </a:solidFill>
                <a:highlight>
                  <a:srgbClr val="FFFFFF"/>
                </a:highlight>
              </a:rPr>
              <a:t>Cave Automatic Virtual Environment</a:t>
            </a:r>
            <a:r>
              <a:rPr lang="pt-BR" sz="1800">
                <a:solidFill>
                  <a:srgbClr val="222222"/>
                </a:solidFill>
                <a:highlight>
                  <a:srgbClr val="FFFFFF"/>
                </a:highlight>
              </a:rPr>
              <a:t>)</a:t>
            </a:r>
            <a:endParaRPr sz="1800"/>
          </a:p>
          <a:p>
            <a:pPr marL="0" lvl="0" indent="0" algn="l" rtl="0">
              <a:lnSpc>
                <a:spcPct val="115000"/>
              </a:lnSpc>
              <a:spcBef>
                <a:spcPts val="0"/>
              </a:spcBef>
              <a:spcAft>
                <a:spcPts val="0"/>
              </a:spcAft>
              <a:buNone/>
            </a:pPr>
            <a:endParaRPr sz="1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0"/>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(Descrição da Solução?????????)</a:t>
            </a:r>
            <a:endParaRPr sz="2400"/>
          </a:p>
          <a:p>
            <a:pPr marL="0" lvl="0" indent="0" algn="l" rtl="0">
              <a:lnSpc>
                <a:spcPct val="115000"/>
              </a:lnSpc>
              <a:spcBef>
                <a:spcPts val="0"/>
              </a:spcBef>
              <a:spcAft>
                <a:spcPts val="0"/>
              </a:spcAft>
              <a:buNone/>
            </a:pPr>
            <a:endParaRPr sz="24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31"/>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dirty="0"/>
              <a:t>Marca</a:t>
            </a:r>
            <a:endParaRPr sz="2400" b="1" dirty="0"/>
          </a:p>
          <a:p>
            <a:pPr marL="0" lvl="0" indent="0" algn="just" rtl="0">
              <a:spcBef>
                <a:spcPts val="0"/>
              </a:spcBef>
              <a:spcAft>
                <a:spcPts val="0"/>
              </a:spcAft>
              <a:buNone/>
            </a:pPr>
            <a:r>
              <a:rPr lang="pt-BR" sz="1800" dirty="0"/>
              <a:t>HEX vem de hexágono, uma figura recorrente em </a:t>
            </a:r>
            <a:r>
              <a:rPr lang="pt-BR" sz="1800" dirty="0" err="1"/>
              <a:t>agroglifos</a:t>
            </a:r>
            <a:r>
              <a:rPr lang="pt-BR" sz="1800" dirty="0"/>
              <a:t> e também soa como uma abreviação de “experiência”, que é o justamente o que a instalação se propõe a dar ao usuário.  A logomarca representa um hexágono rodeado de círculos, obedecendo padrões encontrados em </a:t>
            </a:r>
            <a:r>
              <a:rPr lang="pt-BR" sz="1800" dirty="0" err="1"/>
              <a:t>agroglifos</a:t>
            </a:r>
            <a:r>
              <a:rPr lang="pt-BR" sz="1800" dirty="0"/>
              <a:t>, consequentemente remetendo a uma nave extraterrestre. A esferas ligadas pelas linhas do hexágono em um fundo preto lembram constelações, dando também uma ideia de rotação como em um sistema solar.</a:t>
            </a:r>
            <a:endParaRPr sz="1800" dirty="0"/>
          </a:p>
          <a:p>
            <a:pPr marL="0" lvl="0" indent="0" algn="just" rtl="0">
              <a:lnSpc>
                <a:spcPct val="115000"/>
              </a:lnSpc>
              <a:spcBef>
                <a:spcPts val="0"/>
              </a:spcBef>
              <a:spcAft>
                <a:spcPts val="0"/>
              </a:spcAft>
              <a:buNone/>
            </a:pPr>
            <a:endParaRPr sz="2400" b="1" dirty="0"/>
          </a:p>
          <a:p>
            <a:pPr marL="0" lvl="0" indent="0" algn="l" rtl="0">
              <a:lnSpc>
                <a:spcPct val="115000"/>
              </a:lnSpc>
              <a:spcBef>
                <a:spcPts val="0"/>
              </a:spcBef>
              <a:spcAft>
                <a:spcPts val="0"/>
              </a:spcAft>
              <a:buNone/>
            </a:pPr>
            <a:endParaRPr sz="2400" b="1" dirty="0"/>
          </a:p>
        </p:txBody>
      </p:sp>
      <p:pic>
        <p:nvPicPr>
          <p:cNvPr id="149" name="Google Shape;149;p31"/>
          <p:cNvPicPr preferRelativeResize="0"/>
          <p:nvPr/>
        </p:nvPicPr>
        <p:blipFill>
          <a:blip r:embed="rId3">
            <a:alphaModFix/>
          </a:blip>
          <a:stretch>
            <a:fillRect/>
          </a:stretch>
        </p:blipFill>
        <p:spPr>
          <a:xfrm>
            <a:off x="1543649" y="3238521"/>
            <a:ext cx="2934367" cy="2838684"/>
          </a:xfrm>
          <a:prstGeom prst="rect">
            <a:avLst/>
          </a:prstGeom>
          <a:noFill/>
          <a:ln>
            <a:noFill/>
          </a:ln>
        </p:spPr>
      </p:pic>
      <p:pic>
        <p:nvPicPr>
          <p:cNvPr id="150" name="Google Shape;150;p31"/>
          <p:cNvPicPr preferRelativeResize="0"/>
          <p:nvPr/>
        </p:nvPicPr>
        <p:blipFill>
          <a:blip r:embed="rId4">
            <a:alphaModFix/>
          </a:blip>
          <a:stretch>
            <a:fillRect/>
          </a:stretch>
        </p:blipFill>
        <p:spPr>
          <a:xfrm>
            <a:off x="4610855" y="3217050"/>
            <a:ext cx="2989494" cy="2881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8" y="2733642"/>
            <a:ext cx="8520600" cy="27369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Clr>
                <a:schemeClr val="dk1"/>
              </a:buClr>
              <a:buSzPts val="1100"/>
              <a:buFont typeface="Arial"/>
              <a:buNone/>
            </a:pPr>
            <a:endParaRPr sz="2400"/>
          </a:p>
          <a:p>
            <a:pPr marL="0" lvl="0" indent="0" algn="ctr" rtl="0">
              <a:spcBef>
                <a:spcPts val="0"/>
              </a:spcBef>
              <a:spcAft>
                <a:spcPts val="0"/>
              </a:spcAft>
              <a:buNone/>
            </a:pPr>
            <a:endParaRPr/>
          </a:p>
        </p:txBody>
      </p:sp>
      <p:sp>
        <p:nvSpPr>
          <p:cNvPr id="61" name="Google Shape;61;p14"/>
          <p:cNvSpPr txBox="1"/>
          <p:nvPr/>
        </p:nvSpPr>
        <p:spPr>
          <a:xfrm>
            <a:off x="1285475" y="2369850"/>
            <a:ext cx="7018200" cy="9213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pt-BR" sz="7200" b="1"/>
              <a:t>CONTRA-CAPA</a:t>
            </a:r>
            <a:endParaRPr sz="72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2"/>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Logotipo</a:t>
            </a:r>
            <a:endParaRPr sz="2400" b="1"/>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r>
              <a:rPr lang="pt-BR" sz="2400" b="1"/>
              <a:t>Descrição(Responsável: Pedro)</a:t>
            </a:r>
            <a:endParaRPr sz="2400" b="1"/>
          </a:p>
          <a:p>
            <a:pPr marL="0" lvl="0" indent="0" algn="just" rtl="0">
              <a:spcBef>
                <a:spcPts val="0"/>
              </a:spcBef>
              <a:spcAft>
                <a:spcPts val="0"/>
              </a:spcAft>
              <a:buNone/>
            </a:pPr>
            <a:endParaRPr sz="1800"/>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pic>
        <p:nvPicPr>
          <p:cNvPr id="156" name="Google Shape;156;p32"/>
          <p:cNvPicPr preferRelativeResize="0"/>
          <p:nvPr/>
        </p:nvPicPr>
        <p:blipFill rotWithShape="1">
          <a:blip r:embed="rId3">
            <a:alphaModFix/>
          </a:blip>
          <a:srcRect b="69409"/>
          <a:stretch/>
        </p:blipFill>
        <p:spPr>
          <a:xfrm>
            <a:off x="1543650" y="3238522"/>
            <a:ext cx="2934375" cy="868375"/>
          </a:xfrm>
          <a:prstGeom prst="rect">
            <a:avLst/>
          </a:prstGeom>
          <a:noFill/>
          <a:ln>
            <a:noFill/>
          </a:ln>
        </p:spPr>
      </p:pic>
      <p:pic>
        <p:nvPicPr>
          <p:cNvPr id="157" name="Google Shape;157;p32"/>
          <p:cNvPicPr preferRelativeResize="0"/>
          <p:nvPr/>
        </p:nvPicPr>
        <p:blipFill rotWithShape="1">
          <a:blip r:embed="rId4">
            <a:alphaModFix/>
          </a:blip>
          <a:srcRect b="69865"/>
          <a:stretch/>
        </p:blipFill>
        <p:spPr>
          <a:xfrm>
            <a:off x="4610850" y="3217050"/>
            <a:ext cx="2989500" cy="8683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3"/>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dirty="0"/>
              <a:t>Paleta de Cores</a:t>
            </a:r>
            <a:endParaRPr sz="2400" b="1" dirty="0"/>
          </a:p>
          <a:p>
            <a:pPr marL="0" lvl="0" indent="0" algn="just" rtl="0">
              <a:lnSpc>
                <a:spcPct val="115000"/>
              </a:lnSpc>
              <a:spcBef>
                <a:spcPts val="0"/>
              </a:spcBef>
              <a:spcAft>
                <a:spcPts val="0"/>
              </a:spcAft>
              <a:buNone/>
            </a:pPr>
            <a:r>
              <a:rPr lang="pt-BR" sz="1800" dirty="0"/>
              <a:t>A paleta de cores composta por preto e cinza claro, que são cores observadas no céu a noite, que é onde se passa a experiência da instalação.					</a:t>
            </a: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endParaRPr sz="1800" dirty="0"/>
          </a:p>
          <a:p>
            <a:pPr marL="0" lvl="0" indent="0" algn="just" rtl="0">
              <a:lnSpc>
                <a:spcPct val="115000"/>
              </a:lnSpc>
              <a:spcBef>
                <a:spcPts val="0"/>
              </a:spcBef>
              <a:spcAft>
                <a:spcPts val="0"/>
              </a:spcAft>
              <a:buNone/>
            </a:pPr>
            <a:r>
              <a:rPr lang="pt-BR" sz="1800" b="1" dirty="0"/>
              <a:t>Colocar o código da cor CMYK e RGB</a:t>
            </a:r>
            <a:endParaRPr sz="1800" b="1" dirty="0"/>
          </a:p>
          <a:p>
            <a:pPr marL="0" lvl="0" indent="0" algn="just" rtl="0">
              <a:lnSpc>
                <a:spcPct val="115000"/>
              </a:lnSpc>
              <a:spcBef>
                <a:spcPts val="0"/>
              </a:spcBef>
              <a:spcAft>
                <a:spcPts val="0"/>
              </a:spcAft>
              <a:buNone/>
            </a:pPr>
            <a:endParaRPr sz="2400" b="1" dirty="0"/>
          </a:p>
          <a:p>
            <a:pPr marL="0" lvl="0" indent="0" algn="l" rtl="0">
              <a:lnSpc>
                <a:spcPct val="115000"/>
              </a:lnSpc>
              <a:spcBef>
                <a:spcPts val="0"/>
              </a:spcBef>
              <a:spcAft>
                <a:spcPts val="0"/>
              </a:spcAft>
              <a:buNone/>
            </a:pPr>
            <a:endParaRPr sz="2400" b="1" dirty="0"/>
          </a:p>
        </p:txBody>
      </p:sp>
      <p:pic>
        <p:nvPicPr>
          <p:cNvPr id="163" name="Google Shape;163;p33"/>
          <p:cNvPicPr preferRelativeResize="0"/>
          <p:nvPr/>
        </p:nvPicPr>
        <p:blipFill>
          <a:blip r:embed="rId3">
            <a:alphaModFix/>
          </a:blip>
          <a:stretch>
            <a:fillRect/>
          </a:stretch>
        </p:blipFill>
        <p:spPr>
          <a:xfrm>
            <a:off x="732925" y="1751775"/>
            <a:ext cx="7204450" cy="3354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4"/>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Tipografia</a:t>
            </a:r>
            <a:endParaRPr sz="2400" b="1"/>
          </a:p>
          <a:p>
            <a:pPr marL="0" lvl="0" indent="0" algn="just" rtl="0">
              <a:lnSpc>
                <a:spcPct val="115000"/>
              </a:lnSpc>
              <a:spcBef>
                <a:spcPts val="0"/>
              </a:spcBef>
              <a:spcAft>
                <a:spcPts val="0"/>
              </a:spcAft>
              <a:buNone/>
            </a:pPr>
            <a:r>
              <a:rPr lang="pt-BR" sz="1800"/>
              <a:t>O modelo tipográfico a ser utilizado é a fonte titular Integral CF Bold, por conta de seus traços grossos e austeros, trazendo um tom dramático, que remetem a um aspecto moderno e futurista.</a:t>
            </a: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b="1"/>
              <a:t>Inserir outra fonte (Orkney) </a:t>
            </a:r>
            <a:r>
              <a:rPr lang="pt-BR" sz="1800"/>
              <a:t> </a:t>
            </a: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pic>
        <p:nvPicPr>
          <p:cNvPr id="169" name="Google Shape;169;p34"/>
          <p:cNvPicPr preferRelativeResize="0"/>
          <p:nvPr/>
        </p:nvPicPr>
        <p:blipFill>
          <a:blip r:embed="rId3">
            <a:alphaModFix/>
          </a:blip>
          <a:stretch>
            <a:fillRect/>
          </a:stretch>
        </p:blipFill>
        <p:spPr>
          <a:xfrm>
            <a:off x="257700" y="2119313"/>
            <a:ext cx="3943350" cy="2619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5"/>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Elementos visuais</a:t>
            </a:r>
            <a:endParaRPr sz="24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b="1"/>
              <a:t>(Ponto, Ponto Aresta, Face) Pedro </a:t>
            </a:r>
            <a:endParaRPr sz="1800" b="1"/>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6"/>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Projetos Específicos</a:t>
            </a:r>
            <a:endParaRPr sz="24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a:t> </a:t>
            </a:r>
            <a:endParaRPr sz="1800"/>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Projeto de informação</a:t>
            </a:r>
            <a:endParaRPr sz="24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a:t> </a:t>
            </a:r>
            <a:endParaRPr sz="1800"/>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8"/>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Projeto de interface</a:t>
            </a:r>
            <a:endParaRPr sz="24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a:t> </a:t>
            </a:r>
            <a:endParaRPr sz="1800"/>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9"/>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Projeto de navegação</a:t>
            </a:r>
            <a:endParaRPr sz="24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a:t> </a:t>
            </a:r>
            <a:endParaRPr sz="1800"/>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40"/>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Projeto de interação</a:t>
            </a:r>
            <a:endParaRPr sz="24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a:t> </a:t>
            </a:r>
            <a:endParaRPr sz="1800"/>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1"/>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Materiais e Tecnologias</a:t>
            </a:r>
            <a:endParaRPr sz="2400" b="1"/>
          </a:p>
          <a:p>
            <a:pPr marL="0" lvl="0" indent="0" algn="just" rtl="0">
              <a:lnSpc>
                <a:spcPct val="115000"/>
              </a:lnSpc>
              <a:spcBef>
                <a:spcPts val="0"/>
              </a:spcBef>
              <a:spcAft>
                <a:spcPts val="0"/>
              </a:spcAft>
              <a:buNone/>
            </a:pPr>
            <a:r>
              <a:rPr lang="pt-BR" sz="1800"/>
              <a:t>Projeção Mapeada: O projetor XJ-l8300HN da Casio é o ideal para o projeto, possui 5000 lúmens, reproduz em 4K e tem ótimo contraste.</a:t>
            </a:r>
            <a:endParaRPr sz="1800"/>
          </a:p>
          <a:p>
            <a:pPr marL="0" lvl="0" indent="0" algn="just" rtl="0">
              <a:lnSpc>
                <a:spcPct val="115000"/>
              </a:lnSpc>
              <a:spcBef>
                <a:spcPts val="0"/>
              </a:spcBef>
              <a:spcAft>
                <a:spcPts val="0"/>
              </a:spcAft>
              <a:buNone/>
            </a:pPr>
            <a:r>
              <a:rPr lang="pt-BR" sz="1800"/>
              <a:t>Som: A caixa de som Caixa Som Ambiente Jbl Selenium C621p se encaixa perfeitamente em ambientes fechados e reproduz áudios em alta fidelidade. </a:t>
            </a:r>
            <a:endParaRPr sz="18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a:t> </a:t>
            </a:r>
            <a:endParaRPr sz="1800"/>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8" y="2733642"/>
            <a:ext cx="8520600" cy="27369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Clr>
                <a:schemeClr val="dk1"/>
              </a:buClr>
              <a:buSzPts val="1100"/>
              <a:buFont typeface="Arial"/>
              <a:buNone/>
            </a:pPr>
            <a:endParaRPr sz="2400"/>
          </a:p>
          <a:p>
            <a:pPr marL="0" lvl="0" indent="0" algn="ctr" rtl="0">
              <a:spcBef>
                <a:spcPts val="0"/>
              </a:spcBef>
              <a:spcAft>
                <a:spcPts val="0"/>
              </a:spcAft>
              <a:buNone/>
            </a:pPr>
            <a:endParaRPr/>
          </a:p>
        </p:txBody>
      </p:sp>
      <p:sp>
        <p:nvSpPr>
          <p:cNvPr id="67" name="Google Shape;67;p15"/>
          <p:cNvSpPr txBox="1"/>
          <p:nvPr/>
        </p:nvSpPr>
        <p:spPr>
          <a:xfrm>
            <a:off x="658150" y="684475"/>
            <a:ext cx="7977000" cy="544847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dirty="0"/>
              <a:t>Sumário</a:t>
            </a:r>
            <a:endParaRPr sz="2400" b="1" dirty="0"/>
          </a:p>
          <a:p>
            <a:pPr marL="0" lvl="0" indent="0" algn="l" rtl="0">
              <a:spcBef>
                <a:spcPts val="0"/>
              </a:spcBef>
              <a:spcAft>
                <a:spcPts val="0"/>
              </a:spcAft>
              <a:buNone/>
            </a:pPr>
            <a:r>
              <a:rPr lang="pt-BR" sz="2400" dirty="0"/>
              <a:t>Apresentação…...………………………………….05</a:t>
            </a:r>
            <a:endParaRPr sz="2400" dirty="0"/>
          </a:p>
          <a:p>
            <a:pPr marL="0" lvl="0" indent="0" algn="l" rtl="0">
              <a:spcBef>
                <a:spcPts val="0"/>
              </a:spcBef>
              <a:spcAft>
                <a:spcPts val="0"/>
              </a:spcAft>
              <a:buNone/>
            </a:pPr>
            <a:r>
              <a:rPr lang="pt-BR" sz="2400" dirty="0"/>
              <a:t>Problema…..........................................................06</a:t>
            </a:r>
            <a:endParaRPr sz="2400" dirty="0"/>
          </a:p>
          <a:p>
            <a:pPr marL="0" lvl="0" indent="0" algn="l" rtl="0">
              <a:spcBef>
                <a:spcPts val="0"/>
              </a:spcBef>
              <a:spcAft>
                <a:spcPts val="0"/>
              </a:spcAft>
              <a:buNone/>
            </a:pPr>
            <a:r>
              <a:rPr lang="pt-BR" sz="2400" dirty="0"/>
              <a:t>Objetivos…..........................................................07</a:t>
            </a:r>
            <a:endParaRPr sz="2400" dirty="0"/>
          </a:p>
          <a:p>
            <a:pPr marL="0" lvl="0" indent="0" algn="l" rtl="0">
              <a:spcBef>
                <a:spcPts val="0"/>
              </a:spcBef>
              <a:spcAft>
                <a:spcPts val="0"/>
              </a:spcAft>
              <a:buNone/>
            </a:pPr>
            <a:r>
              <a:rPr lang="pt-BR" sz="2400" dirty="0"/>
              <a:t>Público Alvo………………………………………...08</a:t>
            </a:r>
            <a:endParaRPr sz="2400" dirty="0"/>
          </a:p>
          <a:p>
            <a:pPr marL="0" lvl="0" indent="0" algn="l" rtl="0">
              <a:spcBef>
                <a:spcPts val="0"/>
              </a:spcBef>
              <a:spcAft>
                <a:spcPts val="0"/>
              </a:spcAft>
              <a:buNone/>
            </a:pPr>
            <a:r>
              <a:rPr lang="pt-BR" sz="2400" dirty="0"/>
              <a:t>Personas…..........................................................09</a:t>
            </a:r>
            <a:endParaRPr sz="2400" dirty="0"/>
          </a:p>
          <a:p>
            <a:pPr marL="0" lvl="0" indent="0" algn="l" rtl="0">
              <a:spcBef>
                <a:spcPts val="0"/>
              </a:spcBef>
              <a:spcAft>
                <a:spcPts val="0"/>
              </a:spcAft>
              <a:buNone/>
            </a:pPr>
            <a:r>
              <a:rPr lang="pt-BR" sz="2400" dirty="0"/>
              <a:t>Cenário……………………………………………...10</a:t>
            </a:r>
            <a:endParaRPr sz="2400" dirty="0"/>
          </a:p>
          <a:p>
            <a:pPr marL="0" lvl="0" indent="0" algn="l" rtl="0">
              <a:spcBef>
                <a:spcPts val="0"/>
              </a:spcBef>
              <a:spcAft>
                <a:spcPts val="0"/>
              </a:spcAft>
              <a:buNone/>
            </a:pPr>
            <a:r>
              <a:rPr lang="pt-BR" sz="2400" dirty="0"/>
              <a:t>Linguagem de Categoria………………….……….11</a:t>
            </a:r>
            <a:endParaRPr sz="2400" dirty="0"/>
          </a:p>
          <a:p>
            <a:pPr marL="0" lvl="0" indent="0" algn="l" rtl="0">
              <a:spcBef>
                <a:spcPts val="0"/>
              </a:spcBef>
              <a:spcAft>
                <a:spcPts val="0"/>
              </a:spcAft>
              <a:buNone/>
            </a:pPr>
            <a:r>
              <a:rPr lang="pt-BR" sz="2400" dirty="0"/>
              <a:t>Solução……………………………………...………12</a:t>
            </a:r>
            <a:endParaRPr sz="2400" dirty="0"/>
          </a:p>
          <a:p>
            <a:pPr marL="0" lvl="0" indent="0" algn="l" rtl="0">
              <a:spcBef>
                <a:spcPts val="0"/>
              </a:spcBef>
              <a:spcAft>
                <a:spcPts val="0"/>
              </a:spcAft>
              <a:buNone/>
            </a:pPr>
            <a:r>
              <a:rPr lang="pt-BR" sz="2400" dirty="0"/>
              <a:t>Estratégias de Design……………………………..13</a:t>
            </a:r>
            <a:endParaRPr sz="2400" dirty="0"/>
          </a:p>
          <a:p>
            <a:pPr marL="0" lvl="0" indent="0" algn="l" rtl="0">
              <a:spcBef>
                <a:spcPts val="0"/>
              </a:spcBef>
              <a:spcAft>
                <a:spcPts val="0"/>
              </a:spcAft>
              <a:buNone/>
            </a:pPr>
            <a:r>
              <a:rPr lang="pt-BR" sz="2400" dirty="0"/>
              <a:t>Conceito de Criação………………………………..14</a:t>
            </a:r>
            <a:endParaRPr sz="2400" dirty="0"/>
          </a:p>
          <a:p>
            <a:pPr marL="0" lvl="0" indent="0" algn="l" rtl="0">
              <a:spcBef>
                <a:spcPts val="0"/>
              </a:spcBef>
              <a:spcAft>
                <a:spcPts val="0"/>
              </a:spcAft>
              <a:buNone/>
            </a:pPr>
            <a:r>
              <a:rPr lang="pt-BR" sz="2400" dirty="0"/>
              <a:t>Produto………………………………………………15</a:t>
            </a:r>
            <a:endParaRPr sz="2400" dirty="0"/>
          </a:p>
          <a:p>
            <a:pPr marL="0" lvl="0" indent="0" algn="l" rtl="0">
              <a:spcBef>
                <a:spcPts val="0"/>
              </a:spcBef>
              <a:spcAft>
                <a:spcPts val="0"/>
              </a:spcAft>
              <a:buNone/>
            </a:pPr>
            <a:r>
              <a:rPr lang="pt-BR" sz="2400" dirty="0"/>
              <a:t>Descrição da Solução……………………………...16</a:t>
            </a: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a:p>
            <a:pPr marL="0" lvl="0" indent="0" algn="l" rtl="0">
              <a:spcBef>
                <a:spcPts val="0"/>
              </a:spcBef>
              <a:spcAft>
                <a:spcPts val="0"/>
              </a:spcAft>
              <a:buNone/>
            </a:pPr>
            <a:endParaRPr sz="24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42"/>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pt-BR" sz="2400" b="1"/>
              <a:t>Plano de Divulgação</a:t>
            </a:r>
            <a:endParaRPr sz="2400" b="1"/>
          </a:p>
          <a:p>
            <a:pPr marL="0" lvl="0" indent="0" algn="just" rtl="0">
              <a:lnSpc>
                <a:spcPct val="115000"/>
              </a:lnSpc>
              <a:spcBef>
                <a:spcPts val="0"/>
              </a:spcBef>
              <a:spcAft>
                <a:spcPts val="0"/>
              </a:spcAft>
              <a:buNone/>
            </a:pPr>
            <a:r>
              <a:rPr lang="pt-BR" sz="1800"/>
              <a:t> Para os turistas, e também para o público local, será elaborado um banner digital e um vídeo conceitual para circular nas principais redes sociais (Facebook, Instagram e Whatsapp), e também, cartazes em formato A3 nos principais pontos da cidade, como em supermercados, universidades e rodoviária.. </a:t>
            </a:r>
            <a:endParaRPr sz="18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a:t> </a:t>
            </a:r>
            <a:endParaRPr sz="1800"/>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43"/>
          <p:cNvSpPr txBox="1">
            <a:spLocks noGrp="1"/>
          </p:cNvSpPr>
          <p:nvPr>
            <p:ph type="ctrTitle"/>
          </p:nvPr>
        </p:nvSpPr>
        <p:spPr>
          <a:xfrm>
            <a:off x="166625" y="256175"/>
            <a:ext cx="8520600" cy="2373900"/>
          </a:xfrm>
          <a:prstGeom prst="rect">
            <a:avLst/>
          </a:prstGeom>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endParaRPr sz="1800" b="1"/>
          </a:p>
          <a:p>
            <a:pPr marL="0" lvl="0" indent="0" algn="just" rtl="0">
              <a:lnSpc>
                <a:spcPct val="115000"/>
              </a:lnSpc>
              <a:spcBef>
                <a:spcPts val="0"/>
              </a:spcBef>
              <a:spcAft>
                <a:spcPts val="0"/>
              </a:spcAft>
              <a:buNone/>
            </a:pPr>
            <a:endParaRPr sz="1800"/>
          </a:p>
          <a:p>
            <a:pPr marL="0" lvl="0" indent="0" algn="just" rtl="0">
              <a:lnSpc>
                <a:spcPct val="115000"/>
              </a:lnSpc>
              <a:spcBef>
                <a:spcPts val="0"/>
              </a:spcBef>
              <a:spcAft>
                <a:spcPts val="0"/>
              </a:spcAft>
              <a:buNone/>
            </a:pPr>
            <a:r>
              <a:rPr lang="pt-BR" sz="1800"/>
              <a:t> </a:t>
            </a:r>
            <a:endParaRPr sz="1800"/>
          </a:p>
          <a:p>
            <a:pPr marL="0" lvl="0" indent="0" algn="just" rtl="0">
              <a:lnSpc>
                <a:spcPct val="115000"/>
              </a:lnSpc>
              <a:spcBef>
                <a:spcPts val="0"/>
              </a:spcBef>
              <a:spcAft>
                <a:spcPts val="0"/>
              </a:spcAft>
              <a:buNone/>
            </a:pPr>
            <a:endParaRPr sz="2400" b="1"/>
          </a:p>
          <a:p>
            <a:pPr marL="0" lvl="0" indent="0" algn="just" rtl="0">
              <a:lnSpc>
                <a:spcPct val="115000"/>
              </a:lnSpc>
              <a:spcBef>
                <a:spcPts val="0"/>
              </a:spcBef>
              <a:spcAft>
                <a:spcPts val="0"/>
              </a:spcAft>
              <a:buNone/>
            </a:pPr>
            <a:endParaRPr sz="2400" b="1"/>
          </a:p>
          <a:p>
            <a:pPr marL="0" lvl="0" indent="0" algn="l" rtl="0">
              <a:lnSpc>
                <a:spcPct val="115000"/>
              </a:lnSpc>
              <a:spcBef>
                <a:spcPts val="0"/>
              </a:spcBef>
              <a:spcAft>
                <a:spcPts val="0"/>
              </a:spcAft>
              <a:buNone/>
            </a:pPr>
            <a:endParaRPr sz="2400"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ctrTitle"/>
          </p:nvPr>
        </p:nvSpPr>
        <p:spPr>
          <a:xfrm>
            <a:off x="311708" y="2733642"/>
            <a:ext cx="8520600" cy="27369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endParaRPr sz="2400"/>
          </a:p>
          <a:p>
            <a:pPr marL="0" lvl="0" indent="0" algn="ctr" rtl="0">
              <a:spcBef>
                <a:spcPts val="0"/>
              </a:spcBef>
              <a:spcAft>
                <a:spcPts val="0"/>
              </a:spcAft>
              <a:buNone/>
            </a:pPr>
            <a:endParaRPr/>
          </a:p>
        </p:txBody>
      </p:sp>
      <p:sp>
        <p:nvSpPr>
          <p:cNvPr id="73" name="Google Shape;73;p16"/>
          <p:cNvSpPr txBox="1"/>
          <p:nvPr/>
        </p:nvSpPr>
        <p:spPr>
          <a:xfrm>
            <a:off x="522200" y="429000"/>
            <a:ext cx="8123100" cy="5962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pt-BR" sz="2400" b="1" dirty="0">
                <a:solidFill>
                  <a:schemeClr val="dk1"/>
                </a:solidFill>
              </a:rPr>
              <a:t>Sumário</a:t>
            </a:r>
            <a:endParaRPr sz="2400" b="1" dirty="0">
              <a:solidFill>
                <a:schemeClr val="dk1"/>
              </a:solidFill>
            </a:endParaRPr>
          </a:p>
          <a:p>
            <a:pPr marL="0" lvl="0" indent="0" algn="l" rtl="0">
              <a:spcBef>
                <a:spcPts val="0"/>
              </a:spcBef>
              <a:spcAft>
                <a:spcPts val="0"/>
              </a:spcAft>
              <a:buNone/>
            </a:pPr>
            <a:r>
              <a:rPr lang="pt-BR" sz="2400" dirty="0">
                <a:solidFill>
                  <a:schemeClr val="dk1"/>
                </a:solidFill>
              </a:rPr>
              <a:t>Marca………………………………...………….17</a:t>
            </a:r>
            <a:endParaRPr sz="2400" dirty="0">
              <a:solidFill>
                <a:schemeClr val="dk1"/>
              </a:solidFill>
            </a:endParaRPr>
          </a:p>
          <a:p>
            <a:pPr marL="0" lvl="0" indent="0" algn="l" rtl="0">
              <a:spcBef>
                <a:spcPts val="0"/>
              </a:spcBef>
              <a:spcAft>
                <a:spcPts val="0"/>
              </a:spcAft>
              <a:buNone/>
            </a:pPr>
            <a:r>
              <a:rPr lang="pt-BR" sz="2400" dirty="0">
                <a:solidFill>
                  <a:schemeClr val="dk1"/>
                </a:solidFill>
              </a:rPr>
              <a:t>Logotipo……………………………...………….18</a:t>
            </a:r>
            <a:endParaRPr sz="2400" dirty="0">
              <a:solidFill>
                <a:schemeClr val="dk1"/>
              </a:solidFill>
            </a:endParaRPr>
          </a:p>
          <a:p>
            <a:pPr marL="0" lvl="0" indent="0" algn="l" rtl="0">
              <a:spcBef>
                <a:spcPts val="0"/>
              </a:spcBef>
              <a:spcAft>
                <a:spcPts val="0"/>
              </a:spcAft>
              <a:buNone/>
            </a:pPr>
            <a:r>
              <a:rPr lang="pt-BR" sz="2400" dirty="0">
                <a:solidFill>
                  <a:schemeClr val="dk1"/>
                </a:solidFill>
              </a:rPr>
              <a:t>Paleta de Cores……………….…………..…...19</a:t>
            </a:r>
            <a:endParaRPr sz="2400" dirty="0">
              <a:solidFill>
                <a:schemeClr val="dk1"/>
              </a:solidFill>
            </a:endParaRPr>
          </a:p>
          <a:p>
            <a:pPr marL="0" lvl="0" indent="0" algn="l" rtl="0">
              <a:spcBef>
                <a:spcPts val="0"/>
              </a:spcBef>
              <a:spcAft>
                <a:spcPts val="0"/>
              </a:spcAft>
              <a:buNone/>
            </a:pPr>
            <a:r>
              <a:rPr lang="pt-BR" sz="2400" dirty="0">
                <a:solidFill>
                  <a:schemeClr val="dk1"/>
                </a:solidFill>
              </a:rPr>
              <a:t>Tipografia…………………………………….....20</a:t>
            </a:r>
            <a:endParaRPr sz="2400" dirty="0">
              <a:solidFill>
                <a:schemeClr val="dk1"/>
              </a:solidFill>
            </a:endParaRPr>
          </a:p>
          <a:p>
            <a:pPr marL="0" lvl="0" indent="0" algn="l" rtl="0">
              <a:spcBef>
                <a:spcPts val="0"/>
              </a:spcBef>
              <a:spcAft>
                <a:spcPts val="0"/>
              </a:spcAft>
              <a:buNone/>
            </a:pPr>
            <a:r>
              <a:rPr lang="pt-BR" sz="2400" dirty="0">
                <a:solidFill>
                  <a:schemeClr val="dk1"/>
                </a:solidFill>
              </a:rPr>
              <a:t>Elementos Visuais……………….…….……….21</a:t>
            </a:r>
            <a:endParaRPr sz="2400" dirty="0">
              <a:solidFill>
                <a:schemeClr val="dk1"/>
              </a:solidFill>
            </a:endParaRPr>
          </a:p>
          <a:p>
            <a:pPr marL="0" lvl="0" indent="0" algn="l" rtl="0">
              <a:spcBef>
                <a:spcPts val="0"/>
              </a:spcBef>
              <a:spcAft>
                <a:spcPts val="0"/>
              </a:spcAft>
              <a:buNone/>
            </a:pPr>
            <a:r>
              <a:rPr lang="pt-BR" sz="2400" dirty="0">
                <a:solidFill>
                  <a:schemeClr val="dk1"/>
                </a:solidFill>
              </a:rPr>
              <a:t>Projetos Específicos…………………………...22</a:t>
            </a:r>
            <a:endParaRPr sz="2400" dirty="0">
              <a:solidFill>
                <a:schemeClr val="dk1"/>
              </a:solidFill>
            </a:endParaRPr>
          </a:p>
          <a:p>
            <a:pPr marL="0" lvl="0" indent="0" algn="l" rtl="0">
              <a:spcBef>
                <a:spcPts val="0"/>
              </a:spcBef>
              <a:spcAft>
                <a:spcPts val="0"/>
              </a:spcAft>
              <a:buNone/>
            </a:pPr>
            <a:r>
              <a:rPr lang="pt-BR" sz="2400" dirty="0">
                <a:solidFill>
                  <a:schemeClr val="dk1"/>
                </a:solidFill>
              </a:rPr>
              <a:t>Projeto de Informação………………………....23</a:t>
            </a:r>
            <a:endParaRPr sz="2400" dirty="0">
              <a:solidFill>
                <a:schemeClr val="dk1"/>
              </a:solidFill>
            </a:endParaRPr>
          </a:p>
          <a:p>
            <a:pPr marL="0" lvl="0" indent="0" algn="l" rtl="0">
              <a:spcBef>
                <a:spcPts val="0"/>
              </a:spcBef>
              <a:spcAft>
                <a:spcPts val="0"/>
              </a:spcAft>
              <a:buNone/>
            </a:pPr>
            <a:r>
              <a:rPr lang="pt-BR" sz="2400" dirty="0">
                <a:solidFill>
                  <a:schemeClr val="dk1"/>
                </a:solidFill>
              </a:rPr>
              <a:t>Projeto de Interface…………………………….24</a:t>
            </a:r>
            <a:endParaRPr sz="2400" dirty="0">
              <a:solidFill>
                <a:schemeClr val="dk1"/>
              </a:solidFill>
            </a:endParaRPr>
          </a:p>
          <a:p>
            <a:pPr marL="0" lvl="0" indent="0" algn="l" rtl="0">
              <a:spcBef>
                <a:spcPts val="0"/>
              </a:spcBef>
              <a:spcAft>
                <a:spcPts val="0"/>
              </a:spcAft>
              <a:buNone/>
            </a:pPr>
            <a:r>
              <a:rPr lang="pt-BR" sz="2400" dirty="0">
                <a:solidFill>
                  <a:schemeClr val="dk1"/>
                </a:solidFill>
              </a:rPr>
              <a:t>Projeto de Navegação……………...………….25</a:t>
            </a:r>
            <a:endParaRPr sz="2400" dirty="0">
              <a:solidFill>
                <a:schemeClr val="dk1"/>
              </a:solidFill>
            </a:endParaRPr>
          </a:p>
          <a:p>
            <a:pPr marL="0" lvl="0" indent="0" algn="l" rtl="0">
              <a:spcBef>
                <a:spcPts val="0"/>
              </a:spcBef>
              <a:spcAft>
                <a:spcPts val="0"/>
              </a:spcAft>
              <a:buNone/>
            </a:pPr>
            <a:r>
              <a:rPr lang="pt-BR" sz="2400" dirty="0">
                <a:solidFill>
                  <a:schemeClr val="dk1"/>
                </a:solidFill>
              </a:rPr>
              <a:t>Projeto de Interação……………………………26</a:t>
            </a:r>
            <a:endParaRPr sz="2400" dirty="0">
              <a:solidFill>
                <a:schemeClr val="dk1"/>
              </a:solidFill>
            </a:endParaRPr>
          </a:p>
          <a:p>
            <a:pPr marL="0" lvl="0" indent="0" algn="l" rtl="0">
              <a:spcBef>
                <a:spcPts val="0"/>
              </a:spcBef>
              <a:spcAft>
                <a:spcPts val="0"/>
              </a:spcAft>
              <a:buNone/>
            </a:pPr>
            <a:r>
              <a:rPr lang="pt-BR" sz="2400" dirty="0">
                <a:solidFill>
                  <a:schemeClr val="dk1"/>
                </a:solidFill>
              </a:rPr>
              <a:t>Materiais e Tecnologias………………...……...27</a:t>
            </a:r>
            <a:endParaRPr sz="2400" dirty="0">
              <a:solidFill>
                <a:schemeClr val="dk1"/>
              </a:solidFill>
            </a:endParaRPr>
          </a:p>
          <a:p>
            <a:pPr marL="0" lvl="0" indent="0" algn="l" rtl="0">
              <a:spcBef>
                <a:spcPts val="0"/>
              </a:spcBef>
              <a:spcAft>
                <a:spcPts val="0"/>
              </a:spcAft>
              <a:buNone/>
            </a:pPr>
            <a:r>
              <a:rPr lang="pt-BR" sz="2400" dirty="0">
                <a:solidFill>
                  <a:schemeClr val="dk1"/>
                </a:solidFill>
              </a:rPr>
              <a:t>Plano de Divulgação…………………………...28</a:t>
            </a:r>
            <a:endParaRPr sz="2400" dirty="0">
              <a:solidFill>
                <a:schemeClr val="dk1"/>
              </a:solidFill>
            </a:endParaRPr>
          </a:p>
          <a:p>
            <a:pPr marL="0" lvl="0" indent="0" algn="l" rtl="0">
              <a:spcBef>
                <a:spcPts val="0"/>
              </a:spcBef>
              <a:spcAft>
                <a:spcPts val="0"/>
              </a:spcAft>
              <a:buNone/>
            </a:pPr>
            <a:endParaRPr sz="2400" dirty="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ctrTitle"/>
          </p:nvPr>
        </p:nvSpPr>
        <p:spPr>
          <a:xfrm>
            <a:off x="311708" y="2733642"/>
            <a:ext cx="8520600" cy="27369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r>
              <a:rPr lang="pt-BR" sz="2400" b="1" dirty="0"/>
              <a:t> Apresentação:</a:t>
            </a:r>
            <a:r>
              <a:rPr lang="pt-BR" sz="2400" dirty="0"/>
              <a:t> Este documento se trata da Proposta de Desenvolvimento Projetual  da exposição HEX, desenvolvido pelos alunos de Design Digital da Universidade Federal do Ceará. A exposição é a ponte entre a cultura popular de mistérios cósmicos de Quixadá e a tecnologia eletrônica-digital para que se torne possível materializar uma experiência imersiva que aproxime, principalmente, o cidadão local de sua própria produção imagética cultural.</a:t>
            </a:r>
            <a:endParaRPr sz="2400" dirty="0"/>
          </a:p>
          <a:p>
            <a:pPr marL="0" lvl="0" indent="0" algn="ctr" rtl="0">
              <a:spcBef>
                <a:spcPts val="0"/>
              </a:spcBef>
              <a:spcAft>
                <a:spcPts val="0"/>
              </a:spcAft>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ctrTitle"/>
          </p:nvPr>
        </p:nvSpPr>
        <p:spPr>
          <a:xfrm>
            <a:off x="311708" y="2733642"/>
            <a:ext cx="8520600" cy="27369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r>
              <a:rPr lang="pt-BR" sz="2400" b="1" dirty="0"/>
              <a:t> Problema:  </a:t>
            </a:r>
            <a:r>
              <a:rPr lang="pt-BR" sz="2400" dirty="0"/>
              <a:t>Quixadá é uma cidade famosa pelas suas histórias envolvendo contatos imediatos com </a:t>
            </a:r>
            <a:r>
              <a:rPr lang="pt-BR" sz="2400" dirty="0" err="1"/>
              <a:t>ovnis</a:t>
            </a:r>
            <a:r>
              <a:rPr lang="pt-BR" sz="2400" dirty="0"/>
              <a:t>, dado isso, vê-se uma oportunidade de enriquecer o turismo local explorando este tema e trazendo habitantes da cidade e turistas para os centros culturais locais.</a:t>
            </a:r>
            <a:endParaRPr sz="2400" dirty="0"/>
          </a:p>
          <a:p>
            <a:pPr marL="0" lvl="0" indent="0" algn="just" rtl="0">
              <a:lnSpc>
                <a:spcPct val="115000"/>
              </a:lnSpc>
              <a:spcBef>
                <a:spcPts val="0"/>
              </a:spcBef>
              <a:spcAft>
                <a:spcPts val="0"/>
              </a:spcAft>
              <a:buNone/>
            </a:pPr>
            <a:endParaRPr sz="2400" b="1" dirty="0"/>
          </a:p>
          <a:p>
            <a:pPr marL="0" lvl="0" indent="0" algn="ctr" rtl="0">
              <a:spcBef>
                <a:spcPts val="0"/>
              </a:spcBef>
              <a:spcAft>
                <a:spcPts val="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9"/>
          <p:cNvSpPr txBox="1">
            <a:spLocks noGrp="1"/>
          </p:cNvSpPr>
          <p:nvPr>
            <p:ph type="ctrTitle"/>
          </p:nvPr>
        </p:nvSpPr>
        <p:spPr>
          <a:xfrm>
            <a:off x="311708" y="3498567"/>
            <a:ext cx="8520600" cy="2736900"/>
          </a:xfrm>
          <a:prstGeom prst="rect">
            <a:avLst/>
          </a:prstGeom>
        </p:spPr>
        <p:txBody>
          <a:bodyPr spcFirstLastPara="1" wrap="square" lIns="91425" tIns="91425" rIns="91425" bIns="91425" anchor="b" anchorCtr="0">
            <a:noAutofit/>
          </a:bodyPr>
          <a:lstStyle/>
          <a:p>
            <a:pPr marL="0" lvl="0" indent="457200" algn="just" rtl="0">
              <a:lnSpc>
                <a:spcPct val="115000"/>
              </a:lnSpc>
              <a:spcBef>
                <a:spcPts val="0"/>
              </a:spcBef>
              <a:spcAft>
                <a:spcPts val="0"/>
              </a:spcAft>
              <a:buNone/>
            </a:pPr>
            <a:r>
              <a:rPr lang="pt-BR" sz="1800" b="1" dirty="0"/>
              <a:t>Objetivo Geral:</a:t>
            </a:r>
            <a:r>
              <a:rPr lang="pt-BR" sz="1800" dirty="0"/>
              <a:t> Nosso objetivo é oferecer uma exposição de Arte e Design experimental, de acesso gratuito, que fomente a atividade cultural de Quixadá. Se apropriando da temática de mistérios ufológicos da região, com a finalidade de retornar uma parte expressiva da microcultura regional para a população local e turistas em forma de um produto cultural que </a:t>
            </a:r>
            <a:r>
              <a:rPr lang="pt-BR" sz="1800" dirty="0" err="1"/>
              <a:t>intuita</a:t>
            </a:r>
            <a:r>
              <a:rPr lang="pt-BR" sz="1800" dirty="0"/>
              <a:t> quebrar com a realidade cotidiana a partir da interação com uma narrativa </a:t>
            </a:r>
            <a:r>
              <a:rPr lang="pt-BR" sz="1800" dirty="0" err="1"/>
              <a:t>hipermidiática</a:t>
            </a:r>
            <a:r>
              <a:rPr lang="pt-BR" sz="1800" dirty="0"/>
              <a:t> apresentada a partir da realidade virtual.</a:t>
            </a:r>
            <a:endParaRPr sz="1800" dirty="0"/>
          </a:p>
          <a:p>
            <a:pPr marL="0" lvl="0" indent="457200" algn="just" rtl="0">
              <a:lnSpc>
                <a:spcPct val="115000"/>
              </a:lnSpc>
              <a:spcBef>
                <a:spcPts val="0"/>
              </a:spcBef>
              <a:spcAft>
                <a:spcPts val="0"/>
              </a:spcAft>
              <a:buNone/>
            </a:pPr>
            <a:endParaRPr sz="1800" dirty="0"/>
          </a:p>
          <a:p>
            <a:pPr marL="0" lvl="0" indent="457200" algn="just" rtl="0">
              <a:lnSpc>
                <a:spcPct val="115000"/>
              </a:lnSpc>
              <a:spcBef>
                <a:spcPts val="0"/>
              </a:spcBef>
              <a:spcAft>
                <a:spcPts val="0"/>
              </a:spcAft>
              <a:buNone/>
            </a:pPr>
            <a:r>
              <a:rPr lang="pt-BR" sz="1800" b="1" dirty="0"/>
              <a:t>Objetivo Específico:  </a:t>
            </a:r>
            <a:endParaRPr sz="1800" b="1" dirty="0"/>
          </a:p>
          <a:p>
            <a:pPr marL="457200" lvl="0" indent="-342900" algn="just" rtl="0">
              <a:lnSpc>
                <a:spcPct val="115000"/>
              </a:lnSpc>
              <a:spcBef>
                <a:spcPts val="0"/>
              </a:spcBef>
              <a:spcAft>
                <a:spcPts val="0"/>
              </a:spcAft>
              <a:buSzPts val="1800"/>
              <a:buChar char="●"/>
            </a:pPr>
            <a:r>
              <a:rPr lang="pt-BR" sz="1800" dirty="0"/>
              <a:t>Criar uma experiência envolvente e íntima ao usuário, onde a interatividade seja realizada partir da utilização de tecnologias eletrônicas digitais ligadas a internet das coisas. </a:t>
            </a:r>
            <a:endParaRPr sz="1800" dirty="0"/>
          </a:p>
          <a:p>
            <a:pPr marL="914400" lvl="0" indent="-342900" algn="just" rtl="0">
              <a:lnSpc>
                <a:spcPct val="115000"/>
              </a:lnSpc>
              <a:spcBef>
                <a:spcPts val="0"/>
              </a:spcBef>
              <a:spcAft>
                <a:spcPts val="0"/>
              </a:spcAft>
              <a:buSzPts val="1800"/>
              <a:buChar char="●"/>
            </a:pPr>
            <a:r>
              <a:rPr lang="pt-BR" sz="1800" dirty="0"/>
              <a:t>Divertir e entreter o usuário.</a:t>
            </a:r>
            <a:endParaRPr sz="1800" dirty="0"/>
          </a:p>
          <a:p>
            <a:pPr marL="0" lvl="0" indent="0" algn="just" rtl="0">
              <a:lnSpc>
                <a:spcPct val="115000"/>
              </a:lnSpc>
              <a:spcBef>
                <a:spcPts val="0"/>
              </a:spcBef>
              <a:spcAft>
                <a:spcPts val="0"/>
              </a:spcAft>
              <a:buNone/>
            </a:pPr>
            <a:endParaRPr sz="1800" b="1" dirty="0"/>
          </a:p>
          <a:p>
            <a:pPr marL="0" lvl="0" indent="0" algn="just" rtl="0">
              <a:lnSpc>
                <a:spcPct val="115000"/>
              </a:lnSpc>
              <a:spcBef>
                <a:spcPts val="0"/>
              </a:spcBef>
              <a:spcAft>
                <a:spcPts val="0"/>
              </a:spcAft>
              <a:buNone/>
            </a:pPr>
            <a:endParaRPr sz="2400" b="1" dirty="0"/>
          </a:p>
          <a:p>
            <a:pPr marL="0" lvl="0" indent="0" algn="ctr"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ctrTitle"/>
          </p:nvPr>
        </p:nvSpPr>
        <p:spPr>
          <a:xfrm>
            <a:off x="-189442" y="2773192"/>
            <a:ext cx="8520600" cy="2736900"/>
          </a:xfrm>
          <a:prstGeom prst="rect">
            <a:avLst/>
          </a:prstGeom>
        </p:spPr>
        <p:txBody>
          <a:bodyPr spcFirstLastPara="1" wrap="square" lIns="91425" tIns="91425" rIns="91425" bIns="91425" anchor="b" anchorCtr="0">
            <a:noAutofit/>
          </a:bodyPr>
          <a:lstStyle/>
          <a:p>
            <a:pPr marL="914400" lvl="0" indent="0" algn="just" rtl="0">
              <a:lnSpc>
                <a:spcPct val="115000"/>
              </a:lnSpc>
              <a:spcBef>
                <a:spcPts val="0"/>
              </a:spcBef>
              <a:spcAft>
                <a:spcPts val="0"/>
              </a:spcAft>
              <a:buNone/>
            </a:pPr>
            <a:r>
              <a:rPr lang="pt-BR" sz="1800" b="1" dirty="0"/>
              <a:t>Público‐alvo</a:t>
            </a:r>
            <a:r>
              <a:rPr lang="pt-BR" sz="1800" dirty="0"/>
              <a:t>  </a:t>
            </a:r>
            <a:r>
              <a:rPr lang="pt-BR" sz="1800" dirty="0">
                <a:solidFill>
                  <a:srgbClr val="674EA7"/>
                </a:solidFill>
              </a:rPr>
              <a:t> </a:t>
            </a:r>
            <a:endParaRPr sz="1800" dirty="0">
              <a:solidFill>
                <a:srgbClr val="674EA7"/>
              </a:solidFill>
            </a:endParaRPr>
          </a:p>
          <a:p>
            <a:pPr marL="914400" lvl="0" indent="0" algn="just" rtl="0">
              <a:lnSpc>
                <a:spcPct val="115000"/>
              </a:lnSpc>
              <a:spcBef>
                <a:spcPts val="0"/>
              </a:spcBef>
              <a:spcAft>
                <a:spcPts val="0"/>
              </a:spcAft>
              <a:buNone/>
            </a:pPr>
            <a:r>
              <a:rPr lang="pt-BR" sz="1800" dirty="0"/>
              <a:t>Após uma pesquisa de campo com a população local e com visitantes da cidade e guias turísticos,  foi possível notar o prévio conhecimento das pessoas sobre as histórias envolvendo OVNIS no local, os guias entrevistados ressaltaram a curiosidade da população e de turistas sobre o tema.  Os não-conterrâneos afirmaram que suas primeiras impressões da cidade advieram de notícias da TV e da internet sobre os mistérios sobre o tema em questão, enquanto muitos conterrâneos afirmam conhecer histórias relacionadas de </a:t>
            </a:r>
            <a:r>
              <a:rPr lang="pt-BR" sz="1800" dirty="0" err="1"/>
              <a:t>avistamentos</a:t>
            </a:r>
            <a:r>
              <a:rPr lang="pt-BR" sz="1800" dirty="0"/>
              <a:t> de objetos estranhos no céu.</a:t>
            </a:r>
            <a:endParaRPr sz="1800" b="1" dirty="0"/>
          </a:p>
          <a:p>
            <a:pPr marL="0" lvl="0" indent="0" algn="just" rtl="0">
              <a:lnSpc>
                <a:spcPct val="115000"/>
              </a:lnSpc>
              <a:spcBef>
                <a:spcPts val="0"/>
              </a:spcBef>
              <a:spcAft>
                <a:spcPts val="0"/>
              </a:spcAft>
              <a:buNone/>
            </a:pPr>
            <a:endParaRPr sz="1800" b="1" dirty="0"/>
          </a:p>
          <a:p>
            <a:pPr marL="0" lvl="0" indent="0" algn="just" rtl="0">
              <a:lnSpc>
                <a:spcPct val="115000"/>
              </a:lnSpc>
              <a:spcBef>
                <a:spcPts val="0"/>
              </a:spcBef>
              <a:spcAft>
                <a:spcPts val="0"/>
              </a:spcAft>
              <a:buNone/>
            </a:pPr>
            <a:endParaRPr sz="1800" b="1" dirty="0"/>
          </a:p>
          <a:p>
            <a:pPr marL="0" lvl="0" indent="0" algn="ctr" rtl="0">
              <a:spcBef>
                <a:spcPts val="0"/>
              </a:spcBef>
              <a:spcAft>
                <a:spcPts val="0"/>
              </a:spcAft>
              <a:buNone/>
            </a:pPr>
            <a:endParaRPr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ctrTitle"/>
          </p:nvPr>
        </p:nvSpPr>
        <p:spPr>
          <a:xfrm>
            <a:off x="403825" y="5966070"/>
            <a:ext cx="8520600" cy="1033500"/>
          </a:xfrm>
          <a:prstGeom prst="rect">
            <a:avLst/>
          </a:prstGeom>
        </p:spPr>
        <p:txBody>
          <a:bodyPr spcFirstLastPara="1" wrap="square" lIns="91425" tIns="91425" rIns="91425" bIns="91425" anchor="b" anchorCtr="0">
            <a:noAutofit/>
          </a:bodyPr>
          <a:lstStyle/>
          <a:p>
            <a:pPr marL="0" lvl="0" indent="0" algn="just" rtl="0">
              <a:lnSpc>
                <a:spcPct val="115000"/>
              </a:lnSpc>
              <a:spcBef>
                <a:spcPts val="0"/>
              </a:spcBef>
              <a:spcAft>
                <a:spcPts val="0"/>
              </a:spcAft>
              <a:buNone/>
            </a:pPr>
            <a:r>
              <a:rPr lang="pt-BR" sz="2400" b="1" dirty="0"/>
              <a:t>Personas </a:t>
            </a:r>
            <a:endParaRPr sz="2400" b="1" dirty="0"/>
          </a:p>
          <a:p>
            <a:pPr marL="0" lvl="0" indent="0" algn="just" rtl="0">
              <a:spcBef>
                <a:spcPts val="0"/>
              </a:spcBef>
              <a:spcAft>
                <a:spcPts val="0"/>
              </a:spcAft>
              <a:buClr>
                <a:schemeClr val="dk1"/>
              </a:buClr>
              <a:buSzPts val="1100"/>
              <a:buFont typeface="Arial"/>
              <a:buNone/>
            </a:pPr>
            <a:endParaRPr sz="1800" dirty="0"/>
          </a:p>
          <a:p>
            <a:pPr marL="0" lvl="0" indent="0" algn="l" rtl="0">
              <a:spcBef>
                <a:spcPts val="0"/>
              </a:spcBef>
              <a:spcAft>
                <a:spcPts val="0"/>
              </a:spcAft>
              <a:buClr>
                <a:schemeClr val="dk1"/>
              </a:buClr>
              <a:buSzPts val="1100"/>
              <a:buFont typeface="Arial"/>
              <a:buNone/>
            </a:pPr>
            <a:r>
              <a:rPr lang="pt-BR" sz="1800" b="1" dirty="0"/>
              <a:t>Nome: </a:t>
            </a:r>
            <a:r>
              <a:rPr lang="pt-BR" sz="1800" dirty="0"/>
              <a:t>Fernando de Almeida Capistrano​	 </a:t>
            </a:r>
            <a:endParaRPr sz="1800" dirty="0"/>
          </a:p>
          <a:p>
            <a:pPr marL="0" lvl="0" indent="0" algn="l" rtl="0">
              <a:spcBef>
                <a:spcPts val="0"/>
              </a:spcBef>
              <a:spcAft>
                <a:spcPts val="0"/>
              </a:spcAft>
              <a:buClr>
                <a:schemeClr val="dk1"/>
              </a:buClr>
              <a:buSzPts val="1100"/>
              <a:buFont typeface="Arial"/>
              <a:buNone/>
            </a:pPr>
            <a:r>
              <a:rPr lang="pt-BR" sz="1800" b="1" dirty="0"/>
              <a:t>Idade: </a:t>
            </a:r>
            <a:r>
              <a:rPr lang="pt-BR" sz="1800" dirty="0"/>
              <a:t>37​ anos </a:t>
            </a:r>
            <a:endParaRPr sz="1800" dirty="0"/>
          </a:p>
          <a:p>
            <a:pPr marL="0" lvl="0" indent="0" algn="l" rtl="0">
              <a:spcBef>
                <a:spcPts val="0"/>
              </a:spcBef>
              <a:spcAft>
                <a:spcPts val="0"/>
              </a:spcAft>
              <a:buClr>
                <a:schemeClr val="dk1"/>
              </a:buClr>
              <a:buSzPts val="1100"/>
              <a:buFont typeface="Arial"/>
              <a:buNone/>
            </a:pPr>
            <a:r>
              <a:rPr lang="pt-BR" sz="1800" b="1" dirty="0"/>
              <a:t>Profissão: </a:t>
            </a:r>
            <a:r>
              <a:rPr lang="pt-BR" sz="1800" dirty="0"/>
              <a:t>Guia Turístico​	 </a:t>
            </a:r>
            <a:endParaRPr sz="1800" dirty="0"/>
          </a:p>
          <a:p>
            <a:pPr marL="0" lvl="0" indent="0" algn="l" rtl="0">
              <a:spcBef>
                <a:spcPts val="0"/>
              </a:spcBef>
              <a:spcAft>
                <a:spcPts val="0"/>
              </a:spcAft>
              <a:buClr>
                <a:schemeClr val="dk1"/>
              </a:buClr>
              <a:buSzPts val="1100"/>
              <a:buFont typeface="Arial"/>
              <a:buNone/>
            </a:pPr>
            <a:r>
              <a:rPr lang="pt-BR" sz="1800" b="1" dirty="0"/>
              <a:t>Categoria: </a:t>
            </a:r>
            <a:r>
              <a:rPr lang="pt-BR" sz="1800" dirty="0"/>
              <a:t>Turismo</a:t>
            </a:r>
            <a:endParaRPr sz="1800" dirty="0"/>
          </a:p>
          <a:p>
            <a:pPr marL="0" lvl="0" indent="0" algn="l" rtl="0">
              <a:spcBef>
                <a:spcPts val="0"/>
              </a:spcBef>
              <a:spcAft>
                <a:spcPts val="0"/>
              </a:spcAft>
              <a:buClr>
                <a:schemeClr val="dk1"/>
              </a:buClr>
              <a:buSzPts val="1100"/>
              <a:buFont typeface="Arial"/>
              <a:buNone/>
            </a:pPr>
            <a:endParaRPr sz="1800" dirty="0"/>
          </a:p>
          <a:p>
            <a:pPr marL="0" lvl="0" indent="0" algn="just" rtl="0">
              <a:spcBef>
                <a:spcPts val="0"/>
              </a:spcBef>
              <a:spcAft>
                <a:spcPts val="0"/>
              </a:spcAft>
              <a:buClr>
                <a:schemeClr val="dk1"/>
              </a:buClr>
              <a:buSzPts val="1100"/>
              <a:buFont typeface="Arial"/>
              <a:buNone/>
            </a:pPr>
            <a:r>
              <a:rPr lang="pt-BR" sz="1800" b="1" dirty="0"/>
              <a:t>Contexto Social: </a:t>
            </a:r>
            <a:r>
              <a:rPr lang="pt-BR" sz="1800" dirty="0"/>
              <a:t>Fernando​ trabalha como guia turístico na cidade de Quixadá. Por ter grande interesse em patrimônio público e perceber a falta de um profissional atuante na área, Fernando estudou a história de Quixadá de forma autodidata e começou a atender turistas e demais visitantes nos principais pontos turísticos da cidade. Fernando percebe que as pessoas têm uma ideia distorcida de determinados fatos históricos da cidade, sente também que as pessoas se impressionam com histórias clássicas da cidade como a lenda do gato preto e principalmente por relatos de óvnis, como o Caso Barroso, um caso ufológico muito misterioso que sua repercussão teve proporções globais. Fernando acredita que falta muita sensibilidade das pessoas locais sobre sua história, relata que apenas 2% das pessoas que o procuram são visitantes locais, e que acredita que isso é uma questão de educação e pode de fato mudar a percepção das pessoas sobre o lugar onde elas moram. </a:t>
            </a:r>
            <a:endParaRPr sz="1800" dirty="0"/>
          </a:p>
          <a:p>
            <a:pPr marL="0" lvl="0" indent="0" algn="l" rtl="0">
              <a:spcBef>
                <a:spcPts val="0"/>
              </a:spcBef>
              <a:spcAft>
                <a:spcPts val="0"/>
              </a:spcAft>
              <a:buClr>
                <a:schemeClr val="dk1"/>
              </a:buClr>
              <a:buSzPts val="1100"/>
              <a:buFont typeface="Arial"/>
              <a:buNone/>
            </a:pPr>
            <a:r>
              <a:rPr lang="pt-BR" sz="1800" dirty="0"/>
              <a:t>	</a:t>
            </a:r>
            <a:endParaRPr sz="1800" dirty="0"/>
          </a:p>
          <a:p>
            <a:pPr marL="0" lvl="0" indent="0" algn="just" rtl="0">
              <a:lnSpc>
                <a:spcPct val="115000"/>
              </a:lnSpc>
              <a:spcBef>
                <a:spcPts val="0"/>
              </a:spcBef>
              <a:spcAft>
                <a:spcPts val="0"/>
              </a:spcAft>
              <a:buNone/>
            </a:pPr>
            <a:r>
              <a:rPr lang="pt-BR" sz="1100" b="1" dirty="0"/>
              <a:t> </a:t>
            </a:r>
            <a:endParaRPr sz="1100" b="1" dirty="0"/>
          </a:p>
          <a:p>
            <a:pPr marL="0" lvl="0" indent="0" algn="just" rtl="0">
              <a:lnSpc>
                <a:spcPct val="115000"/>
              </a:lnSpc>
              <a:spcBef>
                <a:spcPts val="0"/>
              </a:spcBef>
              <a:spcAft>
                <a:spcPts val="0"/>
              </a:spcAft>
              <a:buNone/>
            </a:pPr>
            <a:endParaRPr sz="2400" b="1" dirty="0"/>
          </a:p>
          <a:p>
            <a:pPr marL="0" lvl="0" indent="0" algn="ctr" rtl="0">
              <a:spcBef>
                <a:spcPts val="0"/>
              </a:spcBef>
              <a:spcAft>
                <a:spcPts val="0"/>
              </a:spcAft>
              <a:buNone/>
            </a:pPr>
            <a:endParaRPr sz="18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306</TotalTime>
  <Words>1121</Words>
  <Application>Microsoft Office PowerPoint</Application>
  <PresentationFormat>Apresentação na tela (4:3)</PresentationFormat>
  <Paragraphs>233</Paragraphs>
  <Slides>31</Slides>
  <Notes>31</Notes>
  <HiddenSlides>0</HiddenSlides>
  <MMClips>0</MMClips>
  <ScaleCrop>false</ScaleCrop>
  <HeadingPairs>
    <vt:vector size="6" baseType="variant">
      <vt:variant>
        <vt:lpstr>Fontes usadas</vt:lpstr>
      </vt:variant>
      <vt:variant>
        <vt:i4>1</vt:i4>
      </vt:variant>
      <vt:variant>
        <vt:lpstr>Tema</vt:lpstr>
      </vt:variant>
      <vt:variant>
        <vt:i4>1</vt:i4>
      </vt:variant>
      <vt:variant>
        <vt:lpstr>Títulos de slides</vt:lpstr>
      </vt:variant>
      <vt:variant>
        <vt:i4>31</vt:i4>
      </vt:variant>
    </vt:vector>
  </HeadingPairs>
  <TitlesOfParts>
    <vt:vector size="33" baseType="lpstr">
      <vt:lpstr>Arial</vt:lpstr>
      <vt:lpstr>Simple Light</vt:lpstr>
      <vt:lpstr> </vt:lpstr>
      <vt:lpstr> </vt:lpstr>
      <vt:lpstr> </vt:lpstr>
      <vt:lpstr> </vt:lpstr>
      <vt:lpstr> Apresentação: Este documento se trata da Proposta de Desenvolvimento Projetual  da exposição HEX, desenvolvido pelos alunos de Design Digital da Universidade Federal do Ceará. A exposição é a ponte entre a cultura popular de mistérios cósmicos de Quixadá e a tecnologia eletrônica-digital para que se torne possível materializar uma experiência imersiva que aproxime, principalmente, o cidadão local de sua própria produção imagética cultural. </vt:lpstr>
      <vt:lpstr> Problema:  Quixadá é uma cidade famosa pelas suas histórias envolvendo contatos imediatos com ovnis, dado isso, vê-se uma oportunidade de enriquecer o turismo local explorando este tema e trazendo habitantes da cidade e turistas para os centros culturais locais.  </vt:lpstr>
      <vt:lpstr>Objetivo Geral: Nosso objetivo é oferecer uma exposição de Arte e Design experimental, de acesso gratuito, que fomente a atividade cultural de Quixadá. Se apropriando da temática de mistérios ufológicos da região, com a finalidade de retornar uma parte expressiva da microcultura regional para a população local e turistas em forma de um produto cultural que intuita quebrar com a realidade cotidiana a partir da interação com uma narrativa hipermidiática apresentada a partir da realidade virtual.  Objetivo Específico:   Criar uma experiência envolvente e íntima ao usuário, onde a interatividade seja realizada partir da utilização de tecnologias eletrônicas digitais ligadas a internet das coisas.  Divertir e entreter o usuário.   </vt:lpstr>
      <vt:lpstr>Público‐alvo    Após uma pesquisa de campo com a população local e com visitantes da cidade e guias turísticos,  foi possível notar o prévio conhecimento das pessoas sobre as histórias envolvendo OVNIS no local, os guias entrevistados ressaltaram a curiosidade da população e de turistas sobre o tema.  Os não-conterrâneos afirmaram que suas primeiras impressões da cidade advieram de notícias da TV e da internet sobre os mistérios sobre o tema em questão, enquanto muitos conterrâneos afirmam conhecer histórias relacionadas de avistamentos de objetos estranhos no céu.   </vt:lpstr>
      <vt:lpstr>Personas   Nome: Fernando de Almeida Capistrano​   Idade: 37​ anos  Profissão: Guia Turístico​   Categoria: Turismo  Contexto Social: Fernando​ trabalha como guia turístico na cidade de Quixadá. Por ter grande interesse em patrimônio público e perceber a falta de um profissional atuante na área, Fernando estudou a história de Quixadá de forma autodidata e começou a atender turistas e demais visitantes nos principais pontos turísticos da cidade. Fernando percebe que as pessoas têm uma ideia distorcida de determinados fatos históricos da cidade, sente também que as pessoas se impressionam com histórias clássicas da cidade como a lenda do gato preto e principalmente por relatos de óvnis, como o Caso Barroso, um caso ufológico muito misterioso que sua repercussão teve proporções globais. Fernando acredita que falta muita sensibilidade das pessoas locais sobre sua história, relata que apenas 2% das pessoas que o procuram são visitantes locais, e que acredita que isso é uma questão de educação e pode de fato mudar a percepção das pessoas sobre o lugar onde elas moram.       </vt:lpstr>
      <vt:lpstr>Personas   Nome: Luana Paula Fernandes Idade: 26 Profissão: Estudante Categoria: Turista Luana é natural de Juazeiro do Norte e vem a Quixadá para cursar o ensino superior. Luana relata é pouco informada de eventos culturais locais apesar de ser interessada no assunto. Relata também que em sua cidade há maior consolidação da preservação do patrimônio local, bem como mecanismos de viabilização de projetos culturais, e afirma que Quixadá também tem o mesmo potencial.  Nome: Maria Benedita Carleana​   Idade: 48​ anos  Profissão: Microempreendedora​    Categoria:  Moradora Local​   Maria​ se mudou a cidade há pouco tempo para empreender e morar com o filho que veio estudar em uma universidade local, conhece Quixadá pouco e não sabia da existência de um museu local ou algo do gênero. Maria costuma assistir TV nas horas vagas e foi justamente em uma reportagem que falava sobre ovnis que teve sua primeira impressão da cidade.        </vt:lpstr>
      <vt:lpstr>Cenário: Quixadá é uma cidade com grande potencial turístico, a cidade recebe regularmente visitantes em seus museus e ao patrimônio local. Muitos visitantes conhecem a cidade devido sua fama ligada a aparições extraterrestres. No entanto, faltam iniciativas para explorar tal conteúdo na cidade, algo que tem potencial para gerar maior interesse tanto da população local como dos turistas.               </vt:lpstr>
      <vt:lpstr>Linguagem de  categoria: Projetos similares tem como natureza causar uma interação do público com suas obras partindo de um contato contemplativo. Geralmente se utilizam de tecnologias como projeção mapeada, sons, projeção espacial e conteúdo audiovisual, sempre de alguma forma causando a imersão do indivíduo na obra.  Falta uma empresa AQUI               </vt:lpstr>
      <vt:lpstr>Linguagem de  categoria: Projetos similares tem como natureza causar uma interação do público com suas obras partindo de um contato contemplativo. Geralmente se utilizam de tecnologias como projeção mapeada, sons, projeção espacial e conteúdo audiovisual, sempre de alguma forma causando a imersão do indivíduo na obra.  Falta uma empresa AQUI               </vt:lpstr>
      <vt:lpstr>                       Solução                 </vt:lpstr>
      <vt:lpstr>Estratégia de Design  Falta Valores do Cliente (Mateus Felipe) Diagramação(Pedro - Acompanhante: Márcio)</vt:lpstr>
      <vt:lpstr>Conceito de  Criação: Um ambiente imersivo, onde o usuário terá liberdade de interação com uma experiência íntima e mútua, em primeira pessoa, onde seria reproduzido um contato de quarto grau; similares aos de relatos de abdução ouvidos na região. </vt:lpstr>
      <vt:lpstr>Produto  O produto será uma CAVE em que os visitantes irão interagir com o tema alienígena (Falta falar de Cliente - Responsável: Felipe). CAVE é (Responsável:Samuel) Cave Automatic Virtual Environment) </vt:lpstr>
      <vt:lpstr>(Descrição da Solução?????????) </vt:lpstr>
      <vt:lpstr>Marca HEX vem de hexágono, uma figura recorrente em agroglifos e também soa como uma abreviação de “experiência”, que é o justamente o que a instalação se propõe a dar ao usuário.  A logomarca representa um hexágono rodeado de círculos, obedecendo padrões encontrados em agroglifos, consequentemente remetendo a uma nave extraterrestre. A esferas ligadas pelas linhas do hexágono em um fundo preto lembram constelações, dando também uma ideia de rotação como em um sistema solar.  </vt:lpstr>
      <vt:lpstr>Logotipo    Descrição(Responsável: Pedro)   </vt:lpstr>
      <vt:lpstr>Paleta de Cores A paleta de cores composta por preto e cinza claro, que são cores observadas no céu a noite, que é onde se passa a experiência da instalação.                   Colocar o código da cor CMYK e RGB  </vt:lpstr>
      <vt:lpstr>Tipografia O modelo tipográfico a ser utilizado é a fonte titular Integral CF Bold, por conta de seus traços grossos e austeros, trazendo um tom dramático, que remetem a um aspecto moderno e futurista.            Inserir outra fonte (Orkney)       </vt:lpstr>
      <vt:lpstr>Elementos visuais  (Ponto, Ponto Aresta, Face) Pedro    </vt:lpstr>
      <vt:lpstr>Projetos Específicos      </vt:lpstr>
      <vt:lpstr>Projeto de informação      </vt:lpstr>
      <vt:lpstr>Projeto de interface      </vt:lpstr>
      <vt:lpstr>Projeto de navegação      </vt:lpstr>
      <vt:lpstr>Projeto de interação      </vt:lpstr>
      <vt:lpstr>Materiais e Tecnologias Projeção Mapeada: O projetor XJ-l8300HN da Casio é o ideal para o projeto, possui 5000 lúmens, reproduz em 4K e tem ótimo contraste. Som: A caixa de som Caixa Som Ambiente Jbl Selenium C621p se encaixa perfeitamente em ambientes fechados e reproduz áudios em alta fidelidade.       </vt:lpstr>
      <vt:lpstr>Plano de Divulgação  Para os turistas, e também para o público local, será elaborado um banner digital e um vídeo conceitual para circular nas principais redes sociais (Facebook, Instagram e Whatsapp), e também, cartazes em formato A3 nos principais pontos da cidade, como em supermercados, universidades e rodoviária..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cp:lastModifiedBy>Mateus Emanuel</cp:lastModifiedBy>
  <cp:revision>7</cp:revision>
  <dcterms:modified xsi:type="dcterms:W3CDTF">2019-05-19T03:02:52Z</dcterms:modified>
</cp:coreProperties>
</file>