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media/image1.emf" ContentType="image/x-emf"/>
  <Override PartName="/ppt/media/image2.emf" ContentType="image/x-emf"/>
  <Override PartName="/ppt/media/image3.emf" ContentType="image/x-emf"/>
  <Override PartName="/ppt/media/image4.emf" ContentType="image/x-emf"/>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7559675" cy="53276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27" name="PlaceHolder 2"/>
          <p:cNvSpPr>
            <a:spLocks noGrp="1"/>
          </p:cNvSpPr>
          <p:nvPr>
            <p:ph type="body"/>
          </p:nvPr>
        </p:nvSpPr>
        <p:spPr>
          <a:xfrm>
            <a:off x="702000" y="1437840"/>
            <a:ext cx="6155640" cy="1274400"/>
          </a:xfrm>
          <a:prstGeom prst="rect">
            <a:avLst/>
          </a:prstGeom>
        </p:spPr>
        <p:txBody>
          <a:bodyPr lIns="0" rIns="0" tIns="0" bIns="0">
            <a:normAutofit/>
          </a:bodyPr>
          <a:p>
            <a:endParaRPr b="0" lang="pt-BR" sz="2600" spc="-1" strike="noStrike">
              <a:latin typeface="Arial"/>
            </a:endParaRPr>
          </a:p>
        </p:txBody>
      </p:sp>
      <p:sp>
        <p:nvSpPr>
          <p:cNvPr id="28" name="PlaceHolder 3"/>
          <p:cNvSpPr>
            <a:spLocks noGrp="1"/>
          </p:cNvSpPr>
          <p:nvPr>
            <p:ph type="body"/>
          </p:nvPr>
        </p:nvSpPr>
        <p:spPr>
          <a:xfrm>
            <a:off x="702000" y="2833560"/>
            <a:ext cx="6155640" cy="1274400"/>
          </a:xfrm>
          <a:prstGeom prst="rect">
            <a:avLst/>
          </a:prstGeom>
        </p:spPr>
        <p:txBody>
          <a:bodyPr lIns="0" rIns="0" tIns="0" bIns="0">
            <a:normAutofit/>
          </a:bodyPr>
          <a:p>
            <a:endParaRPr b="0" lang="pt-BR"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30" name="PlaceHolder 2"/>
          <p:cNvSpPr>
            <a:spLocks noGrp="1"/>
          </p:cNvSpPr>
          <p:nvPr>
            <p:ph type="body"/>
          </p:nvPr>
        </p:nvSpPr>
        <p:spPr>
          <a:xfrm>
            <a:off x="702000" y="1437840"/>
            <a:ext cx="3003840" cy="1274400"/>
          </a:xfrm>
          <a:prstGeom prst="rect">
            <a:avLst/>
          </a:prstGeom>
        </p:spPr>
        <p:txBody>
          <a:bodyPr lIns="0" rIns="0" tIns="0" bIns="0">
            <a:normAutofit/>
          </a:bodyPr>
          <a:p>
            <a:endParaRPr b="0" lang="pt-BR" sz="2600" spc="-1" strike="noStrike">
              <a:latin typeface="Arial"/>
            </a:endParaRPr>
          </a:p>
        </p:txBody>
      </p:sp>
      <p:sp>
        <p:nvSpPr>
          <p:cNvPr id="31" name="PlaceHolder 3"/>
          <p:cNvSpPr>
            <a:spLocks noGrp="1"/>
          </p:cNvSpPr>
          <p:nvPr>
            <p:ph type="body"/>
          </p:nvPr>
        </p:nvSpPr>
        <p:spPr>
          <a:xfrm>
            <a:off x="3856320" y="1437840"/>
            <a:ext cx="3003840" cy="1274400"/>
          </a:xfrm>
          <a:prstGeom prst="rect">
            <a:avLst/>
          </a:prstGeom>
        </p:spPr>
        <p:txBody>
          <a:bodyPr lIns="0" rIns="0" tIns="0" bIns="0">
            <a:normAutofit/>
          </a:bodyPr>
          <a:p>
            <a:endParaRPr b="0" lang="pt-BR" sz="2600" spc="-1" strike="noStrike">
              <a:latin typeface="Arial"/>
            </a:endParaRPr>
          </a:p>
        </p:txBody>
      </p:sp>
      <p:sp>
        <p:nvSpPr>
          <p:cNvPr id="32" name="PlaceHolder 4"/>
          <p:cNvSpPr>
            <a:spLocks noGrp="1"/>
          </p:cNvSpPr>
          <p:nvPr>
            <p:ph type="body"/>
          </p:nvPr>
        </p:nvSpPr>
        <p:spPr>
          <a:xfrm>
            <a:off x="702000" y="2833560"/>
            <a:ext cx="3003840" cy="1274400"/>
          </a:xfrm>
          <a:prstGeom prst="rect">
            <a:avLst/>
          </a:prstGeom>
        </p:spPr>
        <p:txBody>
          <a:bodyPr lIns="0" rIns="0" tIns="0" bIns="0">
            <a:normAutofit/>
          </a:bodyPr>
          <a:p>
            <a:endParaRPr b="0" lang="pt-BR" sz="2600" spc="-1" strike="noStrike">
              <a:latin typeface="Arial"/>
            </a:endParaRPr>
          </a:p>
        </p:txBody>
      </p:sp>
      <p:sp>
        <p:nvSpPr>
          <p:cNvPr id="33" name="PlaceHolder 5"/>
          <p:cNvSpPr>
            <a:spLocks noGrp="1"/>
          </p:cNvSpPr>
          <p:nvPr>
            <p:ph type="body"/>
          </p:nvPr>
        </p:nvSpPr>
        <p:spPr>
          <a:xfrm>
            <a:off x="3856320" y="2833560"/>
            <a:ext cx="3003840" cy="1274400"/>
          </a:xfrm>
          <a:prstGeom prst="rect">
            <a:avLst/>
          </a:prstGeom>
        </p:spPr>
        <p:txBody>
          <a:bodyPr lIns="0" rIns="0" tIns="0" bIns="0">
            <a:normAutofit/>
          </a:bodyPr>
          <a:p>
            <a:endParaRPr b="0" lang="pt-BR"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35" name="PlaceHolder 2"/>
          <p:cNvSpPr>
            <a:spLocks noGrp="1"/>
          </p:cNvSpPr>
          <p:nvPr>
            <p:ph type="body"/>
          </p:nvPr>
        </p:nvSpPr>
        <p:spPr>
          <a:xfrm>
            <a:off x="702000" y="1437840"/>
            <a:ext cx="1981800" cy="1274400"/>
          </a:xfrm>
          <a:prstGeom prst="rect">
            <a:avLst/>
          </a:prstGeom>
        </p:spPr>
        <p:txBody>
          <a:bodyPr lIns="0" rIns="0" tIns="0" bIns="0">
            <a:normAutofit fontScale="78000"/>
          </a:bodyPr>
          <a:p>
            <a:endParaRPr b="0" lang="pt-BR" sz="2600" spc="-1" strike="noStrike">
              <a:latin typeface="Arial"/>
            </a:endParaRPr>
          </a:p>
        </p:txBody>
      </p:sp>
      <p:sp>
        <p:nvSpPr>
          <p:cNvPr id="36" name="PlaceHolder 3"/>
          <p:cNvSpPr>
            <a:spLocks noGrp="1"/>
          </p:cNvSpPr>
          <p:nvPr>
            <p:ph type="body"/>
          </p:nvPr>
        </p:nvSpPr>
        <p:spPr>
          <a:xfrm>
            <a:off x="2783160" y="1437840"/>
            <a:ext cx="1981800" cy="1274400"/>
          </a:xfrm>
          <a:prstGeom prst="rect">
            <a:avLst/>
          </a:prstGeom>
        </p:spPr>
        <p:txBody>
          <a:bodyPr lIns="0" rIns="0" tIns="0" bIns="0">
            <a:normAutofit fontScale="78000"/>
          </a:bodyPr>
          <a:p>
            <a:endParaRPr b="0" lang="pt-BR" sz="2600" spc="-1" strike="noStrike">
              <a:latin typeface="Arial"/>
            </a:endParaRPr>
          </a:p>
        </p:txBody>
      </p:sp>
      <p:sp>
        <p:nvSpPr>
          <p:cNvPr id="37" name="PlaceHolder 4"/>
          <p:cNvSpPr>
            <a:spLocks noGrp="1"/>
          </p:cNvSpPr>
          <p:nvPr>
            <p:ph type="body"/>
          </p:nvPr>
        </p:nvSpPr>
        <p:spPr>
          <a:xfrm>
            <a:off x="4864680" y="1437840"/>
            <a:ext cx="1981800" cy="1274400"/>
          </a:xfrm>
          <a:prstGeom prst="rect">
            <a:avLst/>
          </a:prstGeom>
        </p:spPr>
        <p:txBody>
          <a:bodyPr lIns="0" rIns="0" tIns="0" bIns="0">
            <a:normAutofit fontScale="78000"/>
          </a:bodyPr>
          <a:p>
            <a:endParaRPr b="0" lang="pt-BR" sz="2600" spc="-1" strike="noStrike">
              <a:latin typeface="Arial"/>
            </a:endParaRPr>
          </a:p>
        </p:txBody>
      </p:sp>
      <p:sp>
        <p:nvSpPr>
          <p:cNvPr id="38" name="PlaceHolder 5"/>
          <p:cNvSpPr>
            <a:spLocks noGrp="1"/>
          </p:cNvSpPr>
          <p:nvPr>
            <p:ph type="body"/>
          </p:nvPr>
        </p:nvSpPr>
        <p:spPr>
          <a:xfrm>
            <a:off x="702000" y="2833560"/>
            <a:ext cx="1981800" cy="1274400"/>
          </a:xfrm>
          <a:prstGeom prst="rect">
            <a:avLst/>
          </a:prstGeom>
        </p:spPr>
        <p:txBody>
          <a:bodyPr lIns="0" rIns="0" tIns="0" bIns="0">
            <a:normAutofit fontScale="78000"/>
          </a:bodyPr>
          <a:p>
            <a:endParaRPr b="0" lang="pt-BR" sz="2600" spc="-1" strike="noStrike">
              <a:latin typeface="Arial"/>
            </a:endParaRPr>
          </a:p>
        </p:txBody>
      </p:sp>
      <p:sp>
        <p:nvSpPr>
          <p:cNvPr id="39" name="PlaceHolder 6"/>
          <p:cNvSpPr>
            <a:spLocks noGrp="1"/>
          </p:cNvSpPr>
          <p:nvPr>
            <p:ph type="body"/>
          </p:nvPr>
        </p:nvSpPr>
        <p:spPr>
          <a:xfrm>
            <a:off x="2783160" y="2833560"/>
            <a:ext cx="1981800" cy="1274400"/>
          </a:xfrm>
          <a:prstGeom prst="rect">
            <a:avLst/>
          </a:prstGeom>
        </p:spPr>
        <p:txBody>
          <a:bodyPr lIns="0" rIns="0" tIns="0" bIns="0">
            <a:normAutofit fontScale="78000"/>
          </a:bodyPr>
          <a:p>
            <a:endParaRPr b="0" lang="pt-BR" sz="2600" spc="-1" strike="noStrike">
              <a:latin typeface="Arial"/>
            </a:endParaRPr>
          </a:p>
        </p:txBody>
      </p:sp>
      <p:sp>
        <p:nvSpPr>
          <p:cNvPr id="40" name="PlaceHolder 7"/>
          <p:cNvSpPr>
            <a:spLocks noGrp="1"/>
          </p:cNvSpPr>
          <p:nvPr>
            <p:ph type="body"/>
          </p:nvPr>
        </p:nvSpPr>
        <p:spPr>
          <a:xfrm>
            <a:off x="4864680" y="2833560"/>
            <a:ext cx="1981800" cy="1274400"/>
          </a:xfrm>
          <a:prstGeom prst="rect">
            <a:avLst/>
          </a:prstGeom>
        </p:spPr>
        <p:txBody>
          <a:bodyPr lIns="0" rIns="0" tIns="0" bIns="0">
            <a:normAutofit fontScale="78000"/>
          </a:bodyPr>
          <a:p>
            <a:endParaRPr b="0" lang="pt-BR"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6" name="PlaceHolder 2"/>
          <p:cNvSpPr>
            <a:spLocks noGrp="1"/>
          </p:cNvSpPr>
          <p:nvPr>
            <p:ph type="subTitle"/>
          </p:nvPr>
        </p:nvSpPr>
        <p:spPr>
          <a:xfrm>
            <a:off x="702000" y="1437840"/>
            <a:ext cx="6155640" cy="2672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8" name="PlaceHolder 2"/>
          <p:cNvSpPr>
            <a:spLocks noGrp="1"/>
          </p:cNvSpPr>
          <p:nvPr>
            <p:ph type="body"/>
          </p:nvPr>
        </p:nvSpPr>
        <p:spPr>
          <a:xfrm>
            <a:off x="702000" y="1437840"/>
            <a:ext cx="6155640" cy="2672280"/>
          </a:xfrm>
          <a:prstGeom prst="rect">
            <a:avLst/>
          </a:prstGeom>
        </p:spPr>
        <p:txBody>
          <a:bodyPr lIns="0" rIns="0" tIns="0" bIns="0">
            <a:normAutofit/>
          </a:bodyPr>
          <a:p>
            <a:endParaRPr b="0" lang="pt-BR"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10" name="PlaceHolder 2"/>
          <p:cNvSpPr>
            <a:spLocks noGrp="1"/>
          </p:cNvSpPr>
          <p:nvPr>
            <p:ph type="body"/>
          </p:nvPr>
        </p:nvSpPr>
        <p:spPr>
          <a:xfrm>
            <a:off x="702000" y="1437840"/>
            <a:ext cx="3003840" cy="2672280"/>
          </a:xfrm>
          <a:prstGeom prst="rect">
            <a:avLst/>
          </a:prstGeom>
        </p:spPr>
        <p:txBody>
          <a:bodyPr lIns="0" rIns="0" tIns="0" bIns="0">
            <a:normAutofit/>
          </a:bodyPr>
          <a:p>
            <a:endParaRPr b="0" lang="pt-BR" sz="2600" spc="-1" strike="noStrike">
              <a:latin typeface="Arial"/>
            </a:endParaRPr>
          </a:p>
        </p:txBody>
      </p:sp>
      <p:sp>
        <p:nvSpPr>
          <p:cNvPr id="11" name="PlaceHolder 3"/>
          <p:cNvSpPr>
            <a:spLocks noGrp="1"/>
          </p:cNvSpPr>
          <p:nvPr>
            <p:ph type="body"/>
          </p:nvPr>
        </p:nvSpPr>
        <p:spPr>
          <a:xfrm>
            <a:off x="3856320" y="1437840"/>
            <a:ext cx="3003840" cy="2672280"/>
          </a:xfrm>
          <a:prstGeom prst="rect">
            <a:avLst/>
          </a:prstGeom>
        </p:spPr>
        <p:txBody>
          <a:bodyPr lIns="0" rIns="0" tIns="0" bIns="0">
            <a:normAutofit/>
          </a:bodyPr>
          <a:p>
            <a:endParaRPr b="0" lang="pt-BR"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02000" y="543960"/>
            <a:ext cx="6155640" cy="356580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15" name="PlaceHolder 2"/>
          <p:cNvSpPr>
            <a:spLocks noGrp="1"/>
          </p:cNvSpPr>
          <p:nvPr>
            <p:ph type="body"/>
          </p:nvPr>
        </p:nvSpPr>
        <p:spPr>
          <a:xfrm>
            <a:off x="702000" y="1437840"/>
            <a:ext cx="3003840" cy="1274400"/>
          </a:xfrm>
          <a:prstGeom prst="rect">
            <a:avLst/>
          </a:prstGeom>
        </p:spPr>
        <p:txBody>
          <a:bodyPr lIns="0" rIns="0" tIns="0" bIns="0">
            <a:normAutofit/>
          </a:bodyPr>
          <a:p>
            <a:endParaRPr b="0" lang="pt-BR" sz="2600" spc="-1" strike="noStrike">
              <a:latin typeface="Arial"/>
            </a:endParaRPr>
          </a:p>
        </p:txBody>
      </p:sp>
      <p:sp>
        <p:nvSpPr>
          <p:cNvPr id="16" name="PlaceHolder 3"/>
          <p:cNvSpPr>
            <a:spLocks noGrp="1"/>
          </p:cNvSpPr>
          <p:nvPr>
            <p:ph type="body"/>
          </p:nvPr>
        </p:nvSpPr>
        <p:spPr>
          <a:xfrm>
            <a:off x="3856320" y="1437840"/>
            <a:ext cx="3003840" cy="2672280"/>
          </a:xfrm>
          <a:prstGeom prst="rect">
            <a:avLst/>
          </a:prstGeom>
        </p:spPr>
        <p:txBody>
          <a:bodyPr lIns="0" rIns="0" tIns="0" bIns="0">
            <a:normAutofit/>
          </a:bodyPr>
          <a:p>
            <a:endParaRPr b="0" lang="pt-BR" sz="2600" spc="-1" strike="noStrike">
              <a:latin typeface="Arial"/>
            </a:endParaRPr>
          </a:p>
        </p:txBody>
      </p:sp>
      <p:sp>
        <p:nvSpPr>
          <p:cNvPr id="17" name="PlaceHolder 4"/>
          <p:cNvSpPr>
            <a:spLocks noGrp="1"/>
          </p:cNvSpPr>
          <p:nvPr>
            <p:ph type="body"/>
          </p:nvPr>
        </p:nvSpPr>
        <p:spPr>
          <a:xfrm>
            <a:off x="702000" y="2833560"/>
            <a:ext cx="3003840" cy="1274400"/>
          </a:xfrm>
          <a:prstGeom prst="rect">
            <a:avLst/>
          </a:prstGeom>
        </p:spPr>
        <p:txBody>
          <a:bodyPr lIns="0" rIns="0" tIns="0" bIns="0">
            <a:normAutofit/>
          </a:bodyPr>
          <a:p>
            <a:endParaRPr b="0" lang="pt-BR"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19" name="PlaceHolder 2"/>
          <p:cNvSpPr>
            <a:spLocks noGrp="1"/>
          </p:cNvSpPr>
          <p:nvPr>
            <p:ph type="body"/>
          </p:nvPr>
        </p:nvSpPr>
        <p:spPr>
          <a:xfrm>
            <a:off x="702000" y="1437840"/>
            <a:ext cx="3003840" cy="2672280"/>
          </a:xfrm>
          <a:prstGeom prst="rect">
            <a:avLst/>
          </a:prstGeom>
        </p:spPr>
        <p:txBody>
          <a:bodyPr lIns="0" rIns="0" tIns="0" bIns="0">
            <a:normAutofit/>
          </a:bodyPr>
          <a:p>
            <a:endParaRPr b="0" lang="pt-BR" sz="2600" spc="-1" strike="noStrike">
              <a:latin typeface="Arial"/>
            </a:endParaRPr>
          </a:p>
        </p:txBody>
      </p:sp>
      <p:sp>
        <p:nvSpPr>
          <p:cNvPr id="20" name="PlaceHolder 3"/>
          <p:cNvSpPr>
            <a:spLocks noGrp="1"/>
          </p:cNvSpPr>
          <p:nvPr>
            <p:ph type="body"/>
          </p:nvPr>
        </p:nvSpPr>
        <p:spPr>
          <a:xfrm>
            <a:off x="3856320" y="1437840"/>
            <a:ext cx="3003840" cy="1274400"/>
          </a:xfrm>
          <a:prstGeom prst="rect">
            <a:avLst/>
          </a:prstGeom>
        </p:spPr>
        <p:txBody>
          <a:bodyPr lIns="0" rIns="0" tIns="0" bIns="0">
            <a:normAutofit/>
          </a:bodyPr>
          <a:p>
            <a:endParaRPr b="0" lang="pt-BR" sz="2600" spc="-1" strike="noStrike">
              <a:latin typeface="Arial"/>
            </a:endParaRPr>
          </a:p>
        </p:txBody>
      </p:sp>
      <p:sp>
        <p:nvSpPr>
          <p:cNvPr id="21" name="PlaceHolder 4"/>
          <p:cNvSpPr>
            <a:spLocks noGrp="1"/>
          </p:cNvSpPr>
          <p:nvPr>
            <p:ph type="body"/>
          </p:nvPr>
        </p:nvSpPr>
        <p:spPr>
          <a:xfrm>
            <a:off x="3856320" y="2833560"/>
            <a:ext cx="3003840" cy="1274400"/>
          </a:xfrm>
          <a:prstGeom prst="rect">
            <a:avLst/>
          </a:prstGeom>
        </p:spPr>
        <p:txBody>
          <a:bodyPr lIns="0" rIns="0" tIns="0" bIns="0">
            <a:normAutofit/>
          </a:bodyPr>
          <a:p>
            <a:endParaRPr b="0" lang="pt-BR"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02000" y="543960"/>
            <a:ext cx="6155640" cy="768960"/>
          </a:xfrm>
          <a:prstGeom prst="rect">
            <a:avLst/>
          </a:prstGeom>
        </p:spPr>
        <p:txBody>
          <a:bodyPr lIns="0" rIns="0" tIns="0" bIns="0" anchor="ctr">
            <a:spAutoFit/>
          </a:bodyPr>
          <a:p>
            <a:pPr algn="ctr"/>
            <a:endParaRPr b="0" lang="pt-BR" sz="3580" spc="-1" strike="noStrike">
              <a:latin typeface="Arial"/>
            </a:endParaRPr>
          </a:p>
        </p:txBody>
      </p:sp>
      <p:sp>
        <p:nvSpPr>
          <p:cNvPr id="23" name="PlaceHolder 2"/>
          <p:cNvSpPr>
            <a:spLocks noGrp="1"/>
          </p:cNvSpPr>
          <p:nvPr>
            <p:ph type="body"/>
          </p:nvPr>
        </p:nvSpPr>
        <p:spPr>
          <a:xfrm>
            <a:off x="702000" y="1437840"/>
            <a:ext cx="3003840" cy="1274400"/>
          </a:xfrm>
          <a:prstGeom prst="rect">
            <a:avLst/>
          </a:prstGeom>
        </p:spPr>
        <p:txBody>
          <a:bodyPr lIns="0" rIns="0" tIns="0" bIns="0">
            <a:normAutofit/>
          </a:bodyPr>
          <a:p>
            <a:endParaRPr b="0" lang="pt-BR" sz="2600" spc="-1" strike="noStrike">
              <a:latin typeface="Arial"/>
            </a:endParaRPr>
          </a:p>
        </p:txBody>
      </p:sp>
      <p:sp>
        <p:nvSpPr>
          <p:cNvPr id="24" name="PlaceHolder 3"/>
          <p:cNvSpPr>
            <a:spLocks noGrp="1"/>
          </p:cNvSpPr>
          <p:nvPr>
            <p:ph type="body"/>
          </p:nvPr>
        </p:nvSpPr>
        <p:spPr>
          <a:xfrm>
            <a:off x="3856320" y="1437840"/>
            <a:ext cx="3003840" cy="1274400"/>
          </a:xfrm>
          <a:prstGeom prst="rect">
            <a:avLst/>
          </a:prstGeom>
        </p:spPr>
        <p:txBody>
          <a:bodyPr lIns="0" rIns="0" tIns="0" bIns="0">
            <a:normAutofit/>
          </a:bodyPr>
          <a:p>
            <a:endParaRPr b="0" lang="pt-BR" sz="2600" spc="-1" strike="noStrike">
              <a:latin typeface="Arial"/>
            </a:endParaRPr>
          </a:p>
        </p:txBody>
      </p:sp>
      <p:sp>
        <p:nvSpPr>
          <p:cNvPr id="25" name="PlaceHolder 4"/>
          <p:cNvSpPr>
            <a:spLocks noGrp="1"/>
          </p:cNvSpPr>
          <p:nvPr>
            <p:ph type="body"/>
          </p:nvPr>
        </p:nvSpPr>
        <p:spPr>
          <a:xfrm>
            <a:off x="702000" y="2833560"/>
            <a:ext cx="6155640" cy="1274400"/>
          </a:xfrm>
          <a:prstGeom prst="rect">
            <a:avLst/>
          </a:prstGeom>
        </p:spPr>
        <p:txBody>
          <a:bodyPr lIns="0" rIns="0" tIns="0" bIns="0">
            <a:normAutofit/>
          </a:bodyPr>
          <a:p>
            <a:endParaRPr b="0" lang="pt-BR"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02000" y="543960"/>
            <a:ext cx="6155640" cy="768960"/>
          </a:xfrm>
          <a:prstGeom prst="rect">
            <a:avLst/>
          </a:prstGeom>
        </p:spPr>
        <p:txBody>
          <a:bodyPr lIns="0" rIns="0" tIns="0" bIns="0" anchor="ctr">
            <a:noAutofit/>
          </a:bodyPr>
          <a:p>
            <a:pPr algn="ctr"/>
            <a:r>
              <a:rPr b="0" lang="pt-BR" sz="3580" spc="-1" strike="noStrike">
                <a:latin typeface="Arial"/>
              </a:rPr>
              <a:t>Clique para editar o formato do texto do título</a:t>
            </a:r>
            <a:endParaRPr b="0" lang="pt-BR" sz="3580" spc="-1" strike="noStrike">
              <a:latin typeface="Arial"/>
            </a:endParaRPr>
          </a:p>
        </p:txBody>
      </p:sp>
      <p:sp>
        <p:nvSpPr>
          <p:cNvPr id="1" name="PlaceHolder 2"/>
          <p:cNvSpPr>
            <a:spLocks noGrp="1"/>
          </p:cNvSpPr>
          <p:nvPr>
            <p:ph type="body"/>
          </p:nvPr>
        </p:nvSpPr>
        <p:spPr>
          <a:xfrm>
            <a:off x="702000" y="1437840"/>
            <a:ext cx="6155640" cy="2672280"/>
          </a:xfrm>
          <a:prstGeom prst="rect">
            <a:avLst/>
          </a:prstGeom>
        </p:spPr>
        <p:txBody>
          <a:bodyPr lIns="0" rIns="0" tIns="0" bIns="0">
            <a:normAutofit/>
          </a:bodyPr>
          <a:p>
            <a:pPr marL="432000" indent="-324000">
              <a:spcBef>
                <a:spcPts val="1148"/>
              </a:spcBef>
              <a:buClr>
                <a:srgbClr val="000000"/>
              </a:buClr>
              <a:buSzPct val="45000"/>
              <a:buFont typeface="Wingdings" charset="2"/>
              <a:buChar char=""/>
            </a:pPr>
            <a:r>
              <a:rPr b="0" lang="pt-BR" sz="2600" spc="-1" strike="noStrike">
                <a:latin typeface="Arial"/>
              </a:rPr>
              <a:t>Clique para editar o formato do texto da estrutura de tópicos</a:t>
            </a:r>
            <a:endParaRPr b="0" lang="pt-BR" sz="2600" spc="-1" strike="noStrike">
              <a:latin typeface="Arial"/>
            </a:endParaRPr>
          </a:p>
          <a:p>
            <a:pPr lvl="1" marL="864000" indent="-324000">
              <a:spcBef>
                <a:spcPts val="921"/>
              </a:spcBef>
              <a:buClr>
                <a:srgbClr val="000000"/>
              </a:buClr>
              <a:buSzPct val="75000"/>
              <a:buFont typeface="Symbol" charset="2"/>
              <a:buChar char=""/>
            </a:pPr>
            <a:r>
              <a:rPr b="0" lang="pt-BR" sz="2280" spc="-1" strike="noStrike">
                <a:latin typeface="Arial"/>
              </a:rPr>
              <a:t>2.º nível da estrutura de tópicos</a:t>
            </a:r>
            <a:endParaRPr b="0" lang="pt-BR" sz="2280" spc="-1" strike="noStrike">
              <a:latin typeface="Arial"/>
            </a:endParaRPr>
          </a:p>
          <a:p>
            <a:pPr lvl="2" marL="1296000" indent="-288000">
              <a:spcBef>
                <a:spcPts val="689"/>
              </a:spcBef>
              <a:buClr>
                <a:srgbClr val="000000"/>
              </a:buClr>
              <a:buSzPct val="45000"/>
              <a:buFont typeface="Wingdings" charset="2"/>
              <a:buChar char=""/>
            </a:pPr>
            <a:r>
              <a:rPr b="0" lang="pt-BR" sz="1950" spc="-1" strike="noStrike">
                <a:latin typeface="Arial"/>
              </a:rPr>
              <a:t>3.º nível da estrutura de tópicos</a:t>
            </a:r>
            <a:endParaRPr b="0" lang="pt-BR" sz="1950" spc="-1" strike="noStrike">
              <a:latin typeface="Arial"/>
            </a:endParaRPr>
          </a:p>
          <a:p>
            <a:pPr lvl="3" marL="1728000" indent="-216000">
              <a:spcBef>
                <a:spcPts val="459"/>
              </a:spcBef>
              <a:buClr>
                <a:srgbClr val="000000"/>
              </a:buClr>
              <a:buSzPct val="75000"/>
              <a:buFont typeface="Symbol" charset="2"/>
              <a:buChar char=""/>
            </a:pPr>
            <a:r>
              <a:rPr b="0" lang="pt-BR" sz="1620" spc="-1" strike="noStrike">
                <a:latin typeface="Arial"/>
              </a:rPr>
              <a:t>4.º nível da estrutura de tópicos</a:t>
            </a:r>
            <a:endParaRPr b="0" lang="pt-BR" sz="1620" spc="-1" strike="noStrike">
              <a:latin typeface="Arial"/>
            </a:endParaRPr>
          </a:p>
          <a:p>
            <a:pPr lvl="4" marL="2160000" indent="-216000">
              <a:spcBef>
                <a:spcPts val="230"/>
              </a:spcBef>
              <a:buClr>
                <a:srgbClr val="000000"/>
              </a:buClr>
              <a:buSzPct val="45000"/>
              <a:buFont typeface="Wingdings" charset="2"/>
              <a:buChar char=""/>
            </a:pPr>
            <a:r>
              <a:rPr b="0" lang="pt-BR" sz="1620" spc="-1" strike="noStrike">
                <a:latin typeface="Arial"/>
              </a:rPr>
              <a:t>5.º nível da estrutura de tópicos</a:t>
            </a:r>
            <a:endParaRPr b="0" lang="pt-BR" sz="1620" spc="-1" strike="noStrike">
              <a:latin typeface="Arial"/>
            </a:endParaRPr>
          </a:p>
          <a:p>
            <a:pPr lvl="5" marL="2592000" indent="-216000">
              <a:spcBef>
                <a:spcPts val="230"/>
              </a:spcBef>
              <a:buClr>
                <a:srgbClr val="000000"/>
              </a:buClr>
              <a:buSzPct val="45000"/>
              <a:buFont typeface="Wingdings" charset="2"/>
              <a:buChar char=""/>
            </a:pPr>
            <a:r>
              <a:rPr b="0" lang="pt-BR" sz="1620" spc="-1" strike="noStrike">
                <a:latin typeface="Arial"/>
              </a:rPr>
              <a:t>6.º nível da estrutura de tópicos</a:t>
            </a:r>
            <a:endParaRPr b="0" lang="pt-BR" sz="1620" spc="-1" strike="noStrike">
              <a:latin typeface="Arial"/>
            </a:endParaRPr>
          </a:p>
          <a:p>
            <a:pPr lvl="6" marL="3024000" indent="-216000">
              <a:spcBef>
                <a:spcPts val="230"/>
              </a:spcBef>
              <a:buClr>
                <a:srgbClr val="000000"/>
              </a:buClr>
              <a:buSzPct val="45000"/>
              <a:buFont typeface="Wingdings" charset="2"/>
              <a:buChar char=""/>
            </a:pPr>
            <a:r>
              <a:rPr b="0" lang="pt-BR" sz="1620" spc="-1" strike="noStrike">
                <a:latin typeface="Arial"/>
              </a:rPr>
              <a:t>7.º nível da estrutura de tópicos</a:t>
            </a:r>
            <a:endParaRPr b="0" lang="pt-BR" sz="1620" spc="-1" strike="noStrike">
              <a:latin typeface="Arial"/>
            </a:endParaRPr>
          </a:p>
        </p:txBody>
      </p:sp>
      <p:sp>
        <p:nvSpPr>
          <p:cNvPr id="2" name="PlaceHolder 3"/>
          <p:cNvSpPr>
            <a:spLocks noGrp="1"/>
          </p:cNvSpPr>
          <p:nvPr>
            <p:ph type="dt"/>
          </p:nvPr>
        </p:nvSpPr>
        <p:spPr>
          <a:xfrm>
            <a:off x="702000" y="4557600"/>
            <a:ext cx="1593360" cy="317520"/>
          </a:xfrm>
          <a:prstGeom prst="rect">
            <a:avLst/>
          </a:prstGeom>
        </p:spPr>
        <p:txBody>
          <a:bodyPr lIns="0" rIns="0" tIns="0" bIns="0">
            <a:noAutofit/>
          </a:bodyPr>
          <a:p>
            <a:r>
              <a:rPr b="0" lang="pt-BR" sz="1400" spc="-1" strike="noStrike">
                <a:latin typeface="Times New Roman"/>
              </a:rPr>
              <a:t>&lt;data/hora&gt;</a:t>
            </a:r>
            <a:endParaRPr b="0" lang="pt-BR" sz="1400" spc="-1" strike="noStrike">
              <a:latin typeface="Times New Roman"/>
            </a:endParaRPr>
          </a:p>
        </p:txBody>
      </p:sp>
      <p:sp>
        <p:nvSpPr>
          <p:cNvPr id="3" name="PlaceHolder 4"/>
          <p:cNvSpPr>
            <a:spLocks noGrp="1"/>
          </p:cNvSpPr>
          <p:nvPr>
            <p:ph type="ftr"/>
          </p:nvPr>
        </p:nvSpPr>
        <p:spPr>
          <a:xfrm>
            <a:off x="2698920" y="4557600"/>
            <a:ext cx="2167920" cy="317520"/>
          </a:xfrm>
          <a:prstGeom prst="rect">
            <a:avLst/>
          </a:prstGeom>
        </p:spPr>
        <p:txBody>
          <a:bodyPr lIns="0" rIns="0" tIns="0" bIns="0">
            <a:noAutofit/>
          </a:bodyPr>
          <a:p>
            <a:pPr algn="ctr"/>
            <a:r>
              <a:rPr b="0" lang="pt-BR" sz="1400" spc="-1" strike="noStrike">
                <a:latin typeface="Times New Roman"/>
              </a:rPr>
              <a:t>&lt;rodapé&gt;</a:t>
            </a:r>
            <a:endParaRPr b="0" lang="pt-BR" sz="1400" spc="-1" strike="noStrike">
              <a:latin typeface="Times New Roman"/>
            </a:endParaRPr>
          </a:p>
        </p:txBody>
      </p:sp>
      <p:sp>
        <p:nvSpPr>
          <p:cNvPr id="4" name="PlaceHolder 5"/>
          <p:cNvSpPr>
            <a:spLocks noGrp="1"/>
          </p:cNvSpPr>
          <p:nvPr>
            <p:ph type="sldNum"/>
          </p:nvPr>
        </p:nvSpPr>
        <p:spPr>
          <a:xfrm>
            <a:off x="5263920" y="4557600"/>
            <a:ext cx="1593360" cy="317520"/>
          </a:xfrm>
          <a:prstGeom prst="rect">
            <a:avLst/>
          </a:prstGeom>
        </p:spPr>
        <p:txBody>
          <a:bodyPr lIns="0" rIns="0" tIns="0" bIns="0">
            <a:noAutofit/>
          </a:bodyPr>
          <a:p>
            <a:pPr algn="r"/>
            <a:fld id="{01D266E0-7435-426E-8CF8-29381969EA9B}"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 Id="rId3"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580" spc="-1" strike="noStrike">
                <a:latin typeface="Integral CF Bold"/>
              </a:rPr>
              <a:t>Capa</a:t>
            </a:r>
            <a:endParaRPr b="1" lang="pt-BR" sz="3580" spc="-1" strike="noStrike">
              <a:latin typeface="Integral CF Bold"/>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Personas</a:t>
            </a:r>
            <a:endParaRPr b="1" lang="pt-BR" sz="3200" spc="-1" strike="noStrike">
              <a:latin typeface="Integral CF Bold"/>
            </a:endParaRPr>
          </a:p>
        </p:txBody>
      </p:sp>
      <p:sp>
        <p:nvSpPr>
          <p:cNvPr id="60"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600" spc="-1" strike="noStrike">
                <a:solidFill>
                  <a:srgbClr val="000000"/>
                </a:solidFill>
                <a:latin typeface="Orkney"/>
                <a:ea typeface="Arial"/>
              </a:rPr>
              <a:t>	</a:t>
            </a:r>
            <a:endParaRPr b="0" lang="pt-BR" sz="16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
        <p:nvSpPr>
          <p:cNvPr id="61" name="TextShape 3"/>
          <p:cNvSpPr txBox="1"/>
          <p:nvPr/>
        </p:nvSpPr>
        <p:spPr>
          <a:xfrm>
            <a:off x="2376000" y="1280160"/>
            <a:ext cx="4680000" cy="3703680"/>
          </a:xfrm>
          <a:prstGeom prst="rect">
            <a:avLst/>
          </a:prstGeom>
          <a:noFill/>
          <a:ln>
            <a:noFill/>
          </a:ln>
        </p:spPr>
        <p:txBody>
          <a:bodyPr lIns="0" rIns="0" tIns="0" bIns="0" anchor="ctr">
            <a:spAutoFit/>
          </a:bodyPr>
          <a:p>
            <a:pPr algn="just">
              <a:spcBef>
                <a:spcPts val="283"/>
              </a:spcBef>
              <a:spcAft>
                <a:spcPts val="283"/>
              </a:spcAft>
            </a:pPr>
            <a:r>
              <a:rPr b="1" lang="pt-BR" sz="1600" spc="-1" strike="noStrike">
                <a:solidFill>
                  <a:srgbClr val="000000"/>
                </a:solidFill>
                <a:latin typeface="Orkney"/>
                <a:ea typeface="Arial"/>
              </a:rPr>
              <a:t>Nome:</a:t>
            </a:r>
            <a:r>
              <a:rPr b="0" lang="pt-BR" sz="1600" spc="-1" strike="noStrike">
                <a:solidFill>
                  <a:srgbClr val="000000"/>
                </a:solidFill>
                <a:latin typeface="Orkney"/>
                <a:ea typeface="Arial"/>
              </a:rPr>
              <a:t> Luana Paula Fernandes​</a:t>
            </a:r>
            <a:r>
              <a:rPr b="0" lang="pt-BR" sz="1600" spc="-1" strike="noStrike">
                <a:solidFill>
                  <a:srgbClr val="000000"/>
                </a:solidFill>
                <a:latin typeface="Orkney"/>
                <a:ea typeface="Arial"/>
              </a:rPr>
              <a:t>	</a:t>
            </a:r>
            <a:r>
              <a:rPr b="0" lang="pt-BR" sz="1600" spc="-1" strike="noStrike">
                <a:solidFill>
                  <a:srgbClr val="000000"/>
                </a:solidFill>
                <a:latin typeface="Orkney"/>
                <a:ea typeface="Arial"/>
              </a:rPr>
              <a:t> </a:t>
            </a: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Idade: </a:t>
            </a:r>
            <a:r>
              <a:rPr b="0" lang="pt-BR" sz="1600" spc="-1" strike="noStrike">
                <a:solidFill>
                  <a:srgbClr val="000000"/>
                </a:solidFill>
                <a:latin typeface="Orkney"/>
                <a:ea typeface="Arial"/>
              </a:rPr>
              <a:t>26​ anos </a:t>
            </a: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Profissão:</a:t>
            </a:r>
            <a:r>
              <a:rPr b="0" lang="pt-BR" sz="1600" spc="-1" strike="noStrike">
                <a:solidFill>
                  <a:srgbClr val="000000"/>
                </a:solidFill>
                <a:latin typeface="Orkney"/>
                <a:ea typeface="Arial"/>
              </a:rPr>
              <a:t> Estudante</a:t>
            </a:r>
            <a:r>
              <a:rPr b="0" lang="pt-BR" sz="1600" spc="-1" strike="noStrike">
                <a:solidFill>
                  <a:srgbClr val="000000"/>
                </a:solidFill>
                <a:latin typeface="Orkney"/>
                <a:ea typeface="Arial"/>
              </a:rPr>
              <a:t>	</a:t>
            </a:r>
            <a:r>
              <a:rPr b="0" lang="pt-BR" sz="1600" spc="-1" strike="noStrike">
                <a:solidFill>
                  <a:srgbClr val="000000"/>
                </a:solidFill>
                <a:latin typeface="Orkney"/>
                <a:ea typeface="Arial"/>
              </a:rPr>
              <a:t> </a:t>
            </a: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Categoria:</a:t>
            </a:r>
            <a:r>
              <a:rPr b="0" lang="pt-BR" sz="1600" spc="-1" strike="noStrike">
                <a:solidFill>
                  <a:srgbClr val="000000"/>
                </a:solidFill>
                <a:latin typeface="Orkney"/>
                <a:ea typeface="Arial"/>
              </a:rPr>
              <a:t> Turista</a:t>
            </a:r>
            <a:endParaRPr b="0" lang="pt-BR" sz="1600" spc="-1" strike="noStrike">
              <a:solidFill>
                <a:srgbClr val="000000"/>
              </a:solidFill>
              <a:latin typeface="Arial"/>
              <a:ea typeface="Arial"/>
            </a:endParaRPr>
          </a:p>
          <a:p>
            <a:pPr algn="just">
              <a:spcBef>
                <a:spcPts val="283"/>
              </a:spcBef>
              <a:spcAft>
                <a:spcPts val="283"/>
              </a:spcAft>
            </a:pP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Contexto Social:</a:t>
            </a:r>
            <a:r>
              <a:rPr b="0" lang="pt-BR" sz="1600" spc="-1" strike="noStrike">
                <a:solidFill>
                  <a:srgbClr val="000000"/>
                </a:solidFill>
                <a:latin typeface="Orkney"/>
                <a:ea typeface="Arial"/>
              </a:rPr>
              <a:t> Luana é natural de Juazeiro do Norte e vem a Quixadá para cursar o ensino superior. Luana relata que é pouco informada de eventos culturais locais apesar de ser interessada no assunto. Relata também que em sua cidade natal há maior consolidação da preservação do patrimônio local, bem como mecanismos de viabilização de projetos culturais, e afirma que Quixadá também tem o mesmo potencial.</a:t>
            </a:r>
            <a:endParaRPr b="0" lang="pt-BR" sz="16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Personas</a:t>
            </a:r>
            <a:endParaRPr b="1" lang="pt-BR" sz="3200" spc="-1" strike="noStrike">
              <a:latin typeface="Integral CF Bold"/>
            </a:endParaRPr>
          </a:p>
        </p:txBody>
      </p:sp>
      <p:sp>
        <p:nvSpPr>
          <p:cNvPr id="63"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600" spc="-1" strike="noStrike">
                <a:solidFill>
                  <a:srgbClr val="000000"/>
                </a:solidFill>
                <a:latin typeface="Orkney"/>
                <a:ea typeface="Arial"/>
              </a:rPr>
              <a:t>	</a:t>
            </a:r>
            <a:endParaRPr b="0" lang="pt-BR" sz="16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
        <p:nvSpPr>
          <p:cNvPr id="64" name="TextShape 3"/>
          <p:cNvSpPr txBox="1"/>
          <p:nvPr/>
        </p:nvSpPr>
        <p:spPr>
          <a:xfrm>
            <a:off x="2376000" y="1280160"/>
            <a:ext cx="4680000" cy="3703680"/>
          </a:xfrm>
          <a:prstGeom prst="rect">
            <a:avLst/>
          </a:prstGeom>
          <a:noFill/>
          <a:ln>
            <a:noFill/>
          </a:ln>
        </p:spPr>
        <p:txBody>
          <a:bodyPr lIns="0" rIns="0" tIns="0" bIns="0" anchor="ctr">
            <a:spAutoFit/>
          </a:bodyPr>
          <a:p>
            <a:pPr algn="just">
              <a:spcBef>
                <a:spcPts val="283"/>
              </a:spcBef>
              <a:spcAft>
                <a:spcPts val="283"/>
              </a:spcAft>
            </a:pPr>
            <a:r>
              <a:rPr b="1" lang="pt-BR" sz="1600" spc="-1" strike="noStrike">
                <a:solidFill>
                  <a:srgbClr val="000000"/>
                </a:solidFill>
                <a:latin typeface="Orkney"/>
                <a:ea typeface="Arial"/>
              </a:rPr>
              <a:t>Nome:</a:t>
            </a:r>
            <a:r>
              <a:rPr b="0" lang="pt-BR" sz="1600" spc="-1" strike="noStrike">
                <a:solidFill>
                  <a:srgbClr val="000000"/>
                </a:solidFill>
                <a:latin typeface="Orkney"/>
                <a:ea typeface="Arial"/>
              </a:rPr>
              <a:t> Maria Benedita Carleana</a:t>
            </a:r>
            <a:r>
              <a:rPr b="0" lang="pt-BR" sz="1600" spc="-1" strike="noStrike">
                <a:solidFill>
                  <a:srgbClr val="000000"/>
                </a:solidFill>
                <a:latin typeface="Orkney"/>
                <a:ea typeface="Arial"/>
              </a:rPr>
              <a:t>	</a:t>
            </a:r>
            <a:r>
              <a:rPr b="0" lang="pt-BR" sz="1600" spc="-1" strike="noStrike">
                <a:solidFill>
                  <a:srgbClr val="000000"/>
                </a:solidFill>
                <a:latin typeface="Orkney"/>
                <a:ea typeface="Arial"/>
              </a:rPr>
              <a:t> </a:t>
            </a: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Idade: </a:t>
            </a:r>
            <a:r>
              <a:rPr b="0" lang="pt-BR" sz="1600" spc="-1" strike="noStrike">
                <a:solidFill>
                  <a:srgbClr val="000000"/>
                </a:solidFill>
                <a:latin typeface="Orkney"/>
                <a:ea typeface="Arial"/>
              </a:rPr>
              <a:t>48 anos </a:t>
            </a: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Profissão:</a:t>
            </a:r>
            <a:r>
              <a:rPr b="0" lang="pt-BR" sz="1600" spc="-1" strike="noStrike">
                <a:solidFill>
                  <a:srgbClr val="000000"/>
                </a:solidFill>
                <a:latin typeface="Orkney"/>
                <a:ea typeface="Arial"/>
              </a:rPr>
              <a:t> Microempreendedora​</a:t>
            </a:r>
            <a:r>
              <a:rPr b="0" lang="pt-BR" sz="1600" spc="-1" strike="noStrike">
                <a:solidFill>
                  <a:srgbClr val="000000"/>
                </a:solidFill>
                <a:latin typeface="Orkney"/>
                <a:ea typeface="Arial"/>
              </a:rPr>
              <a:t>	</a:t>
            </a:r>
            <a:r>
              <a:rPr b="0" lang="pt-BR" sz="1600" spc="-1" strike="noStrike">
                <a:solidFill>
                  <a:srgbClr val="000000"/>
                </a:solidFill>
                <a:latin typeface="Orkney"/>
                <a:ea typeface="Arial"/>
              </a:rPr>
              <a:t> </a:t>
            </a: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Categoria:</a:t>
            </a:r>
            <a:r>
              <a:rPr b="0" lang="pt-BR" sz="1600" spc="-1" strike="noStrike">
                <a:solidFill>
                  <a:srgbClr val="000000"/>
                </a:solidFill>
                <a:latin typeface="Orkney"/>
                <a:ea typeface="Arial"/>
              </a:rPr>
              <a:t> Moradora Local</a:t>
            </a:r>
            <a:endParaRPr b="0" lang="pt-BR" sz="1600" spc="-1" strike="noStrike">
              <a:solidFill>
                <a:srgbClr val="000000"/>
              </a:solidFill>
              <a:latin typeface="Arial"/>
              <a:ea typeface="Arial"/>
            </a:endParaRPr>
          </a:p>
          <a:p>
            <a:pPr algn="just">
              <a:spcBef>
                <a:spcPts val="283"/>
              </a:spcBef>
              <a:spcAft>
                <a:spcPts val="283"/>
              </a:spcAft>
            </a:pPr>
            <a:endParaRPr b="0" lang="pt-BR" sz="1600" spc="-1" strike="noStrike">
              <a:solidFill>
                <a:srgbClr val="000000"/>
              </a:solidFill>
              <a:latin typeface="Arial"/>
              <a:ea typeface="Arial"/>
            </a:endParaRPr>
          </a:p>
          <a:p>
            <a:pPr algn="just">
              <a:spcBef>
                <a:spcPts val="283"/>
              </a:spcBef>
              <a:spcAft>
                <a:spcPts val="283"/>
              </a:spcAft>
            </a:pPr>
            <a:r>
              <a:rPr b="1" lang="pt-BR" sz="1600" spc="-1" strike="noStrike">
                <a:solidFill>
                  <a:srgbClr val="000000"/>
                </a:solidFill>
                <a:latin typeface="Orkney"/>
                <a:ea typeface="Arial"/>
              </a:rPr>
              <a:t>Contexto Social:</a:t>
            </a:r>
            <a:r>
              <a:rPr b="0" lang="pt-BR" sz="1600" spc="-1" strike="noStrike">
                <a:solidFill>
                  <a:srgbClr val="000000"/>
                </a:solidFill>
                <a:latin typeface="Orkney"/>
                <a:ea typeface="Arial"/>
              </a:rPr>
              <a:t> Maria​ se mudou para a cidade há pouco tempo para empreender e morar com o filho que veio estudar em uma universidade local. Ela conhece pouco sobre Quixadá, logo não sabia da existência de um museu local ou algo do gênero. Maria costuma assistir TV nas horas vagas e foi justamente em uma reportagem que falava sobre OVNIs que teve sua primeira impressão da cidade.</a:t>
            </a:r>
            <a:r>
              <a:rPr b="0" lang="pt-BR" sz="1200" spc="-1" strike="noStrike">
                <a:solidFill>
                  <a:srgbClr val="000000"/>
                </a:solidFill>
                <a:latin typeface="Orkney"/>
                <a:ea typeface="Arial"/>
              </a:rPr>
              <a:t> </a:t>
            </a:r>
            <a:endParaRPr b="0" lang="pt-BR" sz="1200" spc="-1" strike="noStrike">
              <a:solidFill>
                <a:srgbClr val="000000"/>
              </a:solidFill>
              <a:latin typeface="Arial"/>
              <a:ea typeface="Arial"/>
            </a:endParaRPr>
          </a:p>
          <a:p>
            <a:pPr algn="just">
              <a:spcBef>
                <a:spcPts val="283"/>
              </a:spcBef>
              <a:spcAft>
                <a:spcPts val="283"/>
              </a:spcAft>
            </a:pPr>
            <a:r>
              <a:rPr b="0" lang="pt-BR" sz="1200" spc="-1" strike="noStrike">
                <a:solidFill>
                  <a:srgbClr val="000000"/>
                </a:solidFill>
                <a:latin typeface="Orkney"/>
                <a:ea typeface="Arial"/>
              </a:rPr>
              <a:t>.</a:t>
            </a:r>
            <a:r>
              <a:rPr b="0" lang="pt-BR" sz="1400" spc="-1" strike="noStrike">
                <a:solidFill>
                  <a:srgbClr val="000000"/>
                </a:solidFill>
                <a:latin typeface="Orkney"/>
                <a:ea typeface="Arial"/>
              </a:rPr>
              <a:t> </a:t>
            </a:r>
            <a:endParaRPr b="0" lang="pt-BR" sz="14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Cenário de uso</a:t>
            </a:r>
            <a:endParaRPr b="1" lang="pt-BR" sz="3200" spc="-1" strike="noStrike">
              <a:latin typeface="Integral CF Bold"/>
            </a:endParaRPr>
          </a:p>
        </p:txBody>
      </p:sp>
      <p:sp>
        <p:nvSpPr>
          <p:cNvPr id="66"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Linguagem de categoria</a:t>
            </a:r>
            <a:endParaRPr b="1" lang="pt-BR" sz="3200" spc="-1" strike="noStrike">
              <a:latin typeface="Integral CF Bold"/>
            </a:endParaRPr>
          </a:p>
        </p:txBody>
      </p:sp>
      <p:sp>
        <p:nvSpPr>
          <p:cNvPr id="68"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Linguagem de categoria</a:t>
            </a:r>
            <a:endParaRPr b="1" lang="pt-BR" sz="3200" spc="-1" strike="noStrike">
              <a:latin typeface="Integral CF Bold"/>
            </a:endParaRPr>
          </a:p>
        </p:txBody>
      </p:sp>
      <p:sp>
        <p:nvSpPr>
          <p:cNvPr id="70"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Solução</a:t>
            </a:r>
            <a:endParaRPr b="1" lang="pt-BR" sz="3200" spc="-1" strike="noStrike">
              <a:latin typeface="Integral CF Bold"/>
            </a:endParaRPr>
          </a:p>
        </p:txBody>
      </p:sp>
      <p:sp>
        <p:nvSpPr>
          <p:cNvPr id="72"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Estratégias de design</a:t>
            </a:r>
            <a:endParaRPr b="1" lang="pt-BR" sz="3200" spc="-1" strike="noStrike">
              <a:latin typeface="Integral CF Bold"/>
            </a:endParaRPr>
          </a:p>
        </p:txBody>
      </p:sp>
      <p:sp>
        <p:nvSpPr>
          <p:cNvPr id="74"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Conceito de criação</a:t>
            </a:r>
            <a:endParaRPr b="1" lang="pt-BR" sz="3200" spc="-1" strike="noStrike">
              <a:latin typeface="Integral CF Bold"/>
            </a:endParaRPr>
          </a:p>
        </p:txBody>
      </p:sp>
      <p:sp>
        <p:nvSpPr>
          <p:cNvPr id="76"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produto</a:t>
            </a:r>
            <a:endParaRPr b="1" lang="pt-BR" sz="3200" spc="-1" strike="noStrike">
              <a:latin typeface="Integral CF Bold"/>
            </a:endParaRPr>
          </a:p>
        </p:txBody>
      </p:sp>
      <p:sp>
        <p:nvSpPr>
          <p:cNvPr id="78"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Descrição do produto</a:t>
            </a:r>
            <a:endParaRPr b="1" lang="pt-BR" sz="3200" spc="-1" strike="noStrike">
              <a:latin typeface="Integral CF Bold"/>
            </a:endParaRPr>
          </a:p>
        </p:txBody>
      </p:sp>
      <p:sp>
        <p:nvSpPr>
          <p:cNvPr id="80"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580" spc="-1" strike="noStrike">
                <a:latin typeface="Integral CF Bold"/>
              </a:rPr>
              <a:t>Contra-Capa</a:t>
            </a:r>
            <a:endParaRPr b="1" lang="pt-BR" sz="3580" spc="-1" strike="noStrike">
              <a:latin typeface="Integral CF Bold"/>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marca</a:t>
            </a:r>
            <a:endParaRPr b="1" lang="pt-BR" sz="3200" spc="-1" strike="noStrike">
              <a:latin typeface="Integral CF Bold"/>
            </a:endParaRPr>
          </a:p>
        </p:txBody>
      </p:sp>
      <p:sp>
        <p:nvSpPr>
          <p:cNvPr id="82"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400" spc="-1" strike="noStrike">
                <a:solidFill>
                  <a:srgbClr val="000000"/>
                </a:solidFill>
                <a:latin typeface="Orkney"/>
                <a:ea typeface="Arial"/>
              </a:rPr>
              <a:t>HEX vem de hexágono, uma figura recorrente em agroglifos e também soa como uma abreviação de “experiência”, que é o justamente o que a instalação se propõe a dar ao usuário.  A logomarca representa um hexágono rodeado de círculos, obedecendo padrões encontrados em agroglifos, consequentemente remetendo a uma nave extraterrestre. A esferas ligadas pelas linhas do hexágono em um fundo preto lembram constelações, dando também uma ideia de rotação como em um sistema solar.</a:t>
            </a: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a:p>
            <a:pPr algn="just">
              <a:spcBef>
                <a:spcPts val="283"/>
              </a:spcBef>
              <a:spcAft>
                <a:spcPts val="283"/>
              </a:spcAft>
            </a:pPr>
            <a:endParaRPr b="0" lang="pt-BR" sz="1400" spc="-1" strike="noStrike">
              <a:solidFill>
                <a:srgbClr val="000000"/>
              </a:solidFill>
              <a:latin typeface="Orkney"/>
              <a:ea typeface="Arial"/>
            </a:endParaRPr>
          </a:p>
        </p:txBody>
      </p:sp>
      <p:pic>
        <p:nvPicPr>
          <p:cNvPr id="83" name="" descr=""/>
          <p:cNvPicPr/>
          <p:nvPr/>
        </p:nvPicPr>
        <p:blipFill>
          <a:blip r:embed="rId1"/>
          <a:stretch/>
        </p:blipFill>
        <p:spPr>
          <a:xfrm>
            <a:off x="3799800" y="2649600"/>
            <a:ext cx="2176200" cy="2304000"/>
          </a:xfrm>
          <a:prstGeom prst="rect">
            <a:avLst/>
          </a:prstGeom>
          <a:ln>
            <a:noFill/>
          </a:ln>
        </p:spPr>
      </p:pic>
      <p:pic>
        <p:nvPicPr>
          <p:cNvPr id="84" name="" descr=""/>
          <p:cNvPicPr/>
          <p:nvPr/>
        </p:nvPicPr>
        <p:blipFill>
          <a:blip r:embed="rId2"/>
          <a:stretch/>
        </p:blipFill>
        <p:spPr>
          <a:xfrm>
            <a:off x="1603800" y="2649600"/>
            <a:ext cx="2196000" cy="2304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logotipo</a:t>
            </a:r>
            <a:endParaRPr b="1" lang="pt-BR" sz="3200" spc="-1" strike="noStrike">
              <a:latin typeface="Integral CF Bold"/>
            </a:endParaRPr>
          </a:p>
        </p:txBody>
      </p:sp>
      <p:sp>
        <p:nvSpPr>
          <p:cNvPr id="86"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t>
            </a: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a:p>
            <a:pPr algn="just">
              <a:spcBef>
                <a:spcPts val="283"/>
              </a:spcBef>
              <a:spcAft>
                <a:spcPts val="283"/>
              </a:spcAft>
            </a:pPr>
            <a:endParaRPr b="0" lang="pt-BR" sz="1800" spc="-1" strike="noStrike">
              <a:solidFill>
                <a:srgbClr val="000000"/>
              </a:solidFill>
              <a:latin typeface="Arial"/>
              <a:ea typeface="Arial"/>
            </a:endParaRPr>
          </a:p>
        </p:txBody>
      </p:sp>
      <p:pic>
        <p:nvPicPr>
          <p:cNvPr id="87" name="" descr=""/>
          <p:cNvPicPr/>
          <p:nvPr/>
        </p:nvPicPr>
        <p:blipFill>
          <a:blip r:embed="rId1"/>
          <a:stretch/>
        </p:blipFill>
        <p:spPr>
          <a:xfrm>
            <a:off x="3795840" y="2801160"/>
            <a:ext cx="2180160" cy="628200"/>
          </a:xfrm>
          <a:prstGeom prst="rect">
            <a:avLst/>
          </a:prstGeom>
          <a:ln>
            <a:noFill/>
          </a:ln>
        </p:spPr>
      </p:pic>
      <p:pic>
        <p:nvPicPr>
          <p:cNvPr id="88" name="" descr=""/>
          <p:cNvPicPr/>
          <p:nvPr/>
        </p:nvPicPr>
        <p:blipFill>
          <a:blip r:embed="rId2"/>
          <a:stretch/>
        </p:blipFill>
        <p:spPr>
          <a:xfrm>
            <a:off x="1656000" y="2801160"/>
            <a:ext cx="2141280" cy="6282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Paleta de cores</a:t>
            </a:r>
            <a:endParaRPr b="1" lang="pt-BR" sz="3200" spc="-1" strike="noStrike">
              <a:latin typeface="Integral CF Bold"/>
            </a:endParaRPr>
          </a:p>
        </p:txBody>
      </p:sp>
      <p:pic>
        <p:nvPicPr>
          <p:cNvPr id="90" name="" descr=""/>
          <p:cNvPicPr/>
          <p:nvPr/>
        </p:nvPicPr>
        <p:blipFill>
          <a:blip r:embed="rId1"/>
          <a:stretch/>
        </p:blipFill>
        <p:spPr>
          <a:xfrm>
            <a:off x="1728000" y="2016000"/>
            <a:ext cx="4104000" cy="24480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tipografia</a:t>
            </a:r>
            <a:endParaRPr b="1" lang="pt-BR" sz="3200" spc="-1" strike="noStrike">
              <a:latin typeface="Integral CF Bold"/>
            </a:endParaRPr>
          </a:p>
        </p:txBody>
      </p:sp>
      <p:sp>
        <p:nvSpPr>
          <p:cNvPr id="92"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Elementos visuais</a:t>
            </a:r>
            <a:endParaRPr b="1" lang="pt-BR" sz="3200" spc="-1" strike="noStrike">
              <a:latin typeface="Integral CF Bold"/>
            </a:endParaRPr>
          </a:p>
        </p:txBody>
      </p:sp>
      <p:sp>
        <p:nvSpPr>
          <p:cNvPr id="94"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Projetos específicos</a:t>
            </a:r>
            <a:endParaRPr b="1" lang="pt-BR" sz="3200" spc="-1" strike="noStrike">
              <a:latin typeface="Integral CF Bold"/>
            </a:endParaRPr>
          </a:p>
        </p:txBody>
      </p:sp>
      <p:sp>
        <p:nvSpPr>
          <p:cNvPr id="96"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Projeto de informação</a:t>
            </a:r>
            <a:endParaRPr b="1" lang="pt-BR" sz="3200" spc="-1" strike="noStrike">
              <a:latin typeface="Integral CF Bold"/>
            </a:endParaRPr>
          </a:p>
        </p:txBody>
      </p:sp>
      <p:sp>
        <p:nvSpPr>
          <p:cNvPr id="98"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Projeto de interface</a:t>
            </a:r>
            <a:endParaRPr b="1" lang="pt-BR" sz="3200" spc="-1" strike="noStrike">
              <a:latin typeface="Integral CF Bold"/>
            </a:endParaRPr>
          </a:p>
        </p:txBody>
      </p:sp>
      <p:sp>
        <p:nvSpPr>
          <p:cNvPr id="100"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Projeto de navegação</a:t>
            </a:r>
            <a:endParaRPr b="1" lang="pt-BR" sz="3200" spc="-1" strike="noStrike">
              <a:latin typeface="Integral CF Bold"/>
            </a:endParaRPr>
          </a:p>
        </p:txBody>
      </p:sp>
      <p:sp>
        <p:nvSpPr>
          <p:cNvPr id="102"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Projeto de interação</a:t>
            </a:r>
            <a:endParaRPr b="1" lang="pt-BR" sz="3200" spc="-1" strike="noStrike">
              <a:latin typeface="Integral CF Bold"/>
            </a:endParaRPr>
          </a:p>
        </p:txBody>
      </p:sp>
      <p:sp>
        <p:nvSpPr>
          <p:cNvPr id="104"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580" spc="-1" strike="noStrike">
                <a:latin typeface="Integral CF Bold"/>
              </a:rPr>
              <a:t>Sumário</a:t>
            </a:r>
            <a:endParaRPr b="1" lang="pt-BR" sz="3580" spc="-1" strike="noStrike">
              <a:latin typeface="Integral CF Bold"/>
            </a:endParaRPr>
          </a:p>
        </p:txBody>
      </p:sp>
      <p:sp>
        <p:nvSpPr>
          <p:cNvPr id="44" name="TextShape 2"/>
          <p:cNvSpPr txBox="1"/>
          <p:nvPr/>
        </p:nvSpPr>
        <p:spPr>
          <a:xfrm>
            <a:off x="360000" y="1055880"/>
            <a:ext cx="6840000" cy="3912120"/>
          </a:xfrm>
          <a:prstGeom prst="rect">
            <a:avLst/>
          </a:prstGeom>
          <a:noFill/>
          <a:ln>
            <a:noFill/>
          </a:ln>
        </p:spPr>
        <p:txBody>
          <a:bodyPr lIns="0" rIns="0" tIns="0" bIns="0" anchor="ctr">
            <a:spAutoFit/>
          </a:bodyPr>
          <a:p>
            <a:pPr algn="ctr"/>
            <a:endParaRPr b="0" lang="pt-BR" sz="1400" spc="-1" strike="noStrike">
              <a:latin typeface="Arial"/>
            </a:endParaRPr>
          </a:p>
          <a:p>
            <a:pPr algn="ctr">
              <a:lnSpc>
                <a:spcPct val="115000"/>
              </a:lnSpc>
            </a:pPr>
            <a:r>
              <a:rPr b="1" lang="pt-BR" sz="1800" spc="-1" strike="noStrike">
                <a:latin typeface="Orkney"/>
              </a:rPr>
              <a:t>Apresentação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1" lang="pt-BR" sz="1800" spc="-1" strike="noStrike">
                <a:latin typeface="Orkney"/>
              </a:rPr>
              <a:t>05</a:t>
            </a:r>
            <a:endParaRPr b="0" lang="pt-BR" sz="1800" spc="-1" strike="noStrike">
              <a:latin typeface="Arial"/>
            </a:endParaRPr>
          </a:p>
          <a:p>
            <a:pPr algn="ctr">
              <a:lnSpc>
                <a:spcPct val="115000"/>
              </a:lnSpc>
            </a:pPr>
            <a:r>
              <a:rPr b="0" lang="pt-BR" sz="1800" spc="-1" strike="noStrike">
                <a:latin typeface="Orkney"/>
              </a:rPr>
              <a:t>Problema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06</a:t>
            </a:r>
            <a:endParaRPr b="0" lang="pt-BR" sz="1800" spc="-1" strike="noStrike">
              <a:latin typeface="Arial"/>
            </a:endParaRPr>
          </a:p>
          <a:p>
            <a:pPr algn="ctr">
              <a:lnSpc>
                <a:spcPct val="115000"/>
              </a:lnSpc>
            </a:pPr>
            <a:r>
              <a:rPr b="0" lang="pt-BR" sz="1800" spc="-1" strike="noStrike">
                <a:latin typeface="Orkney"/>
              </a:rPr>
              <a:t>Objetivos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07</a:t>
            </a:r>
            <a:endParaRPr b="0" lang="pt-BR" sz="1800" spc="-1" strike="noStrike">
              <a:latin typeface="Arial"/>
            </a:endParaRPr>
          </a:p>
          <a:p>
            <a:pPr algn="ctr">
              <a:lnSpc>
                <a:spcPct val="115000"/>
              </a:lnSpc>
            </a:pPr>
            <a:r>
              <a:rPr b="0" lang="pt-BR" sz="1800" spc="-1" strike="noStrike">
                <a:latin typeface="Orkney"/>
              </a:rPr>
              <a:t>Público Alvo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08</a:t>
            </a:r>
            <a:endParaRPr b="0" lang="pt-BR" sz="1800" spc="-1" strike="noStrike">
              <a:latin typeface="Arial"/>
            </a:endParaRPr>
          </a:p>
          <a:p>
            <a:pPr algn="ctr">
              <a:lnSpc>
                <a:spcPct val="115000"/>
              </a:lnSpc>
            </a:pPr>
            <a:r>
              <a:rPr b="0" lang="pt-BR" sz="1800" spc="-1" strike="noStrike">
                <a:latin typeface="Orkney"/>
              </a:rPr>
              <a:t> </a:t>
            </a:r>
            <a:r>
              <a:rPr b="0" lang="pt-BR" sz="1800" spc="-1" strike="noStrike">
                <a:latin typeface="Orkney"/>
              </a:rPr>
              <a:t>Personas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09 </a:t>
            </a:r>
            <a:endParaRPr b="0" lang="pt-BR" sz="1800" spc="-1" strike="noStrike">
              <a:latin typeface="Arial"/>
            </a:endParaRPr>
          </a:p>
          <a:p>
            <a:pPr algn="ctr">
              <a:lnSpc>
                <a:spcPct val="115000"/>
              </a:lnSpc>
            </a:pPr>
            <a:r>
              <a:rPr b="0" lang="pt-BR" sz="1800" spc="-1" strike="noStrike">
                <a:latin typeface="Orkney"/>
              </a:rPr>
              <a:t>Cenário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12</a:t>
            </a:r>
            <a:endParaRPr b="0" lang="pt-BR" sz="1800" spc="-1" strike="noStrike">
              <a:latin typeface="Arial"/>
            </a:endParaRPr>
          </a:p>
          <a:p>
            <a:pPr algn="ctr">
              <a:lnSpc>
                <a:spcPct val="115000"/>
              </a:lnSpc>
            </a:pPr>
            <a:r>
              <a:rPr b="0" lang="pt-BR" sz="1800" spc="-1" strike="noStrike">
                <a:latin typeface="Orkney"/>
              </a:rPr>
              <a:t>Linguagem de Categoria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13 </a:t>
            </a:r>
            <a:r>
              <a:rPr b="1" lang="pt-BR" sz="1800" spc="-1" strike="noStrike">
                <a:latin typeface="Orkney"/>
              </a:rPr>
              <a:t>Solução</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1" lang="pt-BR" sz="1800" spc="-1" strike="noStrike">
                <a:latin typeface="Orkney"/>
              </a:rPr>
              <a:t>15</a:t>
            </a:r>
            <a:endParaRPr b="0" lang="pt-BR" sz="1800" spc="-1" strike="noStrike">
              <a:latin typeface="Arial"/>
            </a:endParaRPr>
          </a:p>
          <a:p>
            <a:pPr algn="ctr">
              <a:lnSpc>
                <a:spcPct val="115000"/>
              </a:lnSpc>
            </a:pPr>
            <a:r>
              <a:rPr b="0" lang="pt-BR" sz="1800" spc="-1" strike="noStrike">
                <a:latin typeface="Orkney"/>
              </a:rPr>
              <a:t>Estratégias de Design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16</a:t>
            </a:r>
            <a:endParaRPr b="0" lang="pt-BR" sz="1800" spc="-1" strike="noStrike">
              <a:latin typeface="Arial"/>
            </a:endParaRPr>
          </a:p>
          <a:p>
            <a:pPr algn="ctr">
              <a:lnSpc>
                <a:spcPct val="115000"/>
              </a:lnSpc>
            </a:pPr>
            <a:r>
              <a:rPr b="0" lang="pt-BR" sz="1800" spc="-1" strike="noStrike">
                <a:latin typeface="Orkney"/>
              </a:rPr>
              <a:t>Conceito de Criação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17</a:t>
            </a:r>
            <a:endParaRPr b="0" lang="pt-BR" sz="1800" spc="-1" strike="noStrike">
              <a:latin typeface="Arial"/>
            </a:endParaRPr>
          </a:p>
          <a:p>
            <a:pPr algn="ctr">
              <a:lnSpc>
                <a:spcPct val="115000"/>
              </a:lnSpc>
            </a:pPr>
            <a:r>
              <a:rPr b="0" lang="pt-BR" sz="1800" spc="-1" strike="noStrike">
                <a:latin typeface="Orkney"/>
              </a:rPr>
              <a:t>Produto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18</a:t>
            </a:r>
            <a:endParaRPr b="0" lang="pt-BR" sz="1800" spc="-1" strike="noStrike">
              <a:latin typeface="Arial"/>
            </a:endParaRPr>
          </a:p>
          <a:p>
            <a:pPr algn="ctr">
              <a:lnSpc>
                <a:spcPct val="115000"/>
              </a:lnSpc>
            </a:pPr>
            <a:r>
              <a:rPr b="0" lang="pt-BR" sz="1800" spc="-1" strike="noStrike">
                <a:latin typeface="Orkney"/>
              </a:rPr>
              <a:t>Descrição do Produto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19</a:t>
            </a:r>
            <a:endParaRPr b="0" lang="pt-BR" sz="1800" spc="-1" strike="noStrike">
              <a:latin typeface="Arial"/>
            </a:endParaRPr>
          </a:p>
          <a:p>
            <a:pPr algn="ctr">
              <a:lnSpc>
                <a:spcPct val="115000"/>
              </a:lnSpc>
            </a:pPr>
            <a:endParaRPr b="0" lang="pt-BR" sz="1800" spc="-1" strike="noStrike">
              <a:latin typeface="Arial"/>
            </a:endParaRPr>
          </a:p>
          <a:p>
            <a:pPr algn="ctr"/>
            <a:endParaRPr b="0" lang="pt-BR" sz="1800" spc="-1" strike="noStrike">
              <a:latin typeface="Arial"/>
            </a:endParaRPr>
          </a:p>
        </p:txBody>
      </p:sp>
      <p:sp>
        <p:nvSpPr>
          <p:cNvPr id="45" name="TextShape 3"/>
          <p:cNvSpPr txBox="1"/>
          <p:nvPr/>
        </p:nvSpPr>
        <p:spPr>
          <a:xfrm>
            <a:off x="2590920" y="-15480"/>
            <a:ext cx="180720" cy="576720"/>
          </a:xfrm>
          <a:prstGeom prst="rect">
            <a:avLst/>
          </a:prstGeom>
          <a:noFill/>
          <a:ln>
            <a:noFill/>
          </a:ln>
        </p:spPr>
        <p:txBody>
          <a:bodyPr lIns="90000" rIns="90000" tIns="45000" bIns="45000">
            <a:spAutoFit/>
          </a:bodyPr>
          <a:p>
            <a:endParaRPr b="0" lang="pt-BR" sz="1800" spc="-1" strike="noStrike">
              <a:latin typeface="Arial"/>
            </a:endParaRPr>
          </a:p>
          <a:p>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Materiais e tecnologias</a:t>
            </a:r>
            <a:endParaRPr b="1" lang="pt-BR" sz="3200" spc="-1" strike="noStrike">
              <a:latin typeface="Integral CF Bold"/>
            </a:endParaRPr>
          </a:p>
        </p:txBody>
      </p:sp>
      <p:sp>
        <p:nvSpPr>
          <p:cNvPr id="106"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Plano de divulgação</a:t>
            </a:r>
            <a:endParaRPr b="1" lang="pt-BR" sz="3200" spc="-1" strike="noStrike">
              <a:latin typeface="Integral CF Bold"/>
            </a:endParaRPr>
          </a:p>
        </p:txBody>
      </p:sp>
      <p:sp>
        <p:nvSpPr>
          <p:cNvPr id="108"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800" spc="-1" strike="noStrike">
                <a:solidFill>
                  <a:srgbClr val="000000"/>
                </a:solidFill>
                <a:latin typeface="Arial"/>
                <a:ea typeface="Arial"/>
              </a:rPr>
              <a:t>Aa</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580" spc="-1" strike="noStrike">
                <a:latin typeface="Integral CF Bold"/>
              </a:rPr>
              <a:t>Sumário</a:t>
            </a:r>
            <a:endParaRPr b="1" lang="pt-BR" sz="3580" spc="-1" strike="noStrike">
              <a:latin typeface="Integral CF Bold"/>
            </a:endParaRPr>
          </a:p>
        </p:txBody>
      </p:sp>
      <p:sp>
        <p:nvSpPr>
          <p:cNvPr id="47" name="TextShape 2"/>
          <p:cNvSpPr txBox="1"/>
          <p:nvPr/>
        </p:nvSpPr>
        <p:spPr>
          <a:xfrm>
            <a:off x="360000" y="1055880"/>
            <a:ext cx="6840000" cy="3912120"/>
          </a:xfrm>
          <a:prstGeom prst="rect">
            <a:avLst/>
          </a:prstGeom>
          <a:noFill/>
          <a:ln>
            <a:noFill/>
          </a:ln>
        </p:spPr>
        <p:txBody>
          <a:bodyPr lIns="0" rIns="0" tIns="0" bIns="0" anchor="ctr">
            <a:spAutoFit/>
          </a:bodyPr>
          <a:p>
            <a:pPr algn="ctr"/>
            <a:endParaRPr b="0" lang="pt-BR" sz="1400" spc="-1" strike="noStrike">
              <a:latin typeface="Arial"/>
            </a:endParaRPr>
          </a:p>
          <a:p>
            <a:pPr algn="ctr">
              <a:lnSpc>
                <a:spcPct val="115000"/>
              </a:lnSpc>
            </a:pPr>
            <a:r>
              <a:rPr b="0" lang="pt-BR" sz="1800" spc="-1" strike="noStrike">
                <a:latin typeface="Orkney"/>
              </a:rPr>
              <a:t>Marca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20</a:t>
            </a:r>
            <a:endParaRPr b="0" lang="pt-BR" sz="1800" spc="-1" strike="noStrike">
              <a:latin typeface="Arial"/>
            </a:endParaRPr>
          </a:p>
          <a:p>
            <a:pPr algn="ctr">
              <a:lnSpc>
                <a:spcPct val="115000"/>
              </a:lnSpc>
            </a:pPr>
            <a:r>
              <a:rPr b="0" lang="pt-BR" sz="1800" spc="-1" strike="noStrike">
                <a:latin typeface="Orkney"/>
              </a:rPr>
              <a:t>Logotipo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21</a:t>
            </a:r>
            <a:endParaRPr b="0" lang="pt-BR" sz="1800" spc="-1" strike="noStrike">
              <a:latin typeface="Arial"/>
            </a:endParaRPr>
          </a:p>
          <a:p>
            <a:pPr algn="ctr">
              <a:lnSpc>
                <a:spcPct val="115000"/>
              </a:lnSpc>
            </a:pPr>
            <a:r>
              <a:rPr b="0" lang="pt-BR" sz="1800" spc="-1" strike="noStrike">
                <a:latin typeface="Orkney"/>
              </a:rPr>
              <a:t>Paleta de Cores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22</a:t>
            </a:r>
            <a:endParaRPr b="0" lang="pt-BR" sz="1800" spc="-1" strike="noStrike">
              <a:latin typeface="Arial"/>
            </a:endParaRPr>
          </a:p>
          <a:p>
            <a:pPr algn="ctr">
              <a:lnSpc>
                <a:spcPct val="115000"/>
              </a:lnSpc>
            </a:pPr>
            <a:r>
              <a:rPr b="0" lang="pt-BR" sz="1800" spc="-1" strike="noStrike">
                <a:latin typeface="Orkney"/>
              </a:rPr>
              <a:t>Tipografia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23</a:t>
            </a:r>
            <a:endParaRPr b="0" lang="pt-BR" sz="1800" spc="-1" strike="noStrike">
              <a:latin typeface="Arial"/>
            </a:endParaRPr>
          </a:p>
          <a:p>
            <a:pPr algn="ctr">
              <a:lnSpc>
                <a:spcPct val="115000"/>
              </a:lnSpc>
            </a:pPr>
            <a:r>
              <a:rPr b="0" lang="pt-BR" sz="1800" spc="-1" strike="noStrike">
                <a:latin typeface="Orkney"/>
              </a:rPr>
              <a:t>Elementos Visuais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24</a:t>
            </a:r>
            <a:endParaRPr b="0" lang="pt-BR" sz="1800" spc="-1" strike="noStrike">
              <a:latin typeface="Arial"/>
            </a:endParaRPr>
          </a:p>
          <a:p>
            <a:pPr algn="ctr">
              <a:lnSpc>
                <a:spcPct val="115000"/>
              </a:lnSpc>
            </a:pPr>
            <a:r>
              <a:rPr b="0" lang="pt-BR" sz="1800" spc="-1" strike="noStrike">
                <a:latin typeface="Orkney"/>
              </a:rPr>
              <a:t>Projetos Específicos</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25</a:t>
            </a:r>
            <a:endParaRPr b="0" lang="pt-BR" sz="1800" spc="-1" strike="noStrike">
              <a:latin typeface="Arial"/>
            </a:endParaRPr>
          </a:p>
          <a:p>
            <a:pPr algn="ctr">
              <a:lnSpc>
                <a:spcPct val="115000"/>
              </a:lnSpc>
            </a:pPr>
            <a:r>
              <a:rPr b="0" lang="pt-BR" sz="1800" spc="-1" strike="noStrike">
                <a:latin typeface="Orkney"/>
              </a:rPr>
              <a:t> </a:t>
            </a:r>
            <a:r>
              <a:rPr b="0" lang="pt-BR" sz="1800" spc="-1" strike="noStrike">
                <a:latin typeface="Orkney"/>
              </a:rPr>
              <a:t>Projeto de Informação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26 </a:t>
            </a:r>
            <a:endParaRPr b="0" lang="pt-BR" sz="1800" spc="-1" strike="noStrike">
              <a:latin typeface="Arial"/>
            </a:endParaRPr>
          </a:p>
          <a:p>
            <a:pPr algn="ctr">
              <a:lnSpc>
                <a:spcPct val="115000"/>
              </a:lnSpc>
            </a:pPr>
            <a:r>
              <a:rPr b="0" lang="pt-BR" sz="1800" spc="-1" strike="noStrike">
                <a:latin typeface="Orkney"/>
              </a:rPr>
              <a:t>Projeto de Interface</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27</a:t>
            </a:r>
            <a:endParaRPr b="0" lang="pt-BR" sz="1800" spc="-1" strike="noStrike">
              <a:latin typeface="Arial"/>
            </a:endParaRPr>
          </a:p>
          <a:p>
            <a:pPr algn="ctr">
              <a:lnSpc>
                <a:spcPct val="115000"/>
              </a:lnSpc>
            </a:pPr>
            <a:r>
              <a:rPr b="0" lang="pt-BR" sz="1800" spc="-1" strike="noStrike">
                <a:latin typeface="Orkney"/>
              </a:rPr>
              <a:t>Projeto de Navegação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28</a:t>
            </a:r>
            <a:endParaRPr b="0" lang="pt-BR" sz="1800" spc="-1" strike="noStrike">
              <a:latin typeface="Arial"/>
            </a:endParaRPr>
          </a:p>
          <a:p>
            <a:pPr algn="ctr">
              <a:lnSpc>
                <a:spcPct val="115000"/>
              </a:lnSpc>
            </a:pPr>
            <a:r>
              <a:rPr b="0" lang="pt-BR" sz="1800" spc="-1" strike="noStrike">
                <a:latin typeface="Orkney"/>
              </a:rPr>
              <a:t>Projeto de Interação</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29</a:t>
            </a:r>
            <a:endParaRPr b="0" lang="pt-BR" sz="1800" spc="-1" strike="noStrike">
              <a:latin typeface="Arial"/>
            </a:endParaRPr>
          </a:p>
          <a:p>
            <a:pPr algn="ctr">
              <a:lnSpc>
                <a:spcPct val="115000"/>
              </a:lnSpc>
            </a:pPr>
            <a:r>
              <a:rPr b="0" lang="pt-BR" sz="1800" spc="-1" strike="noStrike">
                <a:latin typeface="Orkney"/>
              </a:rPr>
              <a:t>Materiais e Tecnologias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30</a:t>
            </a:r>
            <a:endParaRPr b="0" lang="pt-BR" sz="1800" spc="-1" strike="noStrike">
              <a:latin typeface="Arial"/>
            </a:endParaRPr>
          </a:p>
          <a:p>
            <a:pPr algn="ctr">
              <a:lnSpc>
                <a:spcPct val="115000"/>
              </a:lnSpc>
            </a:pPr>
            <a:r>
              <a:rPr b="1" lang="pt-BR" sz="1800" spc="-1" strike="noStrike">
                <a:latin typeface="Orkney"/>
              </a:rPr>
              <a:t>Plano de Divulgação</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0" lang="pt-BR" sz="1800" spc="-1" strike="noStrike">
                <a:latin typeface="Orkney"/>
              </a:rPr>
              <a:t>	</a:t>
            </a:r>
            <a:r>
              <a:rPr b="1" lang="pt-BR" sz="1800" spc="-1" strike="noStrike">
                <a:latin typeface="Orkney"/>
              </a:rPr>
              <a:t>31</a:t>
            </a:r>
            <a:endParaRPr b="0" lang="pt-BR" sz="1800" spc="-1" strike="noStrike">
              <a:latin typeface="Arial"/>
            </a:endParaRPr>
          </a:p>
          <a:p>
            <a:pPr algn="ctr">
              <a:lnSpc>
                <a:spcPct val="115000"/>
              </a:lnSpc>
            </a:pPr>
            <a:endParaRPr b="0" lang="pt-BR" sz="1800" spc="-1" strike="noStrike">
              <a:latin typeface="Arial"/>
            </a:endParaRPr>
          </a:p>
          <a:p>
            <a:pPr algn="just"/>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Apresentação</a:t>
            </a:r>
            <a:endParaRPr b="1" lang="pt-BR" sz="3200" spc="-1" strike="noStrike">
              <a:latin typeface="Integral CF Bold"/>
            </a:endParaRPr>
          </a:p>
        </p:txBody>
      </p:sp>
      <p:sp>
        <p:nvSpPr>
          <p:cNvPr id="49" name="TextShape 2"/>
          <p:cNvSpPr txBox="1"/>
          <p:nvPr/>
        </p:nvSpPr>
        <p:spPr>
          <a:xfrm>
            <a:off x="504000" y="1055880"/>
            <a:ext cx="6552000" cy="3912120"/>
          </a:xfrm>
          <a:prstGeom prst="rect">
            <a:avLst/>
          </a:prstGeom>
          <a:noFill/>
          <a:ln>
            <a:noFill/>
          </a:ln>
        </p:spPr>
        <p:txBody>
          <a:bodyPr lIns="0" rIns="0" tIns="0" bIns="0" anchor="ctr">
            <a:spAutoFit/>
          </a:bodyPr>
          <a:p>
            <a:pPr algn="just"/>
            <a:r>
              <a:rPr b="0" lang="pt-BR" sz="1800" spc="-1" strike="noStrike">
                <a:solidFill>
                  <a:srgbClr val="000000"/>
                </a:solidFill>
                <a:latin typeface="Orkney"/>
                <a:ea typeface="Arial"/>
              </a:rPr>
              <a:t>	</a:t>
            </a:r>
            <a:r>
              <a:rPr b="0" lang="pt-BR" sz="1800" spc="-1" strike="noStrike">
                <a:solidFill>
                  <a:srgbClr val="000000"/>
                </a:solidFill>
                <a:latin typeface="Orkney"/>
                <a:ea typeface="Arial"/>
              </a:rPr>
              <a:t>Este documento se trata da Proposta de Desenvolvimento Projetual  da exposição HEX, desenvolvido pelos alunos de Design Digital da Universidade Federal do Ceará. A exposição é a ponte entre a cultura popular de mistérios cósmicos de Quixadá e a tecnologia eletrônica-digital para que se torne possível materializar uma experiência imersiva que aproxime, principalmente, o cidadão local de sua própria produção imagética cultural.</a:t>
            </a:r>
            <a:endParaRPr b="0" lang="pt-BR" sz="1800" spc="-1" strike="noStrike">
              <a:solidFill>
                <a:srgbClr val="000000"/>
              </a:solidFill>
              <a:latin typeface="Arial"/>
              <a:ea typeface="Arial"/>
            </a:endParaRPr>
          </a:p>
          <a:p>
            <a:pPr algn="just"/>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Problema</a:t>
            </a:r>
            <a:endParaRPr b="1" lang="pt-BR" sz="3200" spc="-1" strike="noStrike">
              <a:latin typeface="Integral CF Bold"/>
            </a:endParaRPr>
          </a:p>
        </p:txBody>
      </p:sp>
      <p:sp>
        <p:nvSpPr>
          <p:cNvPr id="51" name="TextShape 2"/>
          <p:cNvSpPr txBox="1"/>
          <p:nvPr/>
        </p:nvSpPr>
        <p:spPr>
          <a:xfrm>
            <a:off x="504000" y="1055880"/>
            <a:ext cx="6552000" cy="3912120"/>
          </a:xfrm>
          <a:prstGeom prst="rect">
            <a:avLst/>
          </a:prstGeom>
          <a:noFill/>
          <a:ln>
            <a:noFill/>
          </a:ln>
        </p:spPr>
        <p:txBody>
          <a:bodyPr lIns="0" rIns="0" tIns="0" bIns="0" anchor="ctr">
            <a:spAutoFit/>
          </a:bodyPr>
          <a:p>
            <a:pPr algn="just">
              <a:lnSpc>
                <a:spcPct val="115000"/>
              </a:lnSpc>
            </a:pPr>
            <a:r>
              <a:rPr b="0" lang="pt-BR" sz="1600" spc="-1" strike="noStrike">
                <a:solidFill>
                  <a:srgbClr val="000000"/>
                </a:solidFill>
                <a:latin typeface="Orkney"/>
                <a:ea typeface="Arial"/>
              </a:rPr>
              <a:t>	</a:t>
            </a:r>
            <a:r>
              <a:rPr b="0" lang="pt-BR" sz="1600" spc="-1" strike="noStrike">
                <a:solidFill>
                  <a:srgbClr val="000000"/>
                </a:solidFill>
                <a:latin typeface="Orkney"/>
                <a:ea typeface="Arial"/>
              </a:rPr>
              <a:t>Quixadá é uma cidade famosa pelas suas histórias envolvendo contatos imediatos com Objetos Voadores Não Identificados (OVNI). Por conta da baixa informação, estereótipos do mídia virtual e até mesmo o desinteresse em relação à temática, é perceptível o desprezo desse aspecto enigmático e enriquecedor da região, que inclusive é algo que sustenta relatos de escritores e trabalhos cinematográficos registrados por pessoas que fizeram ou ainda fazem parte da história cultural, sejam eles moradores ou visitantes da localidade. Dado isso, vê-se uma oportunidade de enriquecer o turismo local explorando esse conteúdo, mergulhando-se nos relatos de indivíduos da região e em algumas abordagens da comunidade ufológica regional.</a:t>
            </a:r>
            <a:r>
              <a:rPr b="0" lang="pt-BR" sz="1800" spc="-1" strike="noStrike">
                <a:solidFill>
                  <a:srgbClr val="000000"/>
                </a:solidFill>
                <a:latin typeface="Orkney"/>
                <a:ea typeface="Arial"/>
              </a:rPr>
              <a:t> </a:t>
            </a: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Objetivos</a:t>
            </a:r>
            <a:endParaRPr b="1" lang="pt-BR" sz="3200" spc="-1" strike="noStrike">
              <a:latin typeface="Integral CF Bold"/>
            </a:endParaRPr>
          </a:p>
        </p:txBody>
      </p:sp>
      <p:sp>
        <p:nvSpPr>
          <p:cNvPr id="53" name="TextShape 2"/>
          <p:cNvSpPr txBox="1"/>
          <p:nvPr/>
        </p:nvSpPr>
        <p:spPr>
          <a:xfrm>
            <a:off x="504000" y="1055880"/>
            <a:ext cx="6552000" cy="3912120"/>
          </a:xfrm>
          <a:prstGeom prst="rect">
            <a:avLst/>
          </a:prstGeom>
          <a:noFill/>
          <a:ln>
            <a:noFill/>
          </a:ln>
        </p:spPr>
        <p:txBody>
          <a:bodyPr lIns="0" rIns="0" tIns="0" bIns="0" anchor="ctr">
            <a:spAutoFit/>
          </a:bodyPr>
          <a:p>
            <a:pPr algn="just">
              <a:spcBef>
                <a:spcPts val="283"/>
              </a:spcBef>
              <a:spcAft>
                <a:spcPts val="283"/>
              </a:spcAft>
            </a:pPr>
            <a:r>
              <a:rPr b="0" lang="pt-BR" sz="1600" spc="-1" strike="noStrike">
                <a:solidFill>
                  <a:srgbClr val="000000"/>
                </a:solidFill>
                <a:latin typeface="Orkney"/>
                <a:ea typeface="Arial"/>
              </a:rPr>
              <a:t>	</a:t>
            </a:r>
            <a:r>
              <a:rPr b="0" lang="pt-BR" sz="1600" spc="-1" strike="noStrike">
                <a:solidFill>
                  <a:srgbClr val="000000"/>
                </a:solidFill>
                <a:latin typeface="Orkney"/>
                <a:ea typeface="Arial"/>
              </a:rPr>
              <a:t>Nosso objetivo principal é ferecer uma exposição de Arte </a:t>
            </a:r>
            <a:r>
              <a:rPr b="0" lang="pt-BR" sz="1600" spc="-1" strike="noStrike">
                <a:solidFill>
                  <a:srgbClr val="d62e4e"/>
                </a:solidFill>
                <a:latin typeface="Orkney"/>
                <a:ea typeface="Arial"/>
              </a:rPr>
              <a:t>e Design</a:t>
            </a:r>
            <a:r>
              <a:rPr b="0" lang="pt-BR" sz="1600" spc="-1" strike="noStrike">
                <a:solidFill>
                  <a:srgbClr val="000000"/>
                </a:solidFill>
                <a:latin typeface="Orkney"/>
                <a:ea typeface="Arial"/>
              </a:rPr>
              <a:t> experimental, de acesso gratuito, que fomente a atividade cultural de Quixadá. Se apropriando da temática de mistérios ufológicos da região, nossa finalidade é retornar uma parte expressiva da microcultura regional para a população local e turistas em forma de um produto cultural que procura quebrar com a realidade cotidiana. O foco desse trabalho também é  divertir, entreter e criar uma experiência íntima com o usuário, a partir de tecnologias eletrônicas digitais interativas ligadas a internet das coisas, são elas, a narrativa hipermidiática e a realidade virtual.</a:t>
            </a:r>
            <a:r>
              <a:rPr b="0" lang="pt-BR" sz="1600" spc="-1" strike="noStrike">
                <a:solidFill>
                  <a:srgbClr val="000000"/>
                </a:solidFill>
                <a:latin typeface="Arial"/>
                <a:ea typeface="Arial"/>
              </a:rPr>
              <a:t>  </a:t>
            </a:r>
            <a:endParaRPr b="0" lang="pt-BR" sz="16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Público Alvo</a:t>
            </a:r>
            <a:endParaRPr b="1" lang="pt-BR" sz="3200" spc="-1" strike="noStrike">
              <a:latin typeface="Integral CF Bold"/>
            </a:endParaRPr>
          </a:p>
        </p:txBody>
      </p:sp>
      <p:sp>
        <p:nvSpPr>
          <p:cNvPr id="55"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600" spc="-1" strike="noStrike">
                <a:solidFill>
                  <a:srgbClr val="000000"/>
                </a:solidFill>
                <a:latin typeface="Orkney"/>
                <a:ea typeface="Arial"/>
              </a:rPr>
              <a:t>	</a:t>
            </a:r>
            <a:r>
              <a:rPr b="0" lang="pt-BR" sz="1600" spc="-1" strike="noStrike">
                <a:solidFill>
                  <a:srgbClr val="000000"/>
                </a:solidFill>
                <a:latin typeface="Orkney"/>
                <a:ea typeface="Arial"/>
              </a:rPr>
              <a:t>Tendo como intuito a coleta de valores e conhecimento prévio , foram realizadas duas pesquisas de campo na qual foram entrevistados 3 grupos de pessoas: moradores locais, visitantes da cidade e guias turísticos. Em análise aos dados obtidos, as principais afirmações coletadas  em relação ao tema foram que, os motivos da presença por parte dos visitantes em Quixadá se deu por notícias na TV e pela internet, </a:t>
            </a:r>
            <a:r>
              <a:rPr b="0" lang="pt-BR" sz="1600" spc="-1" strike="noStrike">
                <a:solidFill>
                  <a:srgbClr val="000000"/>
                </a:solidFill>
                <a:latin typeface="Arial"/>
                <a:ea typeface="Arial"/>
              </a:rPr>
              <a:t>  enquanto que por outro lado, guias turísticos e demais conterrâneos da cidade descrevem aparições misteriosas no céu principalmente a noite, supostamente presenciadas por familiares ou amigos próximos. Percebeu-se mediante a essas ocasiões que essas pessoas demostram uma certa disposição ao falar sobre o assunto, o que impulsionou a decisão de destinar nossa proposta a uma faixa etária compostas por elas, que corresponde a adolescentes desde os 14 anos até adultos no máximo aos 50 anos de idade.</a:t>
            </a:r>
            <a:endParaRPr b="0" lang="pt-BR" sz="16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360000" y="363960"/>
            <a:ext cx="6840000" cy="768960"/>
          </a:xfrm>
          <a:prstGeom prst="rect">
            <a:avLst/>
          </a:prstGeom>
          <a:noFill/>
          <a:ln>
            <a:noFill/>
          </a:ln>
        </p:spPr>
        <p:txBody>
          <a:bodyPr lIns="0" rIns="0" tIns="0" bIns="0" anchor="ctr">
            <a:spAutoFit/>
          </a:bodyPr>
          <a:p>
            <a:pPr algn="ctr"/>
            <a:r>
              <a:rPr b="1" lang="pt-BR" sz="3200" spc="-1" strike="noStrike">
                <a:latin typeface="Integral CF Bold"/>
              </a:rPr>
              <a:t>Personas</a:t>
            </a:r>
            <a:endParaRPr b="1" lang="pt-BR" sz="3200" spc="-1" strike="noStrike">
              <a:latin typeface="Integral CF Bold"/>
            </a:endParaRPr>
          </a:p>
        </p:txBody>
      </p:sp>
      <p:sp>
        <p:nvSpPr>
          <p:cNvPr id="57" name="TextShape 2"/>
          <p:cNvSpPr txBox="1"/>
          <p:nvPr/>
        </p:nvSpPr>
        <p:spPr>
          <a:xfrm>
            <a:off x="504000" y="1296000"/>
            <a:ext cx="6552000" cy="3672000"/>
          </a:xfrm>
          <a:prstGeom prst="rect">
            <a:avLst/>
          </a:prstGeom>
          <a:noFill/>
          <a:ln>
            <a:noFill/>
          </a:ln>
        </p:spPr>
        <p:txBody>
          <a:bodyPr lIns="0" rIns="0" tIns="0" bIns="0" anchor="ctr">
            <a:spAutoFit/>
          </a:bodyPr>
          <a:p>
            <a:pPr algn="just">
              <a:spcBef>
                <a:spcPts val="283"/>
              </a:spcBef>
              <a:spcAft>
                <a:spcPts val="283"/>
              </a:spcAft>
            </a:pPr>
            <a:r>
              <a:rPr b="0" lang="pt-BR" sz="1600" spc="-1" strike="noStrike">
                <a:solidFill>
                  <a:srgbClr val="000000"/>
                </a:solidFill>
                <a:latin typeface="Orkney"/>
                <a:ea typeface="Arial"/>
              </a:rPr>
              <a:t>	</a:t>
            </a:r>
            <a:endParaRPr b="0" lang="pt-BR" sz="16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
        <p:nvSpPr>
          <p:cNvPr id="58" name="TextShape 3"/>
          <p:cNvSpPr txBox="1"/>
          <p:nvPr/>
        </p:nvSpPr>
        <p:spPr>
          <a:xfrm>
            <a:off x="2376000" y="1280160"/>
            <a:ext cx="4680000" cy="3703680"/>
          </a:xfrm>
          <a:prstGeom prst="rect">
            <a:avLst/>
          </a:prstGeom>
          <a:noFill/>
          <a:ln>
            <a:noFill/>
          </a:ln>
        </p:spPr>
        <p:txBody>
          <a:bodyPr lIns="0" rIns="0" tIns="0" bIns="0" anchor="ctr">
            <a:spAutoFit/>
          </a:bodyPr>
          <a:p>
            <a:pPr algn="just">
              <a:spcBef>
                <a:spcPts val="283"/>
              </a:spcBef>
              <a:spcAft>
                <a:spcPts val="283"/>
              </a:spcAft>
            </a:pPr>
            <a:r>
              <a:rPr b="1" lang="pt-BR" sz="1200" spc="-1" strike="noStrike">
                <a:solidFill>
                  <a:srgbClr val="000000"/>
                </a:solidFill>
                <a:latin typeface="Orkney"/>
                <a:ea typeface="Arial"/>
              </a:rPr>
              <a:t>Nome:</a:t>
            </a:r>
            <a:r>
              <a:rPr b="0" lang="pt-BR" sz="1200" spc="-1" strike="noStrike">
                <a:solidFill>
                  <a:srgbClr val="000000"/>
                </a:solidFill>
                <a:latin typeface="Orkney"/>
                <a:ea typeface="Arial"/>
              </a:rPr>
              <a:t> Fernando de Almeida Capistrano​</a:t>
            </a:r>
            <a:r>
              <a:rPr b="0" lang="pt-BR" sz="1200" spc="-1" strike="noStrike">
                <a:solidFill>
                  <a:srgbClr val="000000"/>
                </a:solidFill>
                <a:latin typeface="Orkney"/>
                <a:ea typeface="Arial"/>
              </a:rPr>
              <a:t>	</a:t>
            </a:r>
            <a:r>
              <a:rPr b="0" lang="pt-BR" sz="1200" spc="-1" strike="noStrike">
                <a:solidFill>
                  <a:srgbClr val="000000"/>
                </a:solidFill>
                <a:latin typeface="Orkney"/>
                <a:ea typeface="Arial"/>
              </a:rPr>
              <a:t> </a:t>
            </a:r>
            <a:endParaRPr b="0" lang="pt-BR" sz="1200" spc="-1" strike="noStrike">
              <a:solidFill>
                <a:srgbClr val="000000"/>
              </a:solidFill>
              <a:latin typeface="Arial"/>
              <a:ea typeface="Arial"/>
            </a:endParaRPr>
          </a:p>
          <a:p>
            <a:pPr algn="just">
              <a:spcBef>
                <a:spcPts val="283"/>
              </a:spcBef>
              <a:spcAft>
                <a:spcPts val="283"/>
              </a:spcAft>
            </a:pPr>
            <a:r>
              <a:rPr b="1" lang="pt-BR" sz="1200" spc="-1" strike="noStrike">
                <a:solidFill>
                  <a:srgbClr val="000000"/>
                </a:solidFill>
                <a:latin typeface="Orkney"/>
                <a:ea typeface="Arial"/>
              </a:rPr>
              <a:t>Idade: </a:t>
            </a:r>
            <a:r>
              <a:rPr b="0" lang="pt-BR" sz="1200" spc="-1" strike="noStrike">
                <a:solidFill>
                  <a:srgbClr val="000000"/>
                </a:solidFill>
                <a:latin typeface="Orkney"/>
                <a:ea typeface="Arial"/>
              </a:rPr>
              <a:t>37​ anos </a:t>
            </a:r>
            <a:endParaRPr b="0" lang="pt-BR" sz="1200" spc="-1" strike="noStrike">
              <a:solidFill>
                <a:srgbClr val="000000"/>
              </a:solidFill>
              <a:latin typeface="Arial"/>
              <a:ea typeface="Arial"/>
            </a:endParaRPr>
          </a:p>
          <a:p>
            <a:pPr algn="just">
              <a:spcBef>
                <a:spcPts val="283"/>
              </a:spcBef>
              <a:spcAft>
                <a:spcPts val="283"/>
              </a:spcAft>
            </a:pPr>
            <a:r>
              <a:rPr b="1" lang="pt-BR" sz="1200" spc="-1" strike="noStrike">
                <a:solidFill>
                  <a:srgbClr val="000000"/>
                </a:solidFill>
                <a:latin typeface="Orkney"/>
                <a:ea typeface="Arial"/>
              </a:rPr>
              <a:t>Profissão:</a:t>
            </a:r>
            <a:r>
              <a:rPr b="0" lang="pt-BR" sz="1200" spc="-1" strike="noStrike">
                <a:solidFill>
                  <a:srgbClr val="000000"/>
                </a:solidFill>
                <a:latin typeface="Orkney"/>
                <a:ea typeface="Arial"/>
              </a:rPr>
              <a:t> Guia Turístico​</a:t>
            </a:r>
            <a:r>
              <a:rPr b="0" lang="pt-BR" sz="1200" spc="-1" strike="noStrike">
                <a:solidFill>
                  <a:srgbClr val="000000"/>
                </a:solidFill>
                <a:latin typeface="Orkney"/>
                <a:ea typeface="Arial"/>
              </a:rPr>
              <a:t>	</a:t>
            </a:r>
            <a:r>
              <a:rPr b="0" lang="pt-BR" sz="1200" spc="-1" strike="noStrike">
                <a:solidFill>
                  <a:srgbClr val="000000"/>
                </a:solidFill>
                <a:latin typeface="Orkney"/>
                <a:ea typeface="Arial"/>
              </a:rPr>
              <a:t> </a:t>
            </a:r>
            <a:endParaRPr b="0" lang="pt-BR" sz="1200" spc="-1" strike="noStrike">
              <a:solidFill>
                <a:srgbClr val="000000"/>
              </a:solidFill>
              <a:latin typeface="Arial"/>
              <a:ea typeface="Arial"/>
            </a:endParaRPr>
          </a:p>
          <a:p>
            <a:pPr algn="just">
              <a:spcBef>
                <a:spcPts val="283"/>
              </a:spcBef>
              <a:spcAft>
                <a:spcPts val="283"/>
              </a:spcAft>
            </a:pPr>
            <a:r>
              <a:rPr b="1" lang="pt-BR" sz="1200" spc="-1" strike="noStrike">
                <a:solidFill>
                  <a:srgbClr val="000000"/>
                </a:solidFill>
                <a:latin typeface="Orkney"/>
                <a:ea typeface="Arial"/>
              </a:rPr>
              <a:t>Categoria:</a:t>
            </a:r>
            <a:r>
              <a:rPr b="0" lang="pt-BR" sz="1200" spc="-1" strike="noStrike">
                <a:solidFill>
                  <a:srgbClr val="000000"/>
                </a:solidFill>
                <a:latin typeface="Orkney"/>
                <a:ea typeface="Arial"/>
              </a:rPr>
              <a:t> Curador</a:t>
            </a:r>
            <a:endParaRPr b="0" lang="pt-BR" sz="1200" spc="-1" strike="noStrike">
              <a:solidFill>
                <a:srgbClr val="000000"/>
              </a:solidFill>
              <a:latin typeface="Arial"/>
              <a:ea typeface="Arial"/>
            </a:endParaRPr>
          </a:p>
          <a:p>
            <a:pPr algn="just">
              <a:spcBef>
                <a:spcPts val="283"/>
              </a:spcBef>
              <a:spcAft>
                <a:spcPts val="283"/>
              </a:spcAft>
            </a:pPr>
            <a:endParaRPr b="0" lang="pt-BR" sz="1200" spc="-1" strike="noStrike">
              <a:solidFill>
                <a:srgbClr val="000000"/>
              </a:solidFill>
              <a:latin typeface="Arial"/>
              <a:ea typeface="Arial"/>
            </a:endParaRPr>
          </a:p>
          <a:p>
            <a:pPr algn="just">
              <a:spcBef>
                <a:spcPts val="283"/>
              </a:spcBef>
              <a:spcAft>
                <a:spcPts val="283"/>
              </a:spcAft>
            </a:pPr>
            <a:r>
              <a:rPr b="1" lang="pt-BR" sz="1200" spc="-1" strike="noStrike">
                <a:solidFill>
                  <a:srgbClr val="000000"/>
                </a:solidFill>
                <a:latin typeface="Orkney"/>
                <a:ea typeface="Arial"/>
              </a:rPr>
              <a:t>Contexto Social:</a:t>
            </a:r>
            <a:r>
              <a:rPr b="0" lang="pt-BR" sz="1200" spc="-1" strike="noStrike">
                <a:solidFill>
                  <a:srgbClr val="000000"/>
                </a:solidFill>
                <a:latin typeface="Orkney"/>
                <a:ea typeface="Arial"/>
              </a:rPr>
              <a:t> Fernando​ trabalha como guia turístico na cidade de Quixadá. Por ter grande interesse em patrimônio público e perceber a falta de um profissional atuante na área, Fernando estudou a história de Quixadá de forma autodidata e começou a atender turistas e demais visitantes nos principais pontos turísticos da cidade. Fernando percebe que as pessoas têm uma ideia distorcida de determinados fatos históricos da cidade, sente também que as pessoas se impressionam com histórias clássicas da cidade como a lenda do gato preto e principalmente por relatos de óvnis, como o Caso Barroso, um caso ufológico muito misterioso que sua repercussão teve proporções globais. Fernando acredita que falta muita sensibilidade das pessoas locais sobre sua história, relata que apenas 2% das pessoas que o procuram são visitantes locais, e que acredita que isso é uma questão de educação e pode de fato mudar a percepção das pessoas sobre o lugar onde elas moram.</a:t>
            </a:r>
            <a:r>
              <a:rPr b="0" lang="pt-BR" sz="1400" spc="-1" strike="noStrike">
                <a:solidFill>
                  <a:srgbClr val="000000"/>
                </a:solidFill>
                <a:latin typeface="Orkney"/>
                <a:ea typeface="Arial"/>
              </a:rPr>
              <a:t> </a:t>
            </a:r>
            <a:endParaRPr b="0" lang="pt-BR" sz="1400" spc="-1" strike="noStrike">
              <a:solidFill>
                <a:srgbClr val="000000"/>
              </a:solidFill>
              <a:latin typeface="Arial"/>
              <a:ea typeface="Arial"/>
            </a:endParaRPr>
          </a:p>
          <a:p>
            <a:pPr algn="just">
              <a:spcBef>
                <a:spcPts val="283"/>
              </a:spcBef>
              <a:spcAft>
                <a:spcPts val="283"/>
              </a:spcAft>
            </a:pPr>
            <a:r>
              <a:rPr b="0" lang="pt-BR" sz="1800" spc="-1" strike="noStrike">
                <a:solidFill>
                  <a:srgbClr val="000000"/>
                </a:solidFill>
                <a:latin typeface="Arial"/>
                <a:ea typeface="Arial"/>
              </a:rPr>
              <a:t>       </a:t>
            </a:r>
            <a:endParaRPr b="0" lang="pt-BR"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LibreOffice/6.2.3.2$Windows_X86_64 LibreOffice_project/aecc05fe267cc68dde00352a451aa867b3b546ac</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2019-05-18T19:11:37Z</dcterms:created>
  <dc:creator/>
  <dc:description/>
  <dc:language>pt-BR</dc:language>
  <cp:lastModifiedBy/>
  <dcterms:modified xsi:type="dcterms:W3CDTF">2019-05-19T00:02:03Z</dcterms:modified>
  <cp:revision>8</cp:revision>
  <dc:subject/>
  <dc:title/>
</cp:coreProperties>
</file>