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A1713-A43A-400F-A133-91649AA78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1005" y="1638299"/>
            <a:ext cx="7237377" cy="1631929"/>
          </a:xfrm>
        </p:spPr>
        <p:txBody>
          <a:bodyPr/>
          <a:lstStyle/>
          <a:p>
            <a:r>
              <a:rPr lang="pt-BR" dirty="0">
                <a:latin typeface="Arial Rounded MT Bold" panose="020F0704030504030204" pitchFamily="34" charset="0"/>
              </a:rPr>
              <a:t>Trabalho de Multimídia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03269A-61F4-4CF2-ADED-3B3DB5706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  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570C0A4-6C0B-4651-8E61-3CD211DB8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491" y="3475334"/>
            <a:ext cx="3215214" cy="2048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A9317D58-5F51-4F93-A892-6CDA3E889309}"/>
              </a:ext>
            </a:extLst>
          </p:cNvPr>
          <p:cNvSpPr/>
          <p:nvPr/>
        </p:nvSpPr>
        <p:spPr>
          <a:xfrm>
            <a:off x="6209693" y="3892101"/>
            <a:ext cx="376944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Genuína, h</a:t>
            </a:r>
            <a:r>
              <a:rPr lang="pt-BR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eroína genuína</a:t>
            </a:r>
          </a:p>
        </p:txBody>
      </p:sp>
    </p:spTree>
    <p:extLst>
      <p:ext uri="{BB962C8B-B14F-4D97-AF65-F5344CB8AC3E}">
        <p14:creationId xmlns:p14="http://schemas.microsoft.com/office/powerpoint/2010/main" val="95879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B8A2A-42CD-4CD0-B205-12B273A2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1" y="203200"/>
            <a:ext cx="10815430" cy="652890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Gêneros textuais:  </a:t>
            </a:r>
            <a:r>
              <a:rPr lang="pt-BR" sz="2800" dirty="0"/>
              <a:t>Uma </a:t>
            </a:r>
            <a:r>
              <a:rPr lang="pt-BR" sz="2800" u="sng" dirty="0"/>
              <a:t>narrativa</a:t>
            </a:r>
            <a:r>
              <a:rPr lang="pt-BR" sz="2800" dirty="0"/>
              <a:t>  com elementos interligados ao </a:t>
            </a:r>
            <a:r>
              <a:rPr lang="pt-BR" sz="2800" u="sng" dirty="0"/>
              <a:t>causo;</a:t>
            </a:r>
          </a:p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Referências: </a:t>
            </a:r>
            <a:r>
              <a:rPr lang="pt-BR" sz="2800" dirty="0"/>
              <a:t>Material guia de construção de narrativa e causo, cenário nordestino contemporâneo e dicionário regional nordestino;</a:t>
            </a:r>
          </a:p>
          <a:p>
            <a:pPr marL="0" indent="0" algn="just">
              <a:buNone/>
            </a:pPr>
            <a:r>
              <a:rPr lang="pt-BR" sz="2800" dirty="0"/>
              <a:t>http://wwwterra.com.br ;www.infoescola.com.br; www.estudopratico.com.br  </a:t>
            </a:r>
          </a:p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Característica do texto: 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Elementos surpresa (plot twist); diálogo; uso de prosopopéias para referenciar a saga de retirantes nordestinos;</a:t>
            </a:r>
          </a:p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Objetivo comunicativo: </a:t>
            </a:r>
          </a:p>
          <a:p>
            <a:pPr marL="0" indent="0" algn="just">
              <a:buNone/>
            </a:pPr>
            <a:r>
              <a:rPr lang="pt-BR" sz="2800" u="sng" dirty="0">
                <a:latin typeface="+mj-lt"/>
              </a:rPr>
              <a:t>Emissor</a:t>
            </a:r>
            <a:r>
              <a:rPr lang="pt-BR" sz="2800" dirty="0">
                <a:latin typeface="+mj-lt"/>
              </a:rPr>
              <a:t> – Narradora da História (Mãe/heroína) </a:t>
            </a:r>
          </a:p>
          <a:p>
            <a:pPr marL="0" indent="0" algn="just">
              <a:buNone/>
            </a:pPr>
            <a:r>
              <a:rPr lang="pt-BR" sz="2800" u="sng" dirty="0">
                <a:latin typeface="+mj-lt"/>
              </a:rPr>
              <a:t>Mensagem Principal </a:t>
            </a:r>
            <a:r>
              <a:rPr lang="pt-BR" sz="2800" dirty="0">
                <a:latin typeface="+mj-lt"/>
              </a:rPr>
              <a:t>– mostrar a força interior contida nos receptores, e encorajar os mesmos a enfrentarem as dificuldade impostas pela vida; </a:t>
            </a:r>
          </a:p>
          <a:p>
            <a:pPr marL="0" indent="0">
              <a:buNone/>
            </a:pPr>
            <a:r>
              <a:rPr lang="pt-BR" sz="2800" u="sng" dirty="0">
                <a:latin typeface="+mj-lt"/>
              </a:rPr>
              <a:t>Receptor</a:t>
            </a:r>
            <a:r>
              <a:rPr lang="pt-BR" sz="2800" dirty="0">
                <a:latin typeface="+mj-lt"/>
              </a:rPr>
              <a:t> – filha da heroína, habitantes de Quixaax;</a:t>
            </a:r>
          </a:p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Objetivo central: </a:t>
            </a:r>
            <a:r>
              <a:rPr lang="pt-BR" sz="2800" dirty="0"/>
              <a:t>Resgatar a trajetória contemporânea nordestina por meio de elementos narrativos referentes a perseverança da personagem, além de desmiuçar o sofrimento e a linguagem conterrânea como parte da jornada de vida da mesma, não apenas relacionado a precariedade, mas também a superação e  força de vontade. </a:t>
            </a:r>
          </a:p>
          <a:p>
            <a:pPr algn="just"/>
            <a:r>
              <a:rPr lang="pt-BR" sz="2800" dirty="0">
                <a:latin typeface="Arial Rounded MT Bold" panose="020F0704030504030204" pitchFamily="34" charset="0"/>
              </a:rPr>
              <a:t>Nível de inovação: </a:t>
            </a:r>
            <a:r>
              <a:rPr lang="pt-BR" sz="2800" dirty="0">
                <a:latin typeface="+mj-lt"/>
              </a:rPr>
              <a:t>Regional, contando com enredo baseado em jornada do herói, além de  existir poucas produções do gênero voltado há uma heroína nordestina que abordasse as dificuldades do passado e do presente  próprias de sua origem.</a:t>
            </a:r>
          </a:p>
          <a:p>
            <a:pPr algn="just"/>
            <a:endParaRPr lang="pt-BR" sz="2800" dirty="0">
              <a:latin typeface="Arial Rounded MT Bold" panose="020F0704030504030204" pitchFamily="34" charset="0"/>
            </a:endParaRPr>
          </a:p>
          <a:p>
            <a:endParaRPr lang="pt-BR" sz="2800" b="1" u="sng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23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8A7EB-1621-4775-8D6C-BDB45F5D1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276" y="33119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BR" sz="3600" dirty="0">
                <a:latin typeface="Arial Rounded MT Bold" panose="020F0704030504030204" pitchFamily="34" charset="0"/>
              </a:rPr>
              <a:t>Enredo</a:t>
            </a:r>
          </a:p>
        </p:txBody>
      </p:sp>
      <p:graphicFrame>
        <p:nvGraphicFramePr>
          <p:cNvPr id="6" name="Espaço Reservado para Conteúdo 5">
            <a:extLst>
              <a:ext uri="{FF2B5EF4-FFF2-40B4-BE49-F238E27FC236}">
                <a16:creationId xmlns:a16="http://schemas.microsoft.com/office/drawing/2014/main" id="{5F0D3BAE-74D6-4CD8-8C84-47E8019982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350635"/>
              </p:ext>
            </p:extLst>
          </p:nvPr>
        </p:nvGraphicFramePr>
        <p:xfrm>
          <a:off x="1323204" y="523918"/>
          <a:ext cx="10127343" cy="5691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50397">
                  <a:extLst>
                    <a:ext uri="{9D8B030D-6E8A-4147-A177-3AD203B41FA5}">
                      <a16:colId xmlns:a16="http://schemas.microsoft.com/office/drawing/2014/main" val="1734582279"/>
                    </a:ext>
                  </a:extLst>
                </a:gridCol>
                <a:gridCol w="3438473">
                  <a:extLst>
                    <a:ext uri="{9D8B030D-6E8A-4147-A177-3AD203B41FA5}">
                      <a16:colId xmlns:a16="http://schemas.microsoft.com/office/drawing/2014/main" val="4164072764"/>
                    </a:ext>
                  </a:extLst>
                </a:gridCol>
                <a:gridCol w="3438473">
                  <a:extLst>
                    <a:ext uri="{9D8B030D-6E8A-4147-A177-3AD203B41FA5}">
                      <a16:colId xmlns:a16="http://schemas.microsoft.com/office/drawing/2014/main" val="2621794515"/>
                    </a:ext>
                  </a:extLst>
                </a:gridCol>
              </a:tblGrid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Nome da personagem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Papel na história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Inspiração do 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335812"/>
                  </a:ext>
                </a:extLst>
              </a:tr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Genuína /Amália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Heroína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Trabalho/ força da mulher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90400"/>
                  </a:ext>
                </a:extLst>
              </a:tr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Violeta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Filha da heroína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Flor típica da caatinga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79551"/>
                  </a:ext>
                </a:extLst>
              </a:tr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Astúcia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Tia da heroína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Esperteza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267186"/>
                  </a:ext>
                </a:extLst>
              </a:tr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Clemente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Amor da heroína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Bondade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946701"/>
                  </a:ext>
                </a:extLst>
              </a:tr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Mísero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Vilão local representante da fome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Sofrimento, desgraça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061609"/>
                  </a:ext>
                </a:extLst>
              </a:tr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Árida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+mj-lt"/>
                          <a:cs typeface="Arial" panose="020B0604020202020204" pitchFamily="34" charset="0"/>
                        </a:rPr>
                        <a:t>Vilão local representante da seca </a:t>
                      </a:r>
                      <a:endParaRPr lang="pt-BR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Terra abandonada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109785"/>
                  </a:ext>
                </a:extLst>
              </a:tr>
              <a:tr h="692961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Fí da peste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Exército da vilã Árida que representa o produto da fome e da seca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07475"/>
                  </a:ext>
                </a:extLst>
              </a:tr>
              <a:tr h="4876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Repudiom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Vilão urbano representante do preconceito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73202"/>
                  </a:ext>
                </a:extLst>
              </a:tr>
              <a:tr h="4876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Ignoratos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Vilão urbano representante da ignorância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056946"/>
                  </a:ext>
                </a:extLst>
              </a:tr>
              <a:tr h="4876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Xenôfolo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Vilão urbano representando a xenofobia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237502"/>
                  </a:ext>
                </a:extLst>
              </a:tr>
              <a:tr h="48763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Arrogantú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Vilão urbano representante da arrogância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685755"/>
                  </a:ext>
                </a:extLst>
              </a:tr>
              <a:tr h="282317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Sábius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Representa sabedoria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709580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A1294421-74CC-49C0-BCCD-A82974414102}"/>
              </a:ext>
            </a:extLst>
          </p:cNvPr>
          <p:cNvSpPr/>
          <p:nvPr/>
        </p:nvSpPr>
        <p:spPr>
          <a:xfrm>
            <a:off x="887481" y="6215599"/>
            <a:ext cx="10998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Bahnschrift SemiBold" panose="020B0502040204020203" pitchFamily="34" charset="0"/>
              </a:rPr>
              <a:t>Ambiente da narrativa:  </a:t>
            </a:r>
          </a:p>
          <a:p>
            <a:pPr algn="ctr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Galáxia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Quenturium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- planeta Quixaax(terra natal) / SP01 (planeta referente a cidade);</a:t>
            </a:r>
            <a:endParaRPr lang="pt-BR" dirty="0">
              <a:latin typeface="Bahnschrift SemiBold" panose="020B0502040204020203" pitchFamily="34" charset="0"/>
              <a:cs typeface="Arial" panose="020B0604020202020204" pitchFamily="34" charset="0"/>
            </a:endParaRP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12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60B0A-0D65-4145-ACD5-FD2004C2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9864"/>
            <a:ext cx="9601200" cy="4627536"/>
          </a:xfrm>
        </p:spPr>
        <p:txBody>
          <a:bodyPr>
            <a:normAutofit/>
          </a:bodyPr>
          <a:lstStyle/>
          <a:p>
            <a:r>
              <a:rPr lang="pt-BR" sz="4000" dirty="0">
                <a:latin typeface="Bahnschrift SemiBold" panose="020B0502040204020203" pitchFamily="34" charset="0"/>
              </a:rPr>
              <a:t>Início</a:t>
            </a:r>
            <a:r>
              <a:rPr lang="pt-BR" sz="3600" dirty="0">
                <a:latin typeface="Bahnschrift SemiBold" panose="020B0502040204020203" pitchFamily="34" charset="0"/>
              </a:rPr>
              <a:t>: </a:t>
            </a:r>
          </a:p>
          <a:p>
            <a:pPr marL="0" indent="0">
              <a:buNone/>
            </a:pPr>
            <a:r>
              <a:rPr lang="pt-BR" sz="3600" dirty="0">
                <a:latin typeface="Bahnschrift SemiBold" panose="020B0502040204020203" pitchFamily="34" charset="0"/>
                <a:cs typeface="Arial" panose="020B0604020202020204" pitchFamily="34" charset="0"/>
              </a:rPr>
              <a:t> - 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Contextualização do cenário, </a:t>
            </a:r>
          </a:p>
          <a:p>
            <a:pPr marL="0" indent="0"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 -  Apresentação dos personagens,</a:t>
            </a:r>
          </a:p>
          <a:p>
            <a:pPr marL="0" indent="0">
              <a:buNone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Elaboração do problema</a:t>
            </a: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69E1DD-1BD6-4B92-9DE3-1C553CB4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9238"/>
            <a:ext cx="9601200" cy="850626"/>
          </a:xfrm>
        </p:spPr>
        <p:txBody>
          <a:bodyPr/>
          <a:lstStyle/>
          <a:p>
            <a:pPr algn="ctr"/>
            <a:r>
              <a:rPr lang="pt-BR" dirty="0">
                <a:latin typeface="Arial Rounded MT Bold" panose="020F0704030504030204" pitchFamily="34" charset="0"/>
              </a:rPr>
              <a:t>Enredo</a:t>
            </a:r>
          </a:p>
        </p:txBody>
      </p:sp>
    </p:spTree>
    <p:extLst>
      <p:ext uri="{BB962C8B-B14F-4D97-AF65-F5344CB8AC3E}">
        <p14:creationId xmlns:p14="http://schemas.microsoft.com/office/powerpoint/2010/main" val="149230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60B0A-0D65-4145-ACD5-FD2004C2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9864"/>
            <a:ext cx="9601200" cy="462753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Bahnschrift SemiBold" panose="020B0502040204020203" pitchFamily="34" charset="0"/>
              </a:rPr>
              <a:t>Meio: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69E1DD-1BD6-4B92-9DE3-1C553CB4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9238"/>
            <a:ext cx="9601200" cy="850626"/>
          </a:xfrm>
        </p:spPr>
        <p:txBody>
          <a:bodyPr/>
          <a:lstStyle/>
          <a:p>
            <a:pPr algn="ctr"/>
            <a:r>
              <a:rPr lang="pt-BR" dirty="0">
                <a:latin typeface="Arial Rounded MT Bold" panose="020F0704030504030204" pitchFamily="34" charset="0"/>
              </a:rPr>
              <a:t>Enredo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20BD2B4-57B4-4404-9767-16A5DBE8E090}"/>
              </a:ext>
            </a:extLst>
          </p:cNvPr>
          <p:cNvSpPr/>
          <p:nvPr/>
        </p:nvSpPr>
        <p:spPr>
          <a:xfrm>
            <a:off x="1788885" y="2090490"/>
            <a:ext cx="876662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Bahnschrift SemiBold" panose="020B0502040204020203" pitchFamily="34" charset="0"/>
                <a:cs typeface="Arial" panose="020B0604020202020204" pitchFamily="34" charset="0"/>
              </a:rPr>
              <a:t> </a:t>
            </a:r>
            <a:r>
              <a:rPr lang="pt-BR" sz="3200" dirty="0">
                <a:latin typeface="Bahnschrift SemiBold" panose="020B0502040204020203" pitchFamily="34" charset="0"/>
                <a:cs typeface="Arial" panose="020B0604020202020204" pitchFamily="34" charset="0"/>
              </a:rPr>
              <a:t>-  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Desenvolvimento da problemática imposta pelo texto</a:t>
            </a:r>
          </a:p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- Aprendizado e amadurecimento da personagem(heroína)</a:t>
            </a:r>
          </a:p>
        </p:txBody>
      </p:sp>
    </p:spTree>
    <p:extLst>
      <p:ext uri="{BB962C8B-B14F-4D97-AF65-F5344CB8AC3E}">
        <p14:creationId xmlns:p14="http://schemas.microsoft.com/office/powerpoint/2010/main" val="174946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60B0A-0D65-4145-ACD5-FD2004C26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9864"/>
            <a:ext cx="1995714" cy="850626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Bahnschrift SemiBold" panose="020B0502040204020203" pitchFamily="34" charset="0"/>
              </a:rPr>
              <a:t>Final: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69E1DD-1BD6-4B92-9DE3-1C553CB4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9238"/>
            <a:ext cx="9601200" cy="850626"/>
          </a:xfrm>
        </p:spPr>
        <p:txBody>
          <a:bodyPr/>
          <a:lstStyle/>
          <a:p>
            <a:pPr algn="ctr"/>
            <a:r>
              <a:rPr lang="pt-BR" dirty="0">
                <a:latin typeface="Arial Rounded MT Bold" panose="020F0704030504030204" pitchFamily="34" charset="0"/>
              </a:rPr>
              <a:t>Enredo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CCDBBF1-E532-417B-B6A9-12C5F21D884E}"/>
              </a:ext>
            </a:extLst>
          </p:cNvPr>
          <p:cNvSpPr/>
          <p:nvPr/>
        </p:nvSpPr>
        <p:spPr>
          <a:xfrm>
            <a:off x="3657599" y="2489240"/>
            <a:ext cx="560251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>
                <a:latin typeface="+mj-lt"/>
              </a:rPr>
              <a:t> </a:t>
            </a:r>
            <a:r>
              <a:rPr lang="pt-BR" sz="3600" dirty="0">
                <a:latin typeface="+mj-lt"/>
              </a:rPr>
              <a:t>- Redenção da personagem</a:t>
            </a:r>
          </a:p>
          <a:p>
            <a:pPr algn="ctr"/>
            <a:r>
              <a:rPr lang="pt-BR" sz="3600" dirty="0">
                <a:latin typeface="+mj-lt"/>
                <a:cs typeface="Arial" panose="020B0604020202020204" pitchFamily="34" charset="0"/>
              </a:rPr>
              <a:t> - Revelações (plot twist)</a:t>
            </a:r>
          </a:p>
          <a:p>
            <a:pPr algn="ctr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961482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TM10001105[[fn=Corte]]</Template>
  <TotalTime>318</TotalTime>
  <Words>399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Bahnschrift SemiBold</vt:lpstr>
      <vt:lpstr>Franklin Gothic Book</vt:lpstr>
      <vt:lpstr>Cortar</vt:lpstr>
      <vt:lpstr>Trabalho de Multimídia</vt:lpstr>
      <vt:lpstr>Apresentação do PowerPoint</vt:lpstr>
      <vt:lpstr>Enredo</vt:lpstr>
      <vt:lpstr>Enredo</vt:lpstr>
      <vt:lpstr>Enredo</vt:lpstr>
      <vt:lpstr>Enredo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Trabalho de Multimídia</dc:title>
  <dc:creator>Universidade</dc:creator>
  <cp:lastModifiedBy>Universidade</cp:lastModifiedBy>
  <cp:revision>35</cp:revision>
  <dcterms:created xsi:type="dcterms:W3CDTF">2018-03-23T02:19:40Z</dcterms:created>
  <dcterms:modified xsi:type="dcterms:W3CDTF">2018-03-23T16:30:11Z</dcterms:modified>
</cp:coreProperties>
</file>