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Old Standard TT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-66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6fad87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6fad87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3f5f0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3f5f0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416a03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416a03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20c098d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20c098d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20c098d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20c098d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347189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347189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34718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34718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347189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347189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347189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347189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e5a9140b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e5a9140b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20c098d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20c098d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0c098d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0c098d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6fad8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6fad8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2036700" y="2524400"/>
            <a:ext cx="81186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pt-BR" dirty="0"/>
              <a:t>Projeto de Interfaces Web</a:t>
            </a:r>
            <a:endParaRPr dirty="0"/>
          </a:p>
          <a:p>
            <a:pPr algn="ctr"/>
            <a:r>
              <a:rPr lang="pt-BR" dirty="0"/>
              <a:t>2020.1(remoto)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036700" y="5120852"/>
            <a:ext cx="81186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pt-BR"/>
              <a:t>Prof. Victor Farias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600" b="1"/>
              <a:t>Avaliação</a:t>
            </a:r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/>
              <a:t>Se Nota Final &gt;= 7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Aprovado!</a:t>
            </a:r>
            <a:endParaRPr sz="2400"/>
          </a:p>
          <a:p>
            <a:pPr indent="-381000">
              <a:buSzPts val="2400"/>
            </a:pPr>
            <a:r>
              <a:rPr lang="pt-BR" sz="2400"/>
              <a:t>Senão se 4 &lt;= Nota final &lt; 7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Avaliação Final (AF)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Se (AF + NF)/2 &gt; 5</a:t>
            </a:r>
            <a:endParaRPr sz="2400"/>
          </a:p>
          <a:p>
            <a:pPr lvl="2" indent="-381000">
              <a:spcBef>
                <a:spcPts val="0"/>
              </a:spcBef>
              <a:buSzPts val="2400"/>
            </a:pPr>
            <a:r>
              <a:rPr lang="pt-BR" sz="2400"/>
              <a:t>Aprovado!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600" b="1"/>
              <a:t>Bibliografia Básica</a:t>
            </a:r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b="1"/>
              <a:t>ALMEIDA, Flavio. Mean. Full stack JavaScript para aplicações web com MongoDB, Express, Angular e Node. 1 ed. Casa do código, 2015. 377 pg. ISBN 8555190460. ISBN-13 978-8555190469.</a:t>
            </a:r>
            <a:endParaRPr sz="2400" b="1"/>
          </a:p>
          <a:p>
            <a:pPr indent="-381000">
              <a:buSzPts val="2400"/>
            </a:pPr>
            <a:r>
              <a:rPr lang="pt-BR" sz="2400"/>
              <a:t>STEFANOV, Stoyan. Padrões JavaScript. 1ed. Novatec, 2010. 240 pg. ISBN 857522266X. ISBN-13 978-8575222669.</a:t>
            </a:r>
            <a:endParaRPr sz="2400"/>
          </a:p>
          <a:p>
            <a:pPr indent="-381000">
              <a:buSzPts val="2400"/>
            </a:pPr>
            <a:r>
              <a:rPr lang="pt-BR" sz="2400"/>
              <a:t>BENSON, Gregory; MIKOWSKI, Michael; POWELL, Josh. Single Page Web Applications: JavaScript End-To-End. 1 ed. Manning Publications, 2013. 407 pg. ISBN 1617290750. ISBN-13 978-1617290756.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600" b="1"/>
              <a:t>Bibliografia Complementar</a:t>
            </a:r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/>
              <a:t>BIBEAULT, Bear; RESIG, John. Segredos do Ninja Javascript. Editora Novatec. 1ª edição. 2013. ISBN 9788575223284.</a:t>
            </a:r>
            <a:endParaRPr sz="2400"/>
          </a:p>
          <a:p>
            <a:pPr indent="-381000">
              <a:buSzPts val="2400"/>
            </a:pPr>
            <a:r>
              <a:rPr lang="pt-BR" sz="2400"/>
              <a:t>SCOTT, Bill; NEIL, Theresa. Designing Web Interfaces. 1 ed. O'Reilly Media, 2009. ISBN 0596516258. ISBN-13 978-0596516253.</a:t>
            </a:r>
            <a:endParaRPr sz="2400"/>
          </a:p>
          <a:p>
            <a:pPr indent="-381000">
              <a:buSzPts val="2400"/>
            </a:pPr>
            <a:r>
              <a:rPr lang="pt-BR" sz="2400"/>
              <a:t>ZAKAS, Nicholas. Princípios de Orientação a Objetos em JavaScript. 1 ed. Novatec, 2014. 128 pg. ISBN 8575223895. ISBN-13 978-8575223895.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600" b="1"/>
              <a:t>Bibliografia Complementar</a:t>
            </a:r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/>
              <a:t>ELLIOTT, Eric. Programming JavaScript Applications: Robust Web Architecture with Node, HTML5, and Modern JS Libraries. 1ed. O'Reilly Media, 2014. 254 pg. ISBN 1491950293. ISBN-13 978-1491950296. </a:t>
            </a:r>
            <a:endParaRPr sz="2400"/>
          </a:p>
          <a:p>
            <a:pPr indent="-381000">
              <a:buSzPts val="2400"/>
            </a:pPr>
            <a:r>
              <a:rPr lang="pt-BR" sz="2400"/>
              <a:t>HARMES, Ross; DIAZ, Dustin SPRINGERLINK (ONLINE SERVICE). Pro JavaScript Design Patterns. Springer eBooks Berkeley, CA: Apress, Inc., 2008. ISBN 9781430204961. Disponível em : &lt;http://dx.doi.org/10.1007/978-1-4302-0496-1&gt;. Acesso em : 21 set. 2010.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/>
              <a:t>Perguntas?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b="1"/>
              <a:t>Projeto de Interfaces Web</a:t>
            </a:r>
            <a:endParaRPr sz="3600" b="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b="1"/>
              <a:t>Objetivos Gerais</a:t>
            </a:r>
            <a:endParaRPr sz="2400" b="1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Aplicar conhecimentos de desenvolvimento de scripts e de princípios da boa comunicação com o usuário (IHC) para construir sistemas web robustos, bem planejados e seguros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835700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b="1"/>
              <a:t>Projeto de Interfaces Web</a:t>
            </a:r>
            <a:endParaRPr sz="3600" b="1"/>
          </a:p>
          <a:p>
            <a:endParaRPr b="1"/>
          </a:p>
          <a:p>
            <a:endParaRPr sz="3600" b="1"/>
          </a:p>
          <a:p>
            <a:endParaRPr sz="3600" b="1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835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b="1"/>
              <a:t>Objetivos Específicos</a:t>
            </a:r>
            <a:endParaRPr sz="2400" b="1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Conhecer e desenvolver diferentes arquiteturas de front-end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Conhecer e utilizar frameworks conhecidos para desenvolvimento de interfaces web dinâmicas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Conhecer e desenvolver novos componentes para desenvolvimento de interfaces web dinâmicas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b="1"/>
              <a:t>Projeto de Interfaces Web</a:t>
            </a:r>
            <a:endParaRPr sz="3600" b="1"/>
          </a:p>
          <a:p>
            <a:endParaRPr b="1"/>
          </a:p>
          <a:p>
            <a:endParaRPr sz="3600" b="1"/>
          </a:p>
          <a:p>
            <a:endParaRPr sz="3600" b="1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b="1"/>
              <a:t>Ementa</a:t>
            </a:r>
            <a:endParaRPr sz="2400" b="1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Estrutura de funcionamento da World Wide Web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Modelos de programação para web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Linguagens de script para interface de aplicações web e formulários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Linguagens procedimentais para web e páginas dinâmicas</a:t>
            </a:r>
            <a:endParaRPr sz="240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Conteúdo Programático</a:t>
            </a:r>
            <a:endParaRPr b="1"/>
          </a:p>
          <a:p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b="1"/>
              <a:t>Desenvolvimento Back-End</a:t>
            </a:r>
            <a:endParaRPr sz="2400" b="1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Servidor REST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Bancos de dados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Autenticação e segurança</a:t>
            </a:r>
            <a:endParaRPr sz="2400" b="1"/>
          </a:p>
          <a:p>
            <a:pPr indent="-381000">
              <a:buSzPts val="2400"/>
            </a:pPr>
            <a:r>
              <a:rPr lang="pt-BR" sz="2400" b="1"/>
              <a:t>Desenvolvimento Front-End</a:t>
            </a:r>
            <a:endParaRPr sz="2400" b="1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Componentes WEB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Single Page Applications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/>
              <a:t>Comunicação Servidor</a:t>
            </a:r>
            <a:endParaRPr sz="2400"/>
          </a:p>
          <a:p>
            <a:pPr indent="0">
              <a:spcBef>
                <a:spcPts val="1600"/>
              </a:spcBef>
              <a:buNone/>
            </a:pPr>
            <a:endParaRPr sz="2400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l="15285" r="9712" b="10088"/>
          <a:stretch/>
        </p:blipFill>
        <p:spPr>
          <a:xfrm>
            <a:off x="6676474" y="1844210"/>
            <a:ext cx="3756598" cy="25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Conteúdo Programático - Tecnologias</a:t>
            </a:r>
            <a:endParaRPr b="1"/>
          </a:p>
          <a:p>
            <a:endParaRPr sz="3600" b="1"/>
          </a:p>
          <a:p>
            <a:endParaRPr sz="3600" b="1"/>
          </a:p>
          <a:p>
            <a:endParaRPr sz="3600" b="1"/>
          </a:p>
          <a:p>
            <a:endParaRPr sz="3600" b="1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/>
              <a:t>Desenvolvimento Back-End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b="1"/>
              <a:t>Node.js + Express.js</a:t>
            </a:r>
            <a:endParaRPr sz="2400" b="1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b="1"/>
              <a:t>MongoDB</a:t>
            </a:r>
            <a:endParaRPr sz="2400"/>
          </a:p>
          <a:p>
            <a:pPr indent="-381000">
              <a:buSzPts val="2400"/>
            </a:pPr>
            <a:r>
              <a:rPr lang="pt-BR" sz="2400"/>
              <a:t>Desenvolvimento Front-End</a:t>
            </a:r>
            <a:endParaRPr sz="240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b="1"/>
              <a:t>React</a:t>
            </a:r>
            <a:endParaRPr sz="2400" b="1"/>
          </a:p>
          <a:p>
            <a:pPr indent="0">
              <a:spcBef>
                <a:spcPts val="1600"/>
              </a:spcBef>
              <a:buNone/>
            </a:pPr>
            <a:endParaRPr sz="2400" b="1"/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sz="2400" b="1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1550" y="3404424"/>
            <a:ext cx="4208750" cy="24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Pré-requisitos</a:t>
            </a:r>
            <a:endParaRPr b="1"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/>
              <a:t>HTML 5</a:t>
            </a:r>
            <a:endParaRPr sz="2400"/>
          </a:p>
          <a:p>
            <a:pPr indent="-381000">
              <a:buSzPts val="2400"/>
            </a:pPr>
            <a:r>
              <a:rPr lang="pt-BR" sz="2400"/>
              <a:t>CSS 3</a:t>
            </a:r>
            <a:endParaRPr sz="2400"/>
          </a:p>
          <a:p>
            <a:pPr indent="-381000">
              <a:buSzPts val="2400"/>
            </a:pPr>
            <a:r>
              <a:rPr lang="pt-BR" sz="2400"/>
              <a:t>JavaScript </a:t>
            </a:r>
            <a:endParaRPr sz="2400"/>
          </a:p>
          <a:p>
            <a:pPr indent="-381000">
              <a:buSzPts val="2400"/>
            </a:pPr>
            <a:r>
              <a:rPr lang="pt-BR" sz="2400"/>
              <a:t>HTML DOM</a:t>
            </a:r>
            <a:endParaRPr sz="2400"/>
          </a:p>
          <a:p>
            <a:pPr indent="-381000">
              <a:buSzPts val="2400"/>
            </a:pPr>
            <a:r>
              <a:rPr lang="pt-BR" sz="2400"/>
              <a:t>JSON</a:t>
            </a:r>
            <a:endParaRPr sz="2400"/>
          </a:p>
          <a:p>
            <a:pPr indent="-381000">
              <a:buSzPts val="2400"/>
            </a:pPr>
            <a:r>
              <a:rPr lang="pt-BR" sz="2400"/>
              <a:t>Ajax</a:t>
            </a:r>
            <a:endParaRPr sz="2400"/>
          </a:p>
          <a:p>
            <a:pPr indent="-381000">
              <a:buSzPts val="2400"/>
            </a:pPr>
            <a:r>
              <a:rPr lang="pt-BR" sz="2400"/>
              <a:t>Git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Ferramentas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Editor de texto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 err="1"/>
              <a:t>VSCode</a:t>
            </a:r>
            <a:endParaRPr sz="2400" dirty="0"/>
          </a:p>
          <a:p>
            <a:pPr marL="0" indent="0">
              <a:spcBef>
                <a:spcPts val="1600"/>
              </a:spcBef>
              <a:buNone/>
            </a:pPr>
            <a:endParaRPr sz="2400" dirty="0"/>
          </a:p>
          <a:p>
            <a:pPr indent="-381000">
              <a:spcBef>
                <a:spcPts val="1600"/>
              </a:spcBef>
              <a:buSzPts val="2400"/>
            </a:pPr>
            <a:r>
              <a:rPr lang="pt-BR" sz="2400" dirty="0"/>
              <a:t>Exemplos em sala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 err="1"/>
              <a:t>Github</a:t>
            </a:r>
            <a:endParaRPr sz="2400" dirty="0"/>
          </a:p>
          <a:p>
            <a:pPr indent="-381000">
              <a:buSzPts val="2400"/>
            </a:pPr>
            <a:r>
              <a:rPr lang="pt-BR" sz="2400" dirty="0"/>
              <a:t>Entrega de atividades</a:t>
            </a:r>
            <a:endParaRPr sz="2400" dirty="0"/>
          </a:p>
          <a:p>
            <a:pPr lvl="1" indent="-381000">
              <a:spcBef>
                <a:spcPts val="0"/>
              </a:spcBef>
              <a:buSzPts val="2400"/>
            </a:pPr>
            <a:r>
              <a:rPr lang="pt-BR" sz="2400" dirty="0"/>
              <a:t>Moodle</a:t>
            </a:r>
            <a:endParaRPr sz="2400" dirty="0"/>
          </a:p>
        </p:txBody>
      </p:sp>
      <p:pic>
        <p:nvPicPr>
          <p:cNvPr id="106" name="Google Shape;106;p20" descr="Resultado de imagem para vscode 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9126" y="1736671"/>
            <a:ext cx="881375" cy="8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 descr="Resultado de imagem para github 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3178" y="3826983"/>
            <a:ext cx="1075525" cy="10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600" b="1" dirty="0"/>
              <a:t>Avaliação</a:t>
            </a:r>
            <a:endParaRPr sz="3600" b="1" dirty="0"/>
          </a:p>
          <a:p>
            <a:endParaRPr sz="3600" b="1" dirty="0"/>
          </a:p>
          <a:p>
            <a:endParaRPr sz="3600" b="1" dirty="0"/>
          </a:p>
          <a:p>
            <a:endParaRPr sz="3600" b="1" dirty="0"/>
          </a:p>
          <a:p>
            <a:endParaRPr sz="3600" b="1" dirty="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415600" y="1571464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81000">
              <a:buSzPts val="2400"/>
            </a:pPr>
            <a:r>
              <a:rPr lang="pt-BR" sz="2400" dirty="0"/>
              <a:t>Avaliação baseada em trabalhos</a:t>
            </a:r>
            <a:endParaRPr sz="2400" dirty="0"/>
          </a:p>
          <a:p>
            <a:pPr indent="-381000">
              <a:lnSpc>
                <a:spcPct val="100000"/>
              </a:lnSpc>
              <a:buSzPts val="2400"/>
            </a:pPr>
            <a:r>
              <a:rPr lang="pt-BR" sz="2400" dirty="0"/>
              <a:t>N trabalhos</a:t>
            </a:r>
          </a:p>
          <a:p>
            <a:pPr lvl="1" indent="-381000">
              <a:lnSpc>
                <a:spcPct val="100000"/>
              </a:lnSpc>
              <a:buSzPts val="2400"/>
            </a:pP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trabalho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seu</a:t>
            </a:r>
            <a:r>
              <a:rPr lang="en-US" sz="2000" dirty="0"/>
              <a:t> peso</a:t>
            </a:r>
            <a:endParaRPr sz="2000" dirty="0"/>
          </a:p>
          <a:p>
            <a:pPr indent="-381000">
              <a:buSzPts val="2400"/>
            </a:pPr>
            <a:r>
              <a:rPr lang="pt-BR" sz="2400" dirty="0"/>
              <a:t>Nota final – média dos trabalhos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502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Old Standard TT</vt:lpstr>
      <vt:lpstr>Arial</vt:lpstr>
      <vt:lpstr>Paperback</vt:lpstr>
      <vt:lpstr>Projeto de Interfaces Web 2020.1(remoto)</vt:lpstr>
      <vt:lpstr>Projeto de Interfaces Web</vt:lpstr>
      <vt:lpstr>Projeto de Interfaces Web   </vt:lpstr>
      <vt:lpstr>Projeto de Interfaces Web   </vt:lpstr>
      <vt:lpstr>Conteúdo Programático    </vt:lpstr>
      <vt:lpstr>Conteúdo Programático - Tecnologias    </vt:lpstr>
      <vt:lpstr>Pré-requisitos</vt:lpstr>
      <vt:lpstr>Ferramentas</vt:lpstr>
      <vt:lpstr>Avaliação    </vt:lpstr>
      <vt:lpstr>Avaliação    </vt:lpstr>
      <vt:lpstr>Bibliografia Básica    </vt:lpstr>
      <vt:lpstr>Bibliografia Complementar    </vt:lpstr>
      <vt:lpstr>Bibliografia Complementar    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Interfaces Web 2020.1(remoto)</dc:title>
  <cp:lastModifiedBy>Victor Aguiar Evangelista de Farias</cp:lastModifiedBy>
  <cp:revision>6</cp:revision>
  <dcterms:modified xsi:type="dcterms:W3CDTF">2020-07-22T18:53:28Z</dcterms:modified>
</cp:coreProperties>
</file>