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embeddedFontLst>
    <p:embeddedFont>
      <p:font typeface="Old Standard TT"/>
      <p:regular r:id="rId35"/>
      <p:bold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ldStandardTT-italic.fntdata"/><Relationship Id="rId14" Type="http://schemas.openxmlformats.org/officeDocument/2006/relationships/slide" Target="slides/slide10.xml"/><Relationship Id="rId36" Type="http://schemas.openxmlformats.org/officeDocument/2006/relationships/font" Target="fonts/OldStandardT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67602579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6760257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67602579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6760257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7602579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760257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7602579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676025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7602579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760257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7602579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76025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7602579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760257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7602579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760257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7602579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6760257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67602579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6760257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4dcb8b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4dcb8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67602579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6760257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67602579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6760257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67602579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6760257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67602579_0_1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6760257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67602579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6760257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40550c1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40550c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67602579_0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6760257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67602579_0_1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6760257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7602579_0_1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6760257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40550c1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40550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24dcb8ba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24dcb8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bdaa679d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bdaa67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67602579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676025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760257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7602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67602579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676025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581e61df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581e61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7602579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76025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67602579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676025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55600" lvl="1" marL="914400" rtl="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556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1.1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900" y="350875"/>
            <a:ext cx="3011400" cy="15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Hash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Propriedade importante das funções </a:t>
            </a:r>
            <a:r>
              <a:rPr b="1" lang="pt-BR"/>
              <a:t>hash</a:t>
            </a:r>
            <a:endParaRPr b="1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A partir da assinatura, não é possível obter o dado original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Ao produzir a assinatura, se perde informação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Assim, não guardaremos a senha em banco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Guardamos apenas a assinatura hash da senha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Desse modo, mesmo que um invasor tenha posse das assinaturas hash, não é possível obter a senha original</a:t>
            </a:r>
            <a:endParaRPr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>
                <a:solidFill>
                  <a:srgbClr val="FF0000"/>
                </a:solidFill>
              </a:rPr>
              <a:t>Importante:</a:t>
            </a:r>
            <a:r>
              <a:rPr lang="pt-BR"/>
              <a:t> Não usar </a:t>
            </a:r>
            <a:r>
              <a:rPr b="1" lang="pt-BR"/>
              <a:t>MD5</a:t>
            </a:r>
            <a:r>
              <a:rPr lang="pt-BR"/>
              <a:t> e </a:t>
            </a:r>
            <a:r>
              <a:rPr b="1" lang="pt-BR"/>
              <a:t>SHA-1</a:t>
            </a:r>
            <a:endParaRPr b="1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Eles já foram quebrados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Já é possível obter as senhas a partir da assinatura hash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- Backend</a:t>
            </a:r>
            <a:endParaRPr/>
          </a:p>
        </p:txBody>
      </p:sp>
      <p:pic>
        <p:nvPicPr>
          <p:cNvPr descr="[Testing a password against a hash]"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0" y="1343875"/>
            <a:ext cx="69850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2074025" y="5755175"/>
            <a:ext cx="84540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http://www.unixwiz.net/techtips/iguide-crypto-hashes.html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BCrypt no Node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Usaremos o </a:t>
            </a:r>
            <a:r>
              <a:rPr b="1" lang="pt-BR"/>
              <a:t>BCrypt </a:t>
            </a:r>
            <a:r>
              <a:rPr lang="pt-BR"/>
              <a:t>para hashear nossas senhas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Instalação: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npm install --save bcrypt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Para criar hash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Função </a:t>
            </a:r>
            <a:r>
              <a:rPr b="1" lang="pt-BR"/>
              <a:t>bcrypt.hashSync</a:t>
            </a:r>
            <a:r>
              <a:rPr lang="pt-BR"/>
              <a:t>(data, salt)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data </a:t>
            </a:r>
            <a:r>
              <a:rPr lang="pt-BR"/>
              <a:t>é o dado a ser hasheado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salt</a:t>
            </a:r>
            <a:r>
              <a:rPr lang="pt-BR"/>
              <a:t> representa um inteiro usado para criar uma string que será concatenada com o dado (valor 10, por exemplo)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Retorna Hash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Para comparar dois hashes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Função </a:t>
            </a:r>
            <a:r>
              <a:rPr b="1" lang="pt-BR"/>
              <a:t>bcrypt.compareSync</a:t>
            </a:r>
            <a:r>
              <a:rPr lang="pt-BR"/>
              <a:t>(hash1, hash2)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Retorna </a:t>
            </a:r>
            <a:r>
              <a:rPr b="1" lang="pt-BR"/>
              <a:t>true</a:t>
            </a:r>
            <a:r>
              <a:rPr lang="pt-BR"/>
              <a:t> caso sejam iguais ou </a:t>
            </a:r>
            <a:r>
              <a:rPr b="1" lang="pt-BR"/>
              <a:t>false,</a:t>
            </a:r>
            <a:r>
              <a:rPr lang="pt-BR"/>
              <a:t> caso contrário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app/models.aluno.js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senha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type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required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Refatorando Schema de Aluno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Usuário com Senha no Banco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app/controllers/alunos.js</a:t>
            </a:r>
            <a:endParaRPr sz="150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 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nome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matricula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senha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hashSync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promise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(contato)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(contato);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 - Adicionando Verificação de Credenciais 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app/route/alunos.js</a:t>
            </a:r>
            <a:endParaRPr sz="15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controller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'../controllers/alunos.js'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auth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'../controllers/auth.js'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'/api/alunos/singin'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'/api/alunos/:id'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'/api/alunos/:id/matriculas'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obterMatriculasDeAluno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Controller -</a:t>
            </a:r>
            <a:r>
              <a:rPr lang="pt-BR"/>
              <a:t>Adicionando Verificação de Credenciais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app/controllers/auth.js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bcrypt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'bcrypt'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'../models/alunos.js'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(user){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compareSync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           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Credenciais estão OK!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'Invalid login'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({matricula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(logar,falhar);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Como liberar acesso aos recursos apenas para quem tem as credenciais válidas?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Enviar credenciais em toda requisição?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Má ideia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ld Standard TT"/>
              <a:buChar char="●"/>
            </a:pPr>
            <a:r>
              <a:rPr lang="pt-BR"/>
              <a:t>Solução: Autenticação via </a:t>
            </a:r>
            <a:r>
              <a:rPr b="1" lang="pt-BR"/>
              <a:t>Tokens!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 via Tokens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Token serve para identificar uma aplicação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Ao fazer o login, o servidor retorna um token para o cliente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Esse token contém um identificador da sessão, data de validade do token, id do usuário …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Sempre que formos acessar algum recurso no servidor, temos que passar também o token para mostrar que estamos logados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A partir do </a:t>
            </a:r>
            <a:r>
              <a:rPr b="1" lang="pt-BR"/>
              <a:t>token</a:t>
            </a:r>
            <a:r>
              <a:rPr lang="pt-BR"/>
              <a:t>, o servidor consegue saber qual é o usuário logado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 Web Token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Json Web Token (JWT)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Padrão (RFC 7165)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Criação e transmissão segura de objetos JSON via token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Um JWT é divido em 3 partes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Header - informações como algoritmo de criptografia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Payload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Signature - informações para validar token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No </a:t>
            </a:r>
            <a:r>
              <a:rPr b="1" lang="pt-BR"/>
              <a:t>payload</a:t>
            </a:r>
            <a:r>
              <a:rPr lang="pt-BR"/>
              <a:t>, é possível armazenar qualquer objeto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Inclusive dados do usuário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Json Web Token - Fluxo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 txBox="1"/>
          <p:nvPr/>
        </p:nvSpPr>
        <p:spPr>
          <a:xfrm>
            <a:off x="1981200" y="6152800"/>
            <a:ext cx="5012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</a:t>
            </a:r>
            <a:r>
              <a:rPr lang="pt-BR"/>
              <a:t>https://jwt.io/introduction/</a:t>
            </a:r>
            <a:endParaRPr/>
          </a:p>
        </p:txBody>
      </p:sp>
      <p:pic>
        <p:nvPicPr>
          <p:cNvPr descr="Comunicação via JWT"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6750"/>
            <a:ext cx="8520600" cy="477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 Web Token - NodeJS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Instalação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npm install --save jsonwebtoken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Criar token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Função</a:t>
            </a:r>
            <a:r>
              <a:rPr b="1" lang="pt-BR"/>
              <a:t> jwt.sign</a:t>
            </a:r>
            <a:r>
              <a:rPr lang="pt-BR"/>
              <a:t>(payload, secretOrPrivateKey)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payload </a:t>
            </a:r>
            <a:r>
              <a:rPr lang="pt-BR"/>
              <a:t>é os dados que vão ser embutidos no token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secretOrPrivateKey </a:t>
            </a:r>
            <a:r>
              <a:rPr lang="pt-BR"/>
              <a:t>é a chave/senha privada que só o servidor pode conhecer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Retorna token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Validar token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Função </a:t>
            </a:r>
            <a:r>
              <a:rPr b="1" lang="pt-BR"/>
              <a:t>jwt.verify</a:t>
            </a:r>
            <a:r>
              <a:rPr lang="pt-BR"/>
              <a:t>(token, secretOrPublicKey)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Token</a:t>
            </a:r>
            <a:r>
              <a:rPr lang="pt-BR"/>
              <a:t> a ser validado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secretOrPublicKey </a:t>
            </a:r>
            <a:r>
              <a:rPr lang="pt-BR"/>
              <a:t>é a chave que foi usada para criar o token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Retorna true se token é válido ou false, caso contrário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usar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Decodificar token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Função </a:t>
            </a:r>
            <a:r>
              <a:rPr lang="pt-BR"/>
              <a:t>jwt.</a:t>
            </a:r>
            <a:r>
              <a:rPr b="1" lang="pt-BR"/>
              <a:t>decode</a:t>
            </a:r>
            <a:r>
              <a:rPr lang="pt-BR"/>
              <a:t>(token 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Recebe token a ser decodificado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Retorna objeto representando payload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obs: não valida token!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Token - Logar V2 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2573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(user){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compareSync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           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token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sign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({user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user}, 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'secret'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message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Logado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token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token,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userId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endParaRPr sz="150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falhar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'Invalid login'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({matricula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(logar,falhar);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Token em todos endpoints - Rota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app/route/alunos.js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controller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'../controllers/alunos.js'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auth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'../controllers/auth.js'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'/api/alunos/singin'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b="1" lang="pt-BR" sz="16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b="1" lang="pt-BR" sz="16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'/api/alunos/'</a:t>
            </a:r>
            <a:r>
              <a:rPr b="1" lang="pt-BR" sz="16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6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b="1" lang="pt-BR" sz="16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checar</a:t>
            </a:r>
            <a:r>
              <a:rPr b="1" lang="pt-BR" sz="16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6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6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'/api/alunos/:id'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'/api/alunos/:id/matriculas'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obterMatriculasDeAluno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Obs: Atenção à ordem das rotas!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Verificando Token em todos endpoints -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app/route/alunos.js</a:t>
            </a:r>
            <a:endParaRPr sz="15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jwt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'jsonwebtoken'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checar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(req, res, next)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'secret'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(err, decoded)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title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'Not Authenticated'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error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err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Problemas ...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Outros problemas que não serão abordados nessa disciplinas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Evitar vazar a tecnologia usada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Headers adicionado pelo express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MongoDB - </a:t>
            </a:r>
            <a:r>
              <a:rPr lang="pt-BR"/>
              <a:t>Prevenir query selector injection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MongoDB - Estratégia de document replacement pode não ser a mais adequada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Leitura recomendada - Cap. 9 Livro Texto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Nosso sistema precisa de um sistema de autenticação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No sistema de matrícula, o aluno se loga usando matrícula e senha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ld Standard TT"/>
              <a:buChar char="●"/>
            </a:pPr>
            <a:r>
              <a:rPr lang="pt-BR"/>
              <a:t>Para acessar os endpoints do sistema, o usuário deve estar logado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Vamos elencar alguns de problemas de autenticação e segurança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1 - Comunicação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ld Standard TT"/>
              <a:buChar char="●"/>
            </a:pPr>
            <a:r>
              <a:rPr lang="pt-BR"/>
              <a:t>Como receber a senha?</a:t>
            </a:r>
            <a:endParaRPr/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ld Standard TT"/>
              <a:buChar char="○"/>
            </a:pPr>
            <a:r>
              <a:rPr lang="pt-BR"/>
              <a:t>Vamos receber a senha via endpoint POST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Se tiver alguém na linha </a:t>
            </a:r>
            <a:r>
              <a:rPr b="1" lang="pt-BR"/>
              <a:t>man-in-the-middle?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Informação é enviada em texto plano no HTTP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Qualquer um pode escutar pode escutar a rede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Sniffers!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Possível Solução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Protocolo </a:t>
            </a:r>
            <a:r>
              <a:rPr b="1" lang="pt-BR"/>
              <a:t>HTTPS</a:t>
            </a:r>
            <a:endParaRPr b="1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Comunicação criptografada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Criptografia assimétrica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Protocolos </a:t>
            </a:r>
            <a:r>
              <a:rPr lang="pt-BR"/>
              <a:t>SSL/TLS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Em breve, chrome vai marcar todas as páginas HTTP como inseguras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Algoritmo de busca do google está dando prioridade no SEO para páginas HTTPS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●"/>
            </a:pPr>
            <a:r>
              <a:rPr lang="pt-BR">
                <a:solidFill>
                  <a:srgbClr val="FF0000"/>
                </a:solidFill>
              </a:rPr>
              <a:t>Não impede de obter metadados - sites acessados, tempos de acesso, nome de arquivos...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Armazenando Senhas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Problema 2 - Armazenando Senhas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Como guardar a senha em banco?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Se guardarmos a senha tal e qual ...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Algum funcionário mal-intencionado pode olhar as senhas dos clientes no banco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Se alguém conseguir invadir o banco, o invasor terá todos as senhas facilmente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pt-BR"/>
              <a:t>Funções HASH - </a:t>
            </a:r>
            <a:r>
              <a:rPr lang="pt-BR"/>
              <a:t>MD5, SHA-1, SHA-3, Bcrypt ...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Hash é um função que recebe dados de tamanho variável e retorna um dado de tamanho fixo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Esse retorno é uma cadeia de caracteres que chamamos de </a:t>
            </a:r>
            <a:r>
              <a:rPr b="1" lang="pt-BR"/>
              <a:t>assinatura hash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437" y="3588325"/>
            <a:ext cx="4174725" cy="302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6500550" y="3600250"/>
            <a:ext cx="255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/>
              <a:t>https://en.wikipedia.org/wiki/Cryptographic_hash_function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