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1d7444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1d7444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1d7444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1d7444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44bf52c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44bf52c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1d7444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1d7444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1d7444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1d7444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844bf52c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844bf52c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766a1ee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766a1ee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d6ac9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d6ac9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d6ac91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7d6ac91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7d6ac911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7d6ac91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66a1ee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66a1ee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d6ac911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7d6ac911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77a10d4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77a10d4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7a10d4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7a10d4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44bf52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44bf52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44bf52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44bf52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44bf52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44bf52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44bf52c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44bf52c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44bf52c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844bf52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44bf52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44bf52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0600" y="1608788"/>
            <a:ext cx="62991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Banco Santander</a:t>
            </a:r>
            <a:endParaRPr b="1" sz="4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50600" y="2503513"/>
            <a:ext cx="5000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Redesign de sistema com método The Wheel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" y="1608800"/>
            <a:ext cx="1332050" cy="12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094750" y="4343925"/>
            <a:ext cx="49545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Equipe: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Vivi, Jamily, Shelida, Layla, Mateus Emanuel, Brenda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75" y="1595570"/>
            <a:ext cx="7117825" cy="281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311700" y="118153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Aplicativo VS Site Web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88" y="1638720"/>
            <a:ext cx="7117825" cy="272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11700" y="118153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Aplicativo VS Site Web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11700" y="122248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Serviços exclusivos do aplicativo do Santander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125" y="1686125"/>
            <a:ext cx="4521750" cy="10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1875" y="2843672"/>
            <a:ext cx="4740251" cy="19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311700" y="122248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Serviços exclusivos do aplicativo do Santander: </a:t>
            </a:r>
            <a:r>
              <a:rPr b="1" lang="pt-BR" sz="14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SANTANDER ON</a:t>
            </a:r>
            <a:endParaRPr sz="14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4516"/>
          <a:stretch/>
        </p:blipFill>
        <p:spPr>
          <a:xfrm>
            <a:off x="1541325" y="1918425"/>
            <a:ext cx="6061351" cy="17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311700" y="1130962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Serviços exclusivos do aplicativo do Santander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413" y="1580550"/>
            <a:ext cx="1737150" cy="333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 b="2629" l="0" r="0" t="-2630"/>
          <a:stretch/>
        </p:blipFill>
        <p:spPr>
          <a:xfrm>
            <a:off x="4670213" y="1509757"/>
            <a:ext cx="1805369" cy="221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931300" y="1916750"/>
            <a:ext cx="17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5F5F"/>
              </a:buClr>
              <a:buSzPts val="1000"/>
              <a:buFont typeface="Montserrat"/>
              <a:buChar char="●"/>
            </a:pPr>
            <a:r>
              <a:rPr b="1" lang="pt-BR" sz="10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Meu Momento</a:t>
            </a:r>
            <a:endParaRPr b="1" sz="10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475575" y="1968300"/>
            <a:ext cx="17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5F5F"/>
              </a:buClr>
              <a:buSzPts val="1000"/>
              <a:buFont typeface="Montserrat"/>
              <a:buChar char="●"/>
            </a:pPr>
            <a:r>
              <a:rPr b="1" lang="pt-BR" sz="10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Minha Renda</a:t>
            </a:r>
            <a:endParaRPr b="1" sz="10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931300" y="3079250"/>
            <a:ext cx="17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5F5F"/>
              </a:buClr>
              <a:buSzPts val="1000"/>
              <a:buFont typeface="Montserrat"/>
              <a:buChar char="●"/>
            </a:pPr>
            <a:r>
              <a:rPr b="1" lang="pt-BR" sz="10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Meu Bolso</a:t>
            </a:r>
            <a:endParaRPr b="1" sz="10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475575" y="2835000"/>
            <a:ext cx="17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5F5F"/>
              </a:buClr>
              <a:buSzPts val="1000"/>
              <a:buFont typeface="Montserrat"/>
              <a:buChar char="●"/>
            </a:pPr>
            <a:r>
              <a:rPr b="1" lang="pt-BR" sz="10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Meus Limites</a:t>
            </a:r>
            <a:endParaRPr b="1" sz="10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46375" y="4241750"/>
            <a:ext cx="21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5F5F"/>
              </a:buClr>
              <a:buSzPts val="1000"/>
              <a:buFont typeface="Montserrat"/>
              <a:buChar char="●"/>
            </a:pPr>
            <a:r>
              <a:rPr b="1" lang="pt-BR" sz="1000">
                <a:solidFill>
                  <a:srgbClr val="FF5F5F"/>
                </a:solidFill>
                <a:latin typeface="Montserrat"/>
                <a:ea typeface="Montserrat"/>
                <a:cs typeface="Montserrat"/>
                <a:sym typeface="Montserrat"/>
              </a:rPr>
              <a:t>Meus Compromissos</a:t>
            </a:r>
            <a:endParaRPr b="1" sz="1000">
              <a:solidFill>
                <a:srgbClr val="FF5F5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311700" y="122248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Similares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Pontos positivos e negativos dos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Bancos Brasil e Bradesco.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7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750" y="1317550"/>
            <a:ext cx="2468800" cy="2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200" y="1787274"/>
            <a:ext cx="1568975" cy="1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D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2186" l="0" r="0" t="2339"/>
          <a:stretch/>
        </p:blipFill>
        <p:spPr>
          <a:xfrm>
            <a:off x="3241450" y="429475"/>
            <a:ext cx="5472274" cy="42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type="ctrTitle"/>
          </p:nvPr>
        </p:nvSpPr>
        <p:spPr>
          <a:xfrm>
            <a:off x="281025" y="1912200"/>
            <a:ext cx="2786700" cy="9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078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Processo de UX (The Wheel)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5445175" y="1776225"/>
            <a:ext cx="21921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Investigação contextual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Análise contextual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Extração de requisitos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Modelagem de dados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0"/>
          <p:cNvSpPr txBox="1"/>
          <p:nvPr>
            <p:ph idx="1" type="subTitle"/>
          </p:nvPr>
        </p:nvSpPr>
        <p:spPr>
          <a:xfrm>
            <a:off x="5445175" y="1776225"/>
            <a:ext cx="2262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Detalhamento de requisitos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Modelo conceitual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5445175" y="1776225"/>
            <a:ext cx="2262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Wireframe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Prot. alta fidelidade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4195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sz="20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25" y="0"/>
            <a:ext cx="4657375" cy="582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222425"/>
            <a:ext cx="39270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aplicativo do Santander é um dos bancos digitais mais </a:t>
            </a:r>
            <a:r>
              <a:rPr b="1" lang="pt-BR" sz="1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bem avaliados em performance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, assumindo a sexta colocação e quinta colocação, respectivamente, nas plataformas do Google Play e Apple Store.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Entretanto, a pesquisa levantada pela Forbes analisou que o mesmo aplicativo desencadeia </a:t>
            </a:r>
            <a:r>
              <a:rPr b="1" lang="pt-BR" sz="1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experiências ruins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, fazendo com que </a:t>
            </a:r>
            <a:r>
              <a:rPr b="1" lang="pt-BR" sz="1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de seus usuários </a:t>
            </a:r>
            <a:r>
              <a:rPr b="1" lang="pt-BR" sz="1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avaliem negativamente a comunicação e feedback 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dentro da plataforma.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>
            <p:ph idx="1" type="subTitle"/>
          </p:nvPr>
        </p:nvSpPr>
        <p:spPr>
          <a:xfrm>
            <a:off x="5445175" y="1776225"/>
            <a:ext cx="2262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Teste de usabilidade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Entrevista pós teste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&gt; Teste A/B (alternativa)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ctrTitle"/>
          </p:nvPr>
        </p:nvSpPr>
        <p:spPr>
          <a:xfrm>
            <a:off x="2837250" y="1874050"/>
            <a:ext cx="3469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Obrigado :)</a:t>
            </a:r>
            <a:endParaRPr b="1" sz="4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222435"/>
            <a:ext cx="64065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O aplicativo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752150" y="1608775"/>
            <a:ext cx="21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Disponibilizado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52" y="1978068"/>
            <a:ext cx="1174060" cy="115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766" y="1974399"/>
            <a:ext cx="1166714" cy="11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8242" y="1978070"/>
            <a:ext cx="1174060" cy="115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8013" y="3479984"/>
            <a:ext cx="1169935" cy="116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5350" y="3504742"/>
            <a:ext cx="1141242" cy="11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3998" y="3478145"/>
            <a:ext cx="1174060" cy="11667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821863" y="1608775"/>
            <a:ext cx="27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Os tipos de aplicativo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356100" y="3102950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Santander Brasil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632175" y="3102950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Santander Way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04000" y="3102025"/>
            <a:ext cx="117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Financiamentos</a:t>
            </a:r>
            <a:endParaRPr sz="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258550" y="4612750"/>
            <a:ext cx="137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Empresas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631150" y="4612750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Corretora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902975" y="4611825"/>
            <a:ext cx="117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Financiamento Lojista</a:t>
            </a:r>
            <a:endParaRPr sz="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8163" y="2157124"/>
            <a:ext cx="801275" cy="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231850" y="2986225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Apple Store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04263" y="3504750"/>
            <a:ext cx="829100" cy="8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206975" y="4412400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Google Play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1222435"/>
            <a:ext cx="64065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O aplicativo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000" y="2157124"/>
            <a:ext cx="801275" cy="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1321688" y="2986225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Apple Store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440423" y="3156550"/>
            <a:ext cx="24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Versão atual: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11.4.4.0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Tamanho: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551.7M </a:t>
            </a:r>
            <a:endParaRPr sz="1000">
              <a:solidFill>
                <a:srgbClr val="1D1D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Requer iOS: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11.0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ou posterior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588" y="2157113"/>
            <a:ext cx="2604400" cy="5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3962450" y="2417850"/>
            <a:ext cx="12177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5588" y="2765663"/>
            <a:ext cx="14668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601" y="1633697"/>
            <a:ext cx="709750" cy="7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33600" y="2334575"/>
            <a:ext cx="8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Santander Brasil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9275" y="2157125"/>
            <a:ext cx="829100" cy="8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571988" y="2986225"/>
            <a:ext cx="11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Google Play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745898" y="3139075"/>
            <a:ext cx="236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Versão atual: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11.4.4.0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Tamanho: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126M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Requer android: 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5.0 ou superior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nstalações:</a:t>
            </a: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+ 50.000.000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5888" y="2003225"/>
            <a:ext cx="1115571" cy="1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11700" y="1222435"/>
            <a:ext cx="64065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Telas do aplicativo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98" y="1728500"/>
            <a:ext cx="1608844" cy="28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740" y="1728500"/>
            <a:ext cx="1596897" cy="28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841" y="1728500"/>
            <a:ext cx="1588933" cy="28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8984" y="1728500"/>
            <a:ext cx="1609314" cy="28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255700" y="4682725"/>
            <a:ext cx="61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Comfortaa"/>
                <a:ea typeface="Comfortaa"/>
                <a:cs typeface="Comfortaa"/>
                <a:sym typeface="Comfortaa"/>
              </a:rPr>
              <a:t>Fonte: https://play.google.com/store/apps/details?id=com.santander.app&amp;hl=pt_BR&amp;gl=US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60775" y="1285875"/>
            <a:ext cx="8271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Serviços disponibilizados no aplicativo para PF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Acesso a conta com a digital;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 de saldo e extrato;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 de fatura e pagamento de fatura por meio do cartão de crédito;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Desbloqueio do cartão;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Pagamento de boletos por meio de escaneamento do código de barras ou digitando;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Contratação de crédito;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Transferências | DOC e TED;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Consulta, aplicação e resgate de investimentos;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 e compartilhamento de comprovantes por e-mail, WhatsApp ou outros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aplicativos;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 e visualização de detalhes de seguro;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Recarga de celular, com opção de Recarga Programada;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Controle financeiro através da função Santander On.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60775" y="1285875"/>
            <a:ext cx="82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Serviços e tarifas da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conta digital Santander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681025" y="0"/>
            <a:ext cx="198600" cy="5143500"/>
          </a:xfrm>
          <a:prstGeom prst="rect">
            <a:avLst/>
          </a:prstGeom>
          <a:solidFill>
            <a:srgbClr val="FF5F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100" y="0"/>
            <a:ext cx="5338912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88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19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311700" y="1222435"/>
            <a:ext cx="64065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O aplicativo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1700" y="1608775"/>
            <a:ext cx="835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AutoNum type="arabicPeriod"/>
            </a:pPr>
            <a:r>
              <a:rPr lang="pt-BR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Quando o app foi criado;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AutoNum type="arabicPeriod"/>
            </a:pPr>
            <a:r>
              <a:rPr lang="pt-BR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Quantidade de instalações do app </a:t>
            </a:r>
            <a:r>
              <a:rPr lang="pt-BR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(google play e apple store)</a:t>
            </a:r>
            <a:r>
              <a:rPr lang="pt-BR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AutoNum type="arabicPeriod"/>
            </a:pPr>
            <a:r>
              <a:rPr lang="pt-BR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Quantas versões foram realizadas neste ano.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311700" y="1222487"/>
            <a:ext cx="64065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Público Alvo</a:t>
            </a: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: Pessoas em geral que usam aplicativos de banco para celular, em especial usuários do banco Santander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-"/>
            </a:pPr>
            <a:r>
              <a:rPr lang="pt-BR" sz="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Idade, faixa etária, gênero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-"/>
            </a:pPr>
            <a:r>
              <a:rPr lang="pt-BR" sz="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Usuários que usam o sistema físico / aplicativo</a:t>
            </a:r>
            <a:endParaRPr sz="1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>
            <p:ph type="ctrTitle"/>
          </p:nvPr>
        </p:nvSpPr>
        <p:spPr>
          <a:xfrm>
            <a:off x="311700" y="568020"/>
            <a:ext cx="8520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7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Desk Research</a:t>
            </a:r>
            <a:endParaRPr b="1" sz="267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0000"/>
                </a:solidFill>
              </a:rPr>
              <a:t>Vivi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