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5a45c7c06e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5a45c7c06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5a3c6481c9_0_2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5a3c6481c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5a3c6481c9_0_2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5a3c6481c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5a3c6481c9_0_3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5a3c6481c9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5a3c6481c9_0_3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5a3c6481c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5a3c6481c9_0_4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5a3c6481c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5a3c6481c9_0_49: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5a3c6481c9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5a3c6481c9_0_5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5a3c6481c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5a3c6481c9_0_57: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5a3c6481c9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5a3c6481c9_0_6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5a3c6481c9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a3c6481c9_0_9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a3c6481c9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5a45c7c06e_0_5: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5a45c7c06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5a3c6481c9_0_73: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5a3c6481c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5a3c6481c9_0_81: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5a3c6481c9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5a3c6481c9_0_8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5a3c6481c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5a3c6481c9_0_9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5a3c6481c9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5a3c6481c9_0_10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5a3c6481c9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5a3c6481c9_0_10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199" name="Google Shape;199;g5a3c6481c9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5a3c6481c9_0_11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5a3c6481c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5a3c6481c9_0_11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5a3c6481c9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5a3c6481c9_0_11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5a3c6481c9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5a3c6481c9_0_12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5a3c6481c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5a3c6481c9_0_12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5a3c6481c9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5a506ded76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5a506ded7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5a3c6481c9_0_16: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5a3c6481c9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5a3c6481c9_0_0: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5a3c6481c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5a3c6481c9_0_4: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5a3c6481c9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5a3c6481c9_0_8: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5a3c6481c9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5a3c6481c9_0_12:notes"/>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5a3c6481c9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4.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2.png"/><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5.png"/><Relationship Id="rId4" Type="http://schemas.openxmlformats.org/officeDocument/2006/relationships/image" Target="../media/image10.png"/><Relationship Id="rId5" Type="http://schemas.openxmlformats.org/officeDocument/2006/relationships/image" Target="../media/image6.png"/><Relationship Id="rId6" Type="http://schemas.openxmlformats.org/officeDocument/2006/relationships/image" Target="../media/image8.png"/><Relationship Id="rId7" Type="http://schemas.openxmlformats.org/officeDocument/2006/relationships/image" Target="../media/image3.png"/><Relationship Id="rId8"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2733642"/>
            <a:ext cx="8520600" cy="27369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ctr">
              <a:spcBef>
                <a:spcPts val="0"/>
              </a:spcBef>
              <a:spcAft>
                <a:spcPts val="0"/>
              </a:spcAft>
              <a:buNone/>
            </a:pPr>
            <a:r>
              <a:t/>
            </a:r>
            <a:endParaRPr/>
          </a:p>
        </p:txBody>
      </p:sp>
      <p:sp>
        <p:nvSpPr>
          <p:cNvPr id="55" name="Google Shape;55;p13"/>
          <p:cNvSpPr txBox="1"/>
          <p:nvPr/>
        </p:nvSpPr>
        <p:spPr>
          <a:xfrm>
            <a:off x="3062100" y="2359225"/>
            <a:ext cx="3019800" cy="9213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pt-BR" sz="7200"/>
              <a:t>CAPA</a:t>
            </a:r>
            <a:endParaRPr b="1" sz="72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2"/>
          <p:cNvSpPr txBox="1"/>
          <p:nvPr>
            <p:ph type="ctrTitle"/>
          </p:nvPr>
        </p:nvSpPr>
        <p:spPr>
          <a:xfrm>
            <a:off x="403825" y="5966070"/>
            <a:ext cx="8520600" cy="10335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None/>
            </a:pPr>
            <a:r>
              <a:rPr b="1" lang="pt-BR" sz="1500"/>
              <a:t>Personas </a:t>
            </a:r>
            <a:endParaRPr b="1" sz="1500"/>
          </a:p>
          <a:p>
            <a:pPr indent="0" lvl="0" marL="0" rtl="0" algn="just">
              <a:spcBef>
                <a:spcPts val="0"/>
              </a:spcBef>
              <a:spcAft>
                <a:spcPts val="0"/>
              </a:spcAft>
              <a:buNone/>
            </a:pPr>
            <a:r>
              <a:t/>
            </a:r>
            <a:endParaRPr sz="1500"/>
          </a:p>
          <a:p>
            <a:pPr indent="0" lvl="0" marL="0" rtl="0" algn="just">
              <a:spcBef>
                <a:spcPts val="0"/>
              </a:spcBef>
              <a:spcAft>
                <a:spcPts val="0"/>
              </a:spcAft>
              <a:buNone/>
            </a:pPr>
            <a:r>
              <a:rPr b="1" lang="pt-BR" sz="1500"/>
              <a:t>Nome: </a:t>
            </a:r>
            <a:r>
              <a:rPr lang="pt-BR" sz="1500"/>
              <a:t>Luana Paula Fernandes</a:t>
            </a:r>
            <a:endParaRPr sz="1500"/>
          </a:p>
          <a:p>
            <a:pPr indent="0" lvl="0" marL="0" rtl="0" algn="just">
              <a:spcBef>
                <a:spcPts val="0"/>
              </a:spcBef>
              <a:spcAft>
                <a:spcPts val="0"/>
              </a:spcAft>
              <a:buNone/>
            </a:pPr>
            <a:r>
              <a:rPr b="1" lang="pt-BR" sz="1500"/>
              <a:t>Idade: </a:t>
            </a:r>
            <a:r>
              <a:rPr lang="pt-BR" sz="1500"/>
              <a:t>26</a:t>
            </a:r>
            <a:endParaRPr sz="1500"/>
          </a:p>
          <a:p>
            <a:pPr indent="0" lvl="0" marL="0" rtl="0" algn="just">
              <a:spcBef>
                <a:spcPts val="0"/>
              </a:spcBef>
              <a:spcAft>
                <a:spcPts val="0"/>
              </a:spcAft>
              <a:buNone/>
            </a:pPr>
            <a:r>
              <a:rPr b="1" lang="pt-BR" sz="1500"/>
              <a:t>Profissão: </a:t>
            </a:r>
            <a:r>
              <a:rPr lang="pt-BR" sz="1500"/>
              <a:t>Estudante</a:t>
            </a:r>
            <a:endParaRPr sz="1500"/>
          </a:p>
          <a:p>
            <a:pPr indent="0" lvl="0" marL="0" rtl="0" algn="just">
              <a:spcBef>
                <a:spcPts val="0"/>
              </a:spcBef>
              <a:spcAft>
                <a:spcPts val="0"/>
              </a:spcAft>
              <a:buNone/>
            </a:pPr>
            <a:r>
              <a:rPr b="1" lang="pt-BR" sz="1500"/>
              <a:t>Categoria: </a:t>
            </a:r>
            <a:r>
              <a:rPr lang="pt-BR" sz="1500"/>
              <a:t>Turista</a:t>
            </a:r>
            <a:endParaRPr sz="1500"/>
          </a:p>
          <a:p>
            <a:pPr indent="0" lvl="0" marL="0" rtl="0" algn="just">
              <a:spcBef>
                <a:spcPts val="0"/>
              </a:spcBef>
              <a:spcAft>
                <a:spcPts val="0"/>
              </a:spcAft>
              <a:buNone/>
            </a:pPr>
            <a:r>
              <a:rPr lang="pt-BR" sz="1500"/>
              <a:t>Luana é natural de Juazeiro do Norte e vem a Quixadá para cursar o ensino superior. Luana relata é pouco informada de eventos culturais locais apesar de ser interessada no assunto. Relata também que em sua cidade há maior consolidação da preservação do patrimônio local, bem como mecanismos de viabilização de projetos culturais, e afirma que Quixadá também tem o mesmo potencial.</a:t>
            </a:r>
            <a:endParaRPr sz="1500"/>
          </a:p>
          <a:p>
            <a:pPr indent="0" lvl="0" marL="0" rtl="0" algn="just">
              <a:spcBef>
                <a:spcPts val="0"/>
              </a:spcBef>
              <a:spcAft>
                <a:spcPts val="0"/>
              </a:spcAft>
              <a:buNone/>
            </a:pPr>
            <a:r>
              <a:t/>
            </a:r>
            <a:endParaRPr b="1" sz="1500"/>
          </a:p>
          <a:p>
            <a:pPr indent="0" lvl="0" marL="0" rtl="0" algn="just">
              <a:spcBef>
                <a:spcPts val="0"/>
              </a:spcBef>
              <a:spcAft>
                <a:spcPts val="0"/>
              </a:spcAft>
              <a:buNone/>
            </a:pPr>
            <a:r>
              <a:rPr b="1" lang="pt-BR" sz="1500"/>
              <a:t>Nome: </a:t>
            </a:r>
            <a:r>
              <a:rPr lang="pt-BR" sz="1500"/>
              <a:t>Maria Benedita Carleana​	 </a:t>
            </a:r>
            <a:endParaRPr sz="1500"/>
          </a:p>
          <a:p>
            <a:pPr indent="0" lvl="0" marL="0" rtl="0" algn="just">
              <a:spcBef>
                <a:spcPts val="0"/>
              </a:spcBef>
              <a:spcAft>
                <a:spcPts val="0"/>
              </a:spcAft>
              <a:buNone/>
            </a:pPr>
            <a:r>
              <a:rPr b="1" lang="pt-BR" sz="1500"/>
              <a:t>Idade: </a:t>
            </a:r>
            <a:r>
              <a:rPr lang="pt-BR" sz="1500"/>
              <a:t>48​ anos </a:t>
            </a:r>
            <a:endParaRPr sz="1500"/>
          </a:p>
          <a:p>
            <a:pPr indent="0" lvl="0" marL="0" rtl="0" algn="just">
              <a:spcBef>
                <a:spcPts val="0"/>
              </a:spcBef>
              <a:spcAft>
                <a:spcPts val="0"/>
              </a:spcAft>
              <a:buNone/>
            </a:pPr>
            <a:r>
              <a:rPr b="1" lang="pt-BR" sz="1500"/>
              <a:t>Profissão: </a:t>
            </a:r>
            <a:r>
              <a:rPr lang="pt-BR" sz="1500"/>
              <a:t>Microempreendedora​	  </a:t>
            </a:r>
            <a:endParaRPr sz="1500"/>
          </a:p>
          <a:p>
            <a:pPr indent="0" lvl="0" marL="0" rtl="0" algn="just">
              <a:spcBef>
                <a:spcPts val="0"/>
              </a:spcBef>
              <a:spcAft>
                <a:spcPts val="0"/>
              </a:spcAft>
              <a:buNone/>
            </a:pPr>
            <a:r>
              <a:rPr b="1" lang="pt-BR" sz="1500"/>
              <a:t>Categoria:  </a:t>
            </a:r>
            <a:r>
              <a:rPr lang="pt-BR" sz="1500"/>
              <a:t>Moradora Local​	 </a:t>
            </a:r>
            <a:endParaRPr sz="1500"/>
          </a:p>
          <a:p>
            <a:pPr indent="0" lvl="0" marL="0" rtl="0" algn="just">
              <a:spcBef>
                <a:spcPts val="0"/>
              </a:spcBef>
              <a:spcAft>
                <a:spcPts val="0"/>
              </a:spcAft>
              <a:buNone/>
            </a:pPr>
            <a:r>
              <a:rPr lang="pt-BR" sz="1500"/>
              <a:t>Maria​ se mudou a cidade há pouco tempo para empreender e morar com o filho que veio estudar em uma universidade local, conhece Quixadá pouco e não sabia da existência de um museu local ou algo do gênero. Maria costuma assistir TV nas horas vagas e foi justamente em uma reportagem que falava sobre ovnis que teve sua primeira impressão da cidade</a:t>
            </a:r>
            <a:r>
              <a:rPr lang="pt-BR" sz="1800"/>
              <a:t>. </a:t>
            </a:r>
            <a:endParaRPr sz="1800"/>
          </a:p>
          <a:p>
            <a:pPr indent="0" lvl="0" marL="0" rtl="0" algn="just">
              <a:spcBef>
                <a:spcPts val="0"/>
              </a:spcBef>
              <a:spcAft>
                <a:spcPts val="0"/>
              </a:spcAft>
              <a:buNone/>
            </a:pPr>
            <a:r>
              <a:t/>
            </a:r>
            <a:endParaRPr b="1" sz="1800"/>
          </a:p>
          <a:p>
            <a:pPr indent="0" lvl="0" marL="0" rtl="0" algn="l">
              <a:spcBef>
                <a:spcPts val="0"/>
              </a:spcBef>
              <a:spcAft>
                <a:spcPts val="0"/>
              </a:spcAft>
              <a:buNone/>
            </a:pPr>
            <a:r>
              <a:rPr lang="pt-BR" sz="1800"/>
              <a:t>	</a:t>
            </a:r>
            <a:endParaRPr sz="1800"/>
          </a:p>
          <a:p>
            <a:pPr indent="0" lvl="0" marL="0" rtl="0" algn="just">
              <a:lnSpc>
                <a:spcPct val="115000"/>
              </a:lnSpc>
              <a:spcBef>
                <a:spcPts val="0"/>
              </a:spcBef>
              <a:spcAft>
                <a:spcPts val="0"/>
              </a:spcAft>
              <a:buNone/>
            </a:pPr>
            <a:r>
              <a:rPr b="1" lang="pt-BR" sz="1100"/>
              <a:t> </a:t>
            </a:r>
            <a:endParaRPr b="1" sz="1100"/>
          </a:p>
          <a:p>
            <a:pPr indent="0" lvl="0" marL="0" rtl="0" algn="just">
              <a:lnSpc>
                <a:spcPct val="115000"/>
              </a:lnSpc>
              <a:spcBef>
                <a:spcPts val="0"/>
              </a:spcBef>
              <a:spcAft>
                <a:spcPts val="0"/>
              </a:spcAft>
              <a:buNone/>
            </a:pPr>
            <a:r>
              <a:t/>
            </a:r>
            <a:endParaRPr b="1" sz="2400"/>
          </a:p>
          <a:p>
            <a:pPr indent="0" lvl="0" marL="0" rtl="0" algn="ctr">
              <a:spcBef>
                <a:spcPts val="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type="ctrTitle"/>
          </p:nvPr>
        </p:nvSpPr>
        <p:spPr>
          <a:xfrm>
            <a:off x="311700" y="2844426"/>
            <a:ext cx="8520600" cy="2895300"/>
          </a:xfrm>
          <a:prstGeom prst="rect">
            <a:avLst/>
          </a:prstGeom>
        </p:spPr>
        <p:txBody>
          <a:bodyPr anchorCtr="0" anchor="b" bIns="91425" lIns="91425" spcFirstLastPara="1" rIns="91425" wrap="square" tIns="91425">
            <a:noAutofit/>
          </a:bodyPr>
          <a:lstStyle/>
          <a:p>
            <a:pPr indent="0" lvl="0" marL="0" rtl="0" algn="just">
              <a:spcBef>
                <a:spcPts val="0"/>
              </a:spcBef>
              <a:spcAft>
                <a:spcPts val="0"/>
              </a:spcAft>
              <a:buNone/>
            </a:pPr>
            <a:r>
              <a:rPr b="1" lang="pt-BR" sz="1800"/>
              <a:t>Cenário(Teste):</a:t>
            </a:r>
            <a:endParaRPr b="1" sz="1800"/>
          </a:p>
          <a:p>
            <a:pPr indent="0" lvl="0" marL="0" rtl="0" algn="l">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lang="pt-BR" sz="1600"/>
              <a:t>Maria, uma mulher de 48 anos, mora em Quixadá a pouco tempo, mas sempre soube que a cidade era palco de diversos acontecimentos envolvendo contato com </a:t>
            </a:r>
            <a:r>
              <a:rPr lang="pt-BR" sz="1600"/>
              <a:t>alienígenas</a:t>
            </a:r>
            <a:r>
              <a:rPr lang="pt-BR" sz="1600"/>
              <a:t>, por meio de reportagens e </a:t>
            </a:r>
            <a:r>
              <a:rPr lang="pt-BR" sz="1600"/>
              <a:t>notícias</a:t>
            </a:r>
            <a:r>
              <a:rPr lang="pt-BR" sz="1600"/>
              <a:t> que via na internet e televisão. Por conta disso, ela acabou se interessando pelo assunto, mas percebeu que a cidade de Quixadá não oferece meios para explorar essa temática, além de relatos contados em reportagens antigas em jornais. Entretanto, ao ir no supermercado </a:t>
            </a:r>
            <a:r>
              <a:rPr lang="pt-BR" sz="1600"/>
              <a:t>próximo</a:t>
            </a:r>
            <a:r>
              <a:rPr lang="pt-BR" sz="1600"/>
              <a:t> de sua casa, viu um cartaz que informava sobre uma exposição ufológica, que seria feita em uma sala com projeções, prometendo trazer imersão e uma experiência nova à ela. Logo Maria se interessou, curiosa sobre a tal imersão que ouvira falar, que diferenciava-se na monotonia dos demais conteúdos disponíveis. Ela então desfrutou da experiência de ser abduzida, vivendo a sensação que se aproximava dos relatos que ela leu, trazida pela junção dos efeitos visuais e sonoros presentes na exposição.</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4"/>
          <p:cNvSpPr txBox="1"/>
          <p:nvPr>
            <p:ph type="ctrTitle"/>
          </p:nvPr>
        </p:nvSpPr>
        <p:spPr>
          <a:xfrm>
            <a:off x="311700" y="216625"/>
            <a:ext cx="8520600" cy="29409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None/>
            </a:pPr>
            <a:r>
              <a:t/>
            </a:r>
            <a:endParaRPr b="1" sz="1800"/>
          </a:p>
          <a:p>
            <a:pPr indent="0" lvl="0" marL="0" rtl="0" algn="just">
              <a:lnSpc>
                <a:spcPct val="115000"/>
              </a:lnSpc>
              <a:spcBef>
                <a:spcPts val="0"/>
              </a:spcBef>
              <a:spcAft>
                <a:spcPts val="0"/>
              </a:spcAft>
              <a:buNone/>
            </a:pPr>
            <a:r>
              <a:t/>
            </a:r>
            <a:endParaRPr b="1" sz="1800"/>
          </a:p>
          <a:p>
            <a:pPr indent="0" lvl="0" marL="0" rtl="0" algn="just">
              <a:lnSpc>
                <a:spcPct val="115000"/>
              </a:lnSpc>
              <a:spcBef>
                <a:spcPts val="0"/>
              </a:spcBef>
              <a:spcAft>
                <a:spcPts val="0"/>
              </a:spcAft>
              <a:buNone/>
            </a:pPr>
            <a:r>
              <a:t/>
            </a:r>
            <a:endParaRPr b="1" sz="1800"/>
          </a:p>
          <a:p>
            <a:pPr indent="0" lvl="0" marL="0" rtl="0" algn="just">
              <a:lnSpc>
                <a:spcPct val="115000"/>
              </a:lnSpc>
              <a:spcBef>
                <a:spcPts val="0"/>
              </a:spcBef>
              <a:spcAft>
                <a:spcPts val="0"/>
              </a:spcAft>
              <a:buNone/>
            </a:pPr>
            <a:r>
              <a:t/>
            </a:r>
            <a:endParaRPr b="1" sz="1800"/>
          </a:p>
          <a:p>
            <a:pPr indent="0" lvl="0" marL="0" rtl="0" algn="just">
              <a:lnSpc>
                <a:spcPct val="115000"/>
              </a:lnSpc>
              <a:spcBef>
                <a:spcPts val="0"/>
              </a:spcBef>
              <a:spcAft>
                <a:spcPts val="0"/>
              </a:spcAft>
              <a:buNone/>
            </a:pPr>
            <a:r>
              <a:t/>
            </a:r>
            <a:endParaRPr b="1" sz="1800"/>
          </a:p>
          <a:p>
            <a:pPr indent="0" lvl="0" marL="0" rtl="0" algn="just">
              <a:lnSpc>
                <a:spcPct val="115000"/>
              </a:lnSpc>
              <a:spcBef>
                <a:spcPts val="0"/>
              </a:spcBef>
              <a:spcAft>
                <a:spcPts val="0"/>
              </a:spcAft>
              <a:buNone/>
            </a:pPr>
            <a:r>
              <a:t/>
            </a:r>
            <a:endParaRPr b="1" sz="1800"/>
          </a:p>
          <a:p>
            <a:pPr indent="0" lvl="0" marL="0" rtl="0" algn="just">
              <a:lnSpc>
                <a:spcPct val="115000"/>
              </a:lnSpc>
              <a:spcBef>
                <a:spcPts val="0"/>
              </a:spcBef>
              <a:spcAft>
                <a:spcPts val="0"/>
              </a:spcAft>
              <a:buNone/>
            </a:pPr>
            <a:r>
              <a:rPr b="1" lang="pt-BR" sz="1800"/>
              <a:t>Linguagem de  categoria: </a:t>
            </a:r>
            <a:r>
              <a:rPr lang="pt-BR" sz="1800"/>
              <a:t>Projetos similares tem como natureza causar uma interação do público com suas obras partindo de um contato contemplativo. Geralmente se utilizam de tecnologias como projeção mapeada, sons, projeção espacial e conteúdo audiovisual, sempre de alguma forma causando a imersão do indivíduo na obra.</a:t>
            </a:r>
            <a:endParaRPr sz="1800"/>
          </a:p>
          <a:p>
            <a:pPr indent="0" lvl="0" marL="0" rtl="0" algn="l">
              <a:spcBef>
                <a:spcPts val="0"/>
              </a:spcBef>
              <a:spcAft>
                <a:spcPts val="0"/>
              </a:spcAft>
              <a:buNone/>
            </a:pPr>
            <a:r>
              <a:t/>
            </a:r>
            <a:endParaRPr sz="1800"/>
          </a:p>
          <a:p>
            <a:pPr indent="0" lvl="0" marL="0" rtl="0" algn="just">
              <a:lnSpc>
                <a:spcPct val="115000"/>
              </a:lnSpc>
              <a:spcBef>
                <a:spcPts val="0"/>
              </a:spcBef>
              <a:spcAft>
                <a:spcPts val="0"/>
              </a:spcAft>
              <a:buNone/>
            </a:pPr>
            <a:r>
              <a:rPr b="1" lang="pt-BR" sz="1100"/>
              <a:t> </a:t>
            </a:r>
            <a:endParaRPr b="1" sz="1100"/>
          </a:p>
          <a:p>
            <a:pPr indent="0" lvl="0" marL="0" rtl="0" algn="just">
              <a:lnSpc>
                <a:spcPct val="115000"/>
              </a:lnSpc>
              <a:spcBef>
                <a:spcPts val="0"/>
              </a:spcBef>
              <a:spcAft>
                <a:spcPts val="0"/>
              </a:spcAft>
              <a:buNone/>
            </a:pPr>
            <a:r>
              <a:t/>
            </a:r>
            <a:endParaRPr b="1" sz="2400"/>
          </a:p>
          <a:p>
            <a:pPr indent="0" lvl="0" marL="0" rtl="0" algn="ctr">
              <a:spcBef>
                <a:spcPts val="0"/>
              </a:spcBef>
              <a:spcAft>
                <a:spcPts val="0"/>
              </a:spcAft>
              <a:buNone/>
            </a:pPr>
            <a:r>
              <a:t/>
            </a:r>
            <a:endParaRPr sz="1800"/>
          </a:p>
        </p:txBody>
      </p:sp>
      <p:pic>
        <p:nvPicPr>
          <p:cNvPr id="117" name="Google Shape;117;p24"/>
          <p:cNvPicPr preferRelativeResize="0"/>
          <p:nvPr/>
        </p:nvPicPr>
        <p:blipFill>
          <a:blip r:embed="rId3">
            <a:alphaModFix/>
          </a:blip>
          <a:stretch>
            <a:fillRect/>
          </a:stretch>
        </p:blipFill>
        <p:spPr>
          <a:xfrm>
            <a:off x="311700" y="2166475"/>
            <a:ext cx="3723975" cy="3957650"/>
          </a:xfrm>
          <a:prstGeom prst="rect">
            <a:avLst/>
          </a:prstGeom>
          <a:noFill/>
          <a:ln>
            <a:noFill/>
          </a:ln>
        </p:spPr>
      </p:pic>
      <p:sp>
        <p:nvSpPr>
          <p:cNvPr id="118" name="Google Shape;118;p24"/>
          <p:cNvSpPr txBox="1"/>
          <p:nvPr/>
        </p:nvSpPr>
        <p:spPr>
          <a:xfrm>
            <a:off x="4167550" y="2226200"/>
            <a:ext cx="4563300" cy="3897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800"/>
              <a:t>OUCHHH</a:t>
            </a:r>
            <a:endParaRPr b="1" sz="1800"/>
          </a:p>
          <a:p>
            <a:pPr indent="0" lvl="0" marL="0" rtl="0" algn="just">
              <a:spcBef>
                <a:spcPts val="0"/>
              </a:spcBef>
              <a:spcAft>
                <a:spcPts val="0"/>
              </a:spcAft>
              <a:buNone/>
            </a:pPr>
            <a:r>
              <a:rPr lang="pt-BR" sz="1800"/>
              <a:t>Estúdio especializado em produções artísticas com utilização de vídeo projetores, além de animação em 3D e ilusão de ótica.</a:t>
            </a:r>
            <a:endParaRPr sz="1800"/>
          </a:p>
          <a:p>
            <a:pPr indent="0" lvl="0" marL="0" rtl="0" algn="just">
              <a:spcBef>
                <a:spcPts val="0"/>
              </a:spcBef>
              <a:spcAft>
                <a:spcPts val="0"/>
              </a:spcAft>
              <a:buNone/>
            </a:pPr>
            <a:r>
              <a:t/>
            </a:r>
            <a:endParaRPr/>
          </a:p>
          <a:p>
            <a:pPr indent="0" lvl="0" marL="0" rtl="0" algn="just">
              <a:spcBef>
                <a:spcPts val="0"/>
              </a:spcBef>
              <a:spcAft>
                <a:spcPts val="0"/>
              </a:spcAft>
              <a:buNone/>
            </a:pPr>
            <a:r>
              <a:t/>
            </a:r>
            <a:endParaRPr b="1" sz="1800"/>
          </a:p>
          <a:p>
            <a:pPr indent="0" lvl="0" marL="0" rtl="0" algn="just">
              <a:spcBef>
                <a:spcPts val="0"/>
              </a:spcBef>
              <a:spcAft>
                <a:spcPts val="0"/>
              </a:spcAft>
              <a:buNone/>
            </a:pPr>
            <a:r>
              <a:t/>
            </a:r>
            <a:endParaRPr b="1" sz="1800"/>
          </a:p>
          <a:p>
            <a:pPr indent="0" lvl="0" marL="0" rtl="0" algn="just">
              <a:spcBef>
                <a:spcPts val="0"/>
              </a:spcBef>
              <a:spcAft>
                <a:spcPts val="0"/>
              </a:spcAft>
              <a:buNone/>
            </a:pPr>
            <a:r>
              <a:t/>
            </a:r>
            <a:endParaRPr sz="1800"/>
          </a:p>
          <a:p>
            <a:pPr indent="0" lvl="0" marL="0" rtl="0" algn="just">
              <a:spcBef>
                <a:spcPts val="0"/>
              </a:spcBef>
              <a:spcAft>
                <a:spcPts val="0"/>
              </a:spcAft>
              <a:buNone/>
            </a:pPr>
            <a:r>
              <a:t/>
            </a:r>
            <a:endParaRPr b="1"/>
          </a:p>
          <a:p>
            <a:pPr indent="0" lvl="0" marL="0" rtl="0" algn="just">
              <a:spcBef>
                <a:spcPts val="0"/>
              </a:spcBef>
              <a:spcAft>
                <a:spcPts val="0"/>
              </a:spcAft>
              <a:buNone/>
            </a:pPr>
            <a:r>
              <a:t/>
            </a:r>
            <a:endParaRPr b="1"/>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5"/>
          <p:cNvSpPr txBox="1"/>
          <p:nvPr>
            <p:ph type="ctrTitle"/>
          </p:nvPr>
        </p:nvSpPr>
        <p:spPr>
          <a:xfrm>
            <a:off x="1008750" y="203425"/>
            <a:ext cx="7126500" cy="1226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rPr b="1" lang="pt-BR" sz="2400"/>
              <a:t>LINGUAGEM DE CATEGORIA</a:t>
            </a:r>
            <a:endParaRPr b="1" sz="2400"/>
          </a:p>
          <a:p>
            <a:pPr indent="0" lvl="0" marL="0" rtl="0" algn="l">
              <a:spcBef>
                <a:spcPts val="0"/>
              </a:spcBef>
              <a:spcAft>
                <a:spcPts val="0"/>
              </a:spcAft>
              <a:buNone/>
            </a:pPr>
            <a:r>
              <a:t/>
            </a:r>
            <a:endParaRPr b="1" sz="2400"/>
          </a:p>
          <a:p>
            <a:pPr indent="0" lvl="0" marL="0" rtl="0" algn="ctr">
              <a:spcBef>
                <a:spcPts val="0"/>
              </a:spcBef>
              <a:spcAft>
                <a:spcPts val="0"/>
              </a:spcAft>
              <a:buNone/>
            </a:pPr>
            <a:r>
              <a:t/>
            </a:r>
            <a:endParaRPr sz="1800"/>
          </a:p>
        </p:txBody>
      </p:sp>
      <p:pic>
        <p:nvPicPr>
          <p:cNvPr id="124" name="Google Shape;124;p25"/>
          <p:cNvPicPr preferRelativeResize="0"/>
          <p:nvPr/>
        </p:nvPicPr>
        <p:blipFill>
          <a:blip r:embed="rId3">
            <a:alphaModFix/>
          </a:blip>
          <a:stretch>
            <a:fillRect/>
          </a:stretch>
        </p:blipFill>
        <p:spPr>
          <a:xfrm>
            <a:off x="389800" y="975575"/>
            <a:ext cx="5202100" cy="2920950"/>
          </a:xfrm>
          <a:prstGeom prst="rect">
            <a:avLst/>
          </a:prstGeom>
          <a:noFill/>
          <a:ln>
            <a:noFill/>
          </a:ln>
        </p:spPr>
      </p:pic>
      <p:sp>
        <p:nvSpPr>
          <p:cNvPr id="125" name="Google Shape;125;p25"/>
          <p:cNvSpPr txBox="1"/>
          <p:nvPr/>
        </p:nvSpPr>
        <p:spPr>
          <a:xfrm>
            <a:off x="5723800" y="1002325"/>
            <a:ext cx="3046500" cy="2894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800"/>
              <a:t>OBSCURA</a:t>
            </a:r>
            <a:endParaRPr sz="1800"/>
          </a:p>
          <a:p>
            <a:pPr indent="0" lvl="0" marL="0" rtl="0" algn="just">
              <a:spcBef>
                <a:spcPts val="0"/>
              </a:spcBef>
              <a:spcAft>
                <a:spcPts val="0"/>
              </a:spcAft>
              <a:buNone/>
            </a:pPr>
            <a:r>
              <a:rPr lang="pt-BR" sz="1800"/>
              <a:t>Empresa que desenvolve produções icônicas em ambientes esféricos voltados a música e outros meios de entretenimento a partir conteúdos imersivos e </a:t>
            </a:r>
            <a:r>
              <a:rPr lang="pt-BR" sz="1800"/>
              <a:t>multissensoriais, que reinventam formas de conexão com o público. </a:t>
            </a:r>
            <a:endParaRPr sz="1800"/>
          </a:p>
          <a:p>
            <a:pPr indent="0" lvl="0" marL="0" rtl="0" algn="just">
              <a:spcBef>
                <a:spcPts val="0"/>
              </a:spcBef>
              <a:spcAft>
                <a:spcPts val="0"/>
              </a:spcAft>
              <a:buNone/>
            </a:pPr>
            <a:r>
              <a:t/>
            </a:r>
            <a:endParaRPr sz="1800"/>
          </a:p>
          <a:p>
            <a:pPr indent="0" lvl="0" marL="0" rtl="0" algn="just">
              <a:spcBef>
                <a:spcPts val="0"/>
              </a:spcBef>
              <a:spcAft>
                <a:spcPts val="0"/>
              </a:spcAft>
              <a:buNone/>
            </a:pPr>
            <a:r>
              <a:t/>
            </a:r>
            <a:endParaRPr sz="1800"/>
          </a:p>
        </p:txBody>
      </p:sp>
      <p:sp>
        <p:nvSpPr>
          <p:cNvPr id="126" name="Google Shape;126;p25"/>
          <p:cNvSpPr txBox="1"/>
          <p:nvPr/>
        </p:nvSpPr>
        <p:spPr>
          <a:xfrm>
            <a:off x="382475" y="4048850"/>
            <a:ext cx="8269200" cy="243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1800"/>
              <a:t>Pontos positivos</a:t>
            </a:r>
            <a:endParaRPr b="1" sz="1800"/>
          </a:p>
          <a:p>
            <a:pPr indent="0" lvl="0" marL="0" rtl="0" algn="l">
              <a:spcBef>
                <a:spcPts val="0"/>
              </a:spcBef>
              <a:spcAft>
                <a:spcPts val="0"/>
              </a:spcAft>
              <a:buNone/>
            </a:pPr>
            <a:r>
              <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6"/>
          <p:cNvSpPr txBox="1"/>
          <p:nvPr>
            <p:ph type="ctrTitle"/>
          </p:nvPr>
        </p:nvSpPr>
        <p:spPr>
          <a:xfrm>
            <a:off x="311700" y="256175"/>
            <a:ext cx="8520600" cy="6041400"/>
          </a:xfrm>
          <a:prstGeom prst="rect">
            <a:avLst/>
          </a:prstGeom>
        </p:spPr>
        <p:txBody>
          <a:bodyPr anchorCtr="0" anchor="b" bIns="91425" lIns="91425" spcFirstLastPara="1" rIns="91425" wrap="square" tIns="91425">
            <a:noAutofit/>
          </a:bodyPr>
          <a:lstStyle/>
          <a:p>
            <a:pPr indent="0" lvl="0" marL="0" rtl="0" algn="ctr">
              <a:lnSpc>
                <a:spcPct val="115000"/>
              </a:lnSpc>
              <a:spcBef>
                <a:spcPts val="0"/>
              </a:spcBef>
              <a:spcAft>
                <a:spcPts val="0"/>
              </a:spcAft>
              <a:buNone/>
            </a:pPr>
            <a:r>
              <a:t/>
            </a:r>
            <a:endParaRPr b="1" sz="4800"/>
          </a:p>
          <a:p>
            <a:pPr indent="0" lvl="0" marL="0" rtl="0" algn="ctr">
              <a:lnSpc>
                <a:spcPct val="115000"/>
              </a:lnSpc>
              <a:spcBef>
                <a:spcPts val="0"/>
              </a:spcBef>
              <a:spcAft>
                <a:spcPts val="0"/>
              </a:spcAft>
              <a:buNone/>
            </a:pPr>
            <a:r>
              <a:t/>
            </a:r>
            <a:endParaRPr b="1" sz="4800"/>
          </a:p>
          <a:p>
            <a:pPr indent="0" lvl="0" marL="0" rtl="0" algn="ctr">
              <a:lnSpc>
                <a:spcPct val="115000"/>
              </a:lnSpc>
              <a:spcBef>
                <a:spcPts val="0"/>
              </a:spcBef>
              <a:spcAft>
                <a:spcPts val="0"/>
              </a:spcAft>
              <a:buNone/>
            </a:pPr>
            <a:r>
              <a:t/>
            </a:r>
            <a:endParaRPr b="1" sz="4800"/>
          </a:p>
          <a:p>
            <a:pPr indent="0" lvl="0" marL="0" rtl="0" algn="ctr">
              <a:lnSpc>
                <a:spcPct val="115000"/>
              </a:lnSpc>
              <a:spcBef>
                <a:spcPts val="0"/>
              </a:spcBef>
              <a:spcAft>
                <a:spcPts val="0"/>
              </a:spcAft>
              <a:buNone/>
            </a:pPr>
            <a:r>
              <a:t/>
            </a:r>
            <a:endParaRPr b="1" sz="4800"/>
          </a:p>
          <a:p>
            <a:pPr indent="0" lvl="0" marL="0" rtl="0" algn="ctr">
              <a:lnSpc>
                <a:spcPct val="115000"/>
              </a:lnSpc>
              <a:spcBef>
                <a:spcPts val="0"/>
              </a:spcBef>
              <a:spcAft>
                <a:spcPts val="0"/>
              </a:spcAft>
              <a:buNone/>
            </a:pPr>
            <a:r>
              <a:t/>
            </a:r>
            <a:endParaRPr b="1" sz="4800"/>
          </a:p>
          <a:p>
            <a:pPr indent="0" lvl="0" marL="0" rtl="0" algn="ctr">
              <a:lnSpc>
                <a:spcPct val="115000"/>
              </a:lnSpc>
              <a:spcBef>
                <a:spcPts val="0"/>
              </a:spcBef>
              <a:spcAft>
                <a:spcPts val="0"/>
              </a:spcAft>
              <a:buNone/>
            </a:pPr>
            <a:r>
              <a:t/>
            </a:r>
            <a:endParaRPr b="1" sz="4800"/>
          </a:p>
          <a:p>
            <a:pPr indent="0" lvl="0" marL="0" rtl="0" algn="ctr">
              <a:lnSpc>
                <a:spcPct val="115000"/>
              </a:lnSpc>
              <a:spcBef>
                <a:spcPts val="0"/>
              </a:spcBef>
              <a:spcAft>
                <a:spcPts val="0"/>
              </a:spcAft>
              <a:buNone/>
            </a:pPr>
            <a:r>
              <a:t/>
            </a:r>
            <a:endParaRPr b="1" sz="4800"/>
          </a:p>
          <a:p>
            <a:pPr indent="0" lvl="0" marL="0" rtl="0" algn="ctr">
              <a:lnSpc>
                <a:spcPct val="115000"/>
              </a:lnSpc>
              <a:spcBef>
                <a:spcPts val="0"/>
              </a:spcBef>
              <a:spcAft>
                <a:spcPts val="0"/>
              </a:spcAft>
              <a:buNone/>
            </a:pPr>
            <a:r>
              <a:t/>
            </a:r>
            <a:endParaRPr b="1" sz="4800"/>
          </a:p>
          <a:p>
            <a:pPr indent="0" lvl="0" marL="0" rtl="0" algn="ctr">
              <a:lnSpc>
                <a:spcPct val="115000"/>
              </a:lnSpc>
              <a:spcBef>
                <a:spcPts val="0"/>
              </a:spcBef>
              <a:spcAft>
                <a:spcPts val="0"/>
              </a:spcAft>
              <a:buNone/>
            </a:pPr>
            <a:r>
              <a:t/>
            </a:r>
            <a:endParaRPr b="1" sz="4800"/>
          </a:p>
          <a:p>
            <a:pPr indent="0" lvl="0" marL="0" rtl="0" algn="ctr">
              <a:lnSpc>
                <a:spcPct val="115000"/>
              </a:lnSpc>
              <a:spcBef>
                <a:spcPts val="0"/>
              </a:spcBef>
              <a:spcAft>
                <a:spcPts val="0"/>
              </a:spcAft>
              <a:buNone/>
            </a:pPr>
            <a:r>
              <a:t/>
            </a:r>
            <a:endParaRPr b="1" sz="4800"/>
          </a:p>
          <a:p>
            <a:pPr indent="0" lvl="0" marL="0" rtl="0" algn="ctr">
              <a:lnSpc>
                <a:spcPct val="115000"/>
              </a:lnSpc>
              <a:spcBef>
                <a:spcPts val="0"/>
              </a:spcBef>
              <a:spcAft>
                <a:spcPts val="0"/>
              </a:spcAft>
              <a:buNone/>
            </a:pPr>
            <a:r>
              <a:t/>
            </a:r>
            <a:endParaRPr b="1" sz="4800"/>
          </a:p>
          <a:p>
            <a:pPr indent="0" lvl="0" marL="0" rtl="0" algn="ctr">
              <a:lnSpc>
                <a:spcPct val="115000"/>
              </a:lnSpc>
              <a:spcBef>
                <a:spcPts val="0"/>
              </a:spcBef>
              <a:spcAft>
                <a:spcPts val="0"/>
              </a:spcAft>
              <a:buNone/>
            </a:pPr>
            <a:r>
              <a:t/>
            </a:r>
            <a:endParaRPr b="1" sz="4800"/>
          </a:p>
          <a:p>
            <a:pPr indent="0" lvl="0" marL="0" rtl="0" algn="ctr">
              <a:lnSpc>
                <a:spcPct val="115000"/>
              </a:lnSpc>
              <a:spcBef>
                <a:spcPts val="0"/>
              </a:spcBef>
              <a:spcAft>
                <a:spcPts val="0"/>
              </a:spcAft>
              <a:buNone/>
            </a:pPr>
            <a:r>
              <a:t/>
            </a:r>
            <a:endParaRPr b="1" sz="4800"/>
          </a:p>
          <a:p>
            <a:pPr indent="0" lvl="0" marL="0" rtl="0" algn="ctr">
              <a:lnSpc>
                <a:spcPct val="115000"/>
              </a:lnSpc>
              <a:spcBef>
                <a:spcPts val="0"/>
              </a:spcBef>
              <a:spcAft>
                <a:spcPts val="0"/>
              </a:spcAft>
              <a:buNone/>
            </a:pPr>
            <a:r>
              <a:t/>
            </a:r>
            <a:endParaRPr b="1" sz="4800"/>
          </a:p>
          <a:p>
            <a:pPr indent="0" lvl="0" marL="0" rtl="0" algn="ctr">
              <a:lnSpc>
                <a:spcPct val="115000"/>
              </a:lnSpc>
              <a:spcBef>
                <a:spcPts val="0"/>
              </a:spcBef>
              <a:spcAft>
                <a:spcPts val="0"/>
              </a:spcAft>
              <a:buNone/>
            </a:pPr>
            <a:r>
              <a:t/>
            </a:r>
            <a:endParaRPr b="1" sz="4800"/>
          </a:p>
          <a:p>
            <a:pPr indent="0" lvl="0" marL="0" rtl="0" algn="ctr">
              <a:lnSpc>
                <a:spcPct val="115000"/>
              </a:lnSpc>
              <a:spcBef>
                <a:spcPts val="0"/>
              </a:spcBef>
              <a:spcAft>
                <a:spcPts val="0"/>
              </a:spcAft>
              <a:buNone/>
            </a:pPr>
            <a:r>
              <a:t/>
            </a:r>
            <a:endParaRPr b="1" sz="4800"/>
          </a:p>
          <a:p>
            <a:pPr indent="0" lvl="0" marL="0" rtl="0" algn="ctr">
              <a:lnSpc>
                <a:spcPct val="115000"/>
              </a:lnSpc>
              <a:spcBef>
                <a:spcPts val="0"/>
              </a:spcBef>
              <a:spcAft>
                <a:spcPts val="0"/>
              </a:spcAft>
              <a:buNone/>
            </a:pPr>
            <a:r>
              <a:t/>
            </a:r>
            <a:endParaRPr b="1" sz="4800"/>
          </a:p>
          <a:p>
            <a:pPr indent="0" lvl="0" marL="0" rtl="0" algn="ctr">
              <a:lnSpc>
                <a:spcPct val="115000"/>
              </a:lnSpc>
              <a:spcBef>
                <a:spcPts val="0"/>
              </a:spcBef>
              <a:spcAft>
                <a:spcPts val="0"/>
              </a:spcAft>
              <a:buNone/>
            </a:pPr>
            <a:r>
              <a:t/>
            </a:r>
            <a:endParaRPr b="1" sz="4800"/>
          </a:p>
          <a:p>
            <a:pPr indent="0" lvl="0" marL="0" rtl="0" algn="ctr">
              <a:lnSpc>
                <a:spcPct val="115000"/>
              </a:lnSpc>
              <a:spcBef>
                <a:spcPts val="0"/>
              </a:spcBef>
              <a:spcAft>
                <a:spcPts val="0"/>
              </a:spcAft>
              <a:buNone/>
            </a:pPr>
            <a:r>
              <a:t/>
            </a:r>
            <a:endParaRPr b="1" sz="4800"/>
          </a:p>
          <a:p>
            <a:pPr indent="0" lvl="0" marL="0" rtl="0" algn="ctr">
              <a:lnSpc>
                <a:spcPct val="115000"/>
              </a:lnSpc>
              <a:spcBef>
                <a:spcPts val="0"/>
              </a:spcBef>
              <a:spcAft>
                <a:spcPts val="0"/>
              </a:spcAft>
              <a:buNone/>
            </a:pPr>
            <a:r>
              <a:t/>
            </a:r>
            <a:endParaRPr b="1" sz="4800"/>
          </a:p>
          <a:p>
            <a:pPr indent="0" lvl="0" marL="0" rtl="0" algn="ctr">
              <a:lnSpc>
                <a:spcPct val="115000"/>
              </a:lnSpc>
              <a:spcBef>
                <a:spcPts val="0"/>
              </a:spcBef>
              <a:spcAft>
                <a:spcPts val="0"/>
              </a:spcAft>
              <a:buNone/>
            </a:pPr>
            <a:r>
              <a:t/>
            </a:r>
            <a:endParaRPr b="1" sz="4800"/>
          </a:p>
          <a:p>
            <a:pPr indent="0" lvl="0" marL="0" rtl="0" algn="ctr">
              <a:lnSpc>
                <a:spcPct val="115000"/>
              </a:lnSpc>
              <a:spcBef>
                <a:spcPts val="0"/>
              </a:spcBef>
              <a:spcAft>
                <a:spcPts val="0"/>
              </a:spcAft>
              <a:buNone/>
            </a:pPr>
            <a:r>
              <a:t/>
            </a:r>
            <a:endParaRPr b="1" sz="4800"/>
          </a:p>
          <a:p>
            <a:pPr indent="0" lvl="0" marL="0" rtl="0" algn="ctr">
              <a:lnSpc>
                <a:spcPct val="115000"/>
              </a:lnSpc>
              <a:spcBef>
                <a:spcPts val="0"/>
              </a:spcBef>
              <a:spcAft>
                <a:spcPts val="0"/>
              </a:spcAft>
              <a:buNone/>
            </a:pPr>
            <a:r>
              <a:t/>
            </a:r>
            <a:endParaRPr b="1" sz="4800"/>
          </a:p>
          <a:p>
            <a:pPr indent="0" lvl="0" marL="0" rtl="0" algn="ctr">
              <a:lnSpc>
                <a:spcPct val="115000"/>
              </a:lnSpc>
              <a:spcBef>
                <a:spcPts val="0"/>
              </a:spcBef>
              <a:spcAft>
                <a:spcPts val="0"/>
              </a:spcAft>
              <a:buNone/>
            </a:pPr>
            <a:r>
              <a:rPr b="1" lang="pt-BR" sz="4800"/>
              <a:t>Solução</a:t>
            </a:r>
            <a:endParaRPr b="1" sz="4800"/>
          </a:p>
          <a:p>
            <a:pPr indent="0" lvl="0" marL="0" rtl="0" algn="just">
              <a:lnSpc>
                <a:spcPct val="115000"/>
              </a:lnSpc>
              <a:spcBef>
                <a:spcPts val="0"/>
              </a:spcBef>
              <a:spcAft>
                <a:spcPts val="0"/>
              </a:spcAft>
              <a:buNone/>
            </a:pPr>
            <a:r>
              <a:t/>
            </a:r>
            <a:endParaRPr sz="2400"/>
          </a:p>
          <a:p>
            <a:pPr indent="0" lvl="0" marL="0" rtl="0" algn="just">
              <a:lnSpc>
                <a:spcPct val="115000"/>
              </a:lnSpc>
              <a:spcBef>
                <a:spcPts val="0"/>
              </a:spcBef>
              <a:spcAft>
                <a:spcPts val="0"/>
              </a:spcAft>
              <a:buNone/>
            </a:pPr>
            <a:r>
              <a:t/>
            </a:r>
            <a:endParaRPr b="1"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t/>
            </a:r>
            <a:endParaRPr b="1" sz="1800"/>
          </a:p>
          <a:p>
            <a:pPr indent="0" lvl="0" marL="0" rtl="0" algn="just">
              <a:spcBef>
                <a:spcPts val="0"/>
              </a:spcBef>
              <a:spcAft>
                <a:spcPts val="0"/>
              </a:spcAft>
              <a:buNone/>
            </a:pPr>
            <a:r>
              <a:t/>
            </a:r>
            <a:endParaRPr b="1" sz="1500"/>
          </a:p>
          <a:p>
            <a:pPr indent="0" lvl="0" marL="0" rtl="0" algn="just">
              <a:spcBef>
                <a:spcPts val="0"/>
              </a:spcBef>
              <a:spcAft>
                <a:spcPts val="0"/>
              </a:spcAft>
              <a:buNone/>
            </a:pPr>
            <a:r>
              <a:t/>
            </a:r>
            <a:endParaRPr b="1" sz="1800"/>
          </a:p>
          <a:p>
            <a:pPr indent="0" lvl="0" marL="0" rtl="0" algn="l">
              <a:spcBef>
                <a:spcPts val="0"/>
              </a:spcBef>
              <a:spcAft>
                <a:spcPts val="0"/>
              </a:spcAft>
              <a:buNone/>
            </a:pPr>
            <a:r>
              <a:rPr lang="pt-BR" sz="1800"/>
              <a:t>	</a:t>
            </a:r>
            <a:endParaRPr sz="1800"/>
          </a:p>
          <a:p>
            <a:pPr indent="0" lvl="0" marL="0" rtl="0" algn="just">
              <a:lnSpc>
                <a:spcPct val="115000"/>
              </a:lnSpc>
              <a:spcBef>
                <a:spcPts val="0"/>
              </a:spcBef>
              <a:spcAft>
                <a:spcPts val="0"/>
              </a:spcAft>
              <a:buNone/>
            </a:pPr>
            <a:r>
              <a:rPr b="1" lang="pt-BR" sz="1100"/>
              <a:t> </a:t>
            </a:r>
            <a:endParaRPr b="1" sz="1100"/>
          </a:p>
          <a:p>
            <a:pPr indent="0" lvl="0" marL="0" rtl="0" algn="just">
              <a:lnSpc>
                <a:spcPct val="115000"/>
              </a:lnSpc>
              <a:spcBef>
                <a:spcPts val="0"/>
              </a:spcBef>
              <a:spcAft>
                <a:spcPts val="0"/>
              </a:spcAft>
              <a:buNone/>
            </a:pPr>
            <a:r>
              <a:t/>
            </a:r>
            <a:endParaRPr b="1" sz="2400"/>
          </a:p>
          <a:p>
            <a:pPr indent="0" lvl="0" marL="0" rtl="0" algn="ctr">
              <a:spcBef>
                <a:spcPts val="0"/>
              </a:spcBef>
              <a:spcAft>
                <a:spcPts val="0"/>
              </a:spcAft>
              <a:buNone/>
            </a:pPr>
            <a:r>
              <a:t/>
            </a:r>
            <a:endParaRPr sz="18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7"/>
          <p:cNvSpPr txBox="1"/>
          <p:nvPr>
            <p:ph type="ctrTitle"/>
          </p:nvPr>
        </p:nvSpPr>
        <p:spPr>
          <a:xfrm>
            <a:off x="166625" y="256175"/>
            <a:ext cx="8520600" cy="23739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pt-BR" sz="2400"/>
              <a:t>Estratégia de Design</a:t>
            </a:r>
            <a:endParaRPr b="1" sz="2400"/>
          </a:p>
          <a:p>
            <a:pPr indent="0" lvl="0" marL="0" rtl="0" algn="l">
              <a:lnSpc>
                <a:spcPct val="115000"/>
              </a:lnSpc>
              <a:spcBef>
                <a:spcPts val="0"/>
              </a:spcBef>
              <a:spcAft>
                <a:spcPts val="0"/>
              </a:spcAft>
              <a:buNone/>
            </a:pPr>
            <a:r>
              <a:t/>
            </a:r>
            <a:endParaRPr b="1" sz="2400"/>
          </a:p>
          <a:p>
            <a:pPr indent="0" lvl="0" marL="0" rtl="0" algn="l">
              <a:lnSpc>
                <a:spcPct val="115000"/>
              </a:lnSpc>
              <a:spcBef>
                <a:spcPts val="0"/>
              </a:spcBef>
              <a:spcAft>
                <a:spcPts val="0"/>
              </a:spcAft>
              <a:buNone/>
            </a:pPr>
            <a:r>
              <a:rPr b="1" lang="pt-BR" sz="2400"/>
              <a:t>Falta Valores do Cliente (Mateus Felipe)</a:t>
            </a:r>
            <a:endParaRPr b="1" sz="2400"/>
          </a:p>
          <a:p>
            <a:pPr indent="0" lvl="0" marL="0" rtl="0" algn="l">
              <a:lnSpc>
                <a:spcPct val="115000"/>
              </a:lnSpc>
              <a:spcBef>
                <a:spcPts val="0"/>
              </a:spcBef>
              <a:spcAft>
                <a:spcPts val="0"/>
              </a:spcAft>
              <a:buNone/>
            </a:pPr>
            <a:r>
              <a:rPr b="1" lang="pt-BR" sz="2400"/>
              <a:t>Diagramação(Pedro - Acompanhante: Márcio)</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8"/>
          <p:cNvSpPr txBox="1"/>
          <p:nvPr>
            <p:ph type="ctrTitle"/>
          </p:nvPr>
        </p:nvSpPr>
        <p:spPr>
          <a:xfrm>
            <a:off x="166625" y="256175"/>
            <a:ext cx="8520600" cy="57120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pt-BR" sz="3000"/>
              <a:t>Conceito de  Criação</a:t>
            </a:r>
            <a:endParaRPr b="1" sz="3000"/>
          </a:p>
          <a:p>
            <a:pPr indent="0" lvl="0" marL="0" rtl="0" algn="just">
              <a:lnSpc>
                <a:spcPct val="115000"/>
              </a:lnSpc>
              <a:spcBef>
                <a:spcPts val="0"/>
              </a:spcBef>
              <a:spcAft>
                <a:spcPts val="0"/>
              </a:spcAft>
              <a:buNone/>
            </a:pPr>
            <a:r>
              <a:t/>
            </a:r>
            <a:endParaRPr b="1" sz="2400"/>
          </a:p>
          <a:p>
            <a:pPr indent="0" lvl="0" marL="0" rtl="0" algn="just">
              <a:lnSpc>
                <a:spcPct val="115000"/>
              </a:lnSpc>
              <a:spcBef>
                <a:spcPts val="0"/>
              </a:spcBef>
              <a:spcAft>
                <a:spcPts val="0"/>
              </a:spcAft>
              <a:buNone/>
            </a:pPr>
            <a:r>
              <a:t/>
            </a:r>
            <a:endParaRPr b="1" sz="2400"/>
          </a:p>
          <a:p>
            <a:pPr indent="0" lvl="0" marL="0" rtl="0" algn="just">
              <a:lnSpc>
                <a:spcPct val="115000"/>
              </a:lnSpc>
              <a:spcBef>
                <a:spcPts val="0"/>
              </a:spcBef>
              <a:spcAft>
                <a:spcPts val="0"/>
              </a:spcAft>
              <a:buNone/>
            </a:pPr>
            <a:r>
              <a:t/>
            </a:r>
            <a:endParaRPr sz="3000"/>
          </a:p>
          <a:p>
            <a:pPr indent="0" lvl="0" marL="0" rtl="0" algn="just">
              <a:lnSpc>
                <a:spcPct val="115000"/>
              </a:lnSpc>
              <a:spcBef>
                <a:spcPts val="0"/>
              </a:spcBef>
              <a:spcAft>
                <a:spcPts val="0"/>
              </a:spcAft>
              <a:buNone/>
            </a:pPr>
            <a:r>
              <a:rPr lang="pt-BR" sz="2400"/>
              <a:t>Experiência imersiva em primeira pessoa de uma simulação como supostamente é o contato com alienígenas.</a:t>
            </a:r>
            <a:endParaRPr sz="2400"/>
          </a:p>
          <a:p>
            <a:pPr indent="0" lvl="0" marL="0" rtl="0" algn="l">
              <a:lnSpc>
                <a:spcPct val="115000"/>
              </a:lnSpc>
              <a:spcBef>
                <a:spcPts val="0"/>
              </a:spcBef>
              <a:spcAft>
                <a:spcPts val="0"/>
              </a:spcAft>
              <a:buNone/>
            </a:pPr>
            <a:r>
              <a:t/>
            </a:r>
            <a:endParaRPr b="1" sz="24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9"/>
          <p:cNvSpPr txBox="1"/>
          <p:nvPr>
            <p:ph type="ctrTitle"/>
          </p:nvPr>
        </p:nvSpPr>
        <p:spPr>
          <a:xfrm>
            <a:off x="166625" y="256175"/>
            <a:ext cx="8520600" cy="2373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pt-BR" sz="2400"/>
              <a:t>Produto</a:t>
            </a:r>
            <a:endParaRPr b="1" sz="2400"/>
          </a:p>
          <a:p>
            <a:pPr indent="0" lvl="0" marL="0" rtl="0" algn="just">
              <a:lnSpc>
                <a:spcPct val="115000"/>
              </a:lnSpc>
              <a:spcBef>
                <a:spcPts val="0"/>
              </a:spcBef>
              <a:spcAft>
                <a:spcPts val="0"/>
              </a:spcAft>
              <a:buNone/>
            </a:pPr>
            <a:r>
              <a:t/>
            </a:r>
            <a:endParaRPr b="1" sz="2400"/>
          </a:p>
          <a:p>
            <a:pPr indent="0" lvl="0" marL="0" rtl="0" algn="just">
              <a:lnSpc>
                <a:spcPct val="115000"/>
              </a:lnSpc>
              <a:spcBef>
                <a:spcPts val="0"/>
              </a:spcBef>
              <a:spcAft>
                <a:spcPts val="0"/>
              </a:spcAft>
              <a:buNone/>
            </a:pPr>
            <a:r>
              <a:rPr lang="pt-BR" sz="2400"/>
              <a:t>O produto será uma CAVE em que os visitantes irão interagir com o tema alienígena (Falta falar de Cliente - Responsável: Felipe). CAVE(</a:t>
            </a:r>
            <a:r>
              <a:rPr lang="pt-BR" sz="2400">
                <a:solidFill>
                  <a:srgbClr val="222222"/>
                </a:solidFill>
                <a:highlight>
                  <a:schemeClr val="lt1"/>
                </a:highlight>
              </a:rPr>
              <a:t>Cave Automatic Virtual Environment</a:t>
            </a:r>
            <a:r>
              <a:rPr lang="pt-BR" sz="2400"/>
              <a:t>) é </a:t>
            </a:r>
            <a:r>
              <a:rPr lang="pt-BR" sz="2400"/>
              <a:t> uma sala fechada onde são projetados</a:t>
            </a:r>
            <a:r>
              <a:rPr lang="pt-BR" sz="2400">
                <a:solidFill>
                  <a:srgbClr val="FF0000"/>
                </a:solidFill>
              </a:rPr>
              <a:t> </a:t>
            </a:r>
            <a:r>
              <a:rPr lang="pt-BR" sz="2400">
                <a:solidFill>
                  <a:srgbClr val="FF0000"/>
                </a:solidFill>
              </a:rPr>
              <a:t>objetos</a:t>
            </a:r>
            <a:r>
              <a:rPr lang="pt-BR" sz="2400">
                <a:solidFill>
                  <a:srgbClr val="FF0000"/>
                </a:solidFill>
              </a:rPr>
              <a:t> em 3D</a:t>
            </a:r>
            <a:r>
              <a:rPr lang="pt-BR" sz="2400"/>
              <a:t> onde o usuário poderá interagir com este ambiente.</a:t>
            </a:r>
            <a:endParaRPr sz="1800"/>
          </a:p>
          <a:p>
            <a:pPr indent="0" lvl="0" marL="0" rtl="0" algn="l">
              <a:lnSpc>
                <a:spcPct val="115000"/>
              </a:lnSpc>
              <a:spcBef>
                <a:spcPts val="0"/>
              </a:spcBef>
              <a:spcAft>
                <a:spcPts val="0"/>
              </a:spcAft>
              <a:buNone/>
            </a:pPr>
            <a:r>
              <a:t/>
            </a:r>
            <a:endParaRPr b="1"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0"/>
          <p:cNvSpPr txBox="1"/>
          <p:nvPr>
            <p:ph type="ctrTitle"/>
          </p:nvPr>
        </p:nvSpPr>
        <p:spPr>
          <a:xfrm>
            <a:off x="166625" y="256175"/>
            <a:ext cx="8520600" cy="2373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pt-BR" sz="2400"/>
              <a:t>Marca</a:t>
            </a:r>
            <a:endParaRPr b="1" sz="2400"/>
          </a:p>
          <a:p>
            <a:pPr indent="0" lvl="0" marL="0" rtl="0" algn="just">
              <a:spcBef>
                <a:spcPts val="0"/>
              </a:spcBef>
              <a:spcAft>
                <a:spcPts val="0"/>
              </a:spcAft>
              <a:buNone/>
            </a:pPr>
            <a:r>
              <a:rPr lang="pt-BR" sz="1800"/>
              <a:t>HEX vem de hexágono, uma figura recorrente em agroglifos e também soa como uma abreviação de “experiência”, que é o justamente o que a instalação se propõe a dar ao usuário.  A logomarca representa um hexágono rodeado de círculos, obedecendo padrões encontrados em agroglifos, consequentemente remetendo a uma nave extraterrestre. A esferas ligadas pelas linhas do hexágono em um fundo preto lembram constelações, dando também uma ideia de rotação como em um sistema solar.</a:t>
            </a:r>
            <a:endParaRPr sz="1800"/>
          </a:p>
          <a:p>
            <a:pPr indent="0" lvl="0" marL="0" rtl="0" algn="just">
              <a:lnSpc>
                <a:spcPct val="115000"/>
              </a:lnSpc>
              <a:spcBef>
                <a:spcPts val="0"/>
              </a:spcBef>
              <a:spcAft>
                <a:spcPts val="0"/>
              </a:spcAft>
              <a:buNone/>
            </a:pPr>
            <a:r>
              <a:t/>
            </a:r>
            <a:endParaRPr b="1" sz="2400"/>
          </a:p>
          <a:p>
            <a:pPr indent="0" lvl="0" marL="0" rtl="0" algn="l">
              <a:lnSpc>
                <a:spcPct val="115000"/>
              </a:lnSpc>
              <a:spcBef>
                <a:spcPts val="0"/>
              </a:spcBef>
              <a:spcAft>
                <a:spcPts val="0"/>
              </a:spcAft>
              <a:buNone/>
            </a:pPr>
            <a:r>
              <a:t/>
            </a:r>
            <a:endParaRPr b="1" sz="2400"/>
          </a:p>
        </p:txBody>
      </p:sp>
      <p:pic>
        <p:nvPicPr>
          <p:cNvPr id="152" name="Google Shape;152;p30"/>
          <p:cNvPicPr preferRelativeResize="0"/>
          <p:nvPr/>
        </p:nvPicPr>
        <p:blipFill rotWithShape="1">
          <a:blip r:embed="rId3">
            <a:alphaModFix/>
          </a:blip>
          <a:srcRect b="0" l="1449" r="-1450" t="0"/>
          <a:stretch/>
        </p:blipFill>
        <p:spPr>
          <a:xfrm>
            <a:off x="1543649" y="3238521"/>
            <a:ext cx="2934367" cy="2838684"/>
          </a:xfrm>
          <a:prstGeom prst="rect">
            <a:avLst/>
          </a:prstGeom>
          <a:noFill/>
          <a:ln>
            <a:noFill/>
          </a:ln>
        </p:spPr>
      </p:pic>
      <p:pic>
        <p:nvPicPr>
          <p:cNvPr id="153" name="Google Shape;153;p30"/>
          <p:cNvPicPr preferRelativeResize="0"/>
          <p:nvPr/>
        </p:nvPicPr>
        <p:blipFill>
          <a:blip r:embed="rId4">
            <a:alphaModFix/>
          </a:blip>
          <a:stretch>
            <a:fillRect/>
          </a:stretch>
        </p:blipFill>
        <p:spPr>
          <a:xfrm>
            <a:off x="4610855" y="3217050"/>
            <a:ext cx="2989494" cy="28816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1"/>
          <p:cNvSpPr txBox="1"/>
          <p:nvPr>
            <p:ph type="ctrTitle"/>
          </p:nvPr>
        </p:nvSpPr>
        <p:spPr>
          <a:xfrm>
            <a:off x="166625" y="256175"/>
            <a:ext cx="8520600" cy="2373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pt-BR" sz="2400"/>
              <a:t>Logotipo</a:t>
            </a:r>
            <a:endParaRPr b="1" sz="2400"/>
          </a:p>
          <a:p>
            <a:pPr indent="0" lvl="0" marL="0" rtl="0" algn="just">
              <a:lnSpc>
                <a:spcPct val="115000"/>
              </a:lnSpc>
              <a:spcBef>
                <a:spcPts val="0"/>
              </a:spcBef>
              <a:spcAft>
                <a:spcPts val="0"/>
              </a:spcAft>
              <a:buNone/>
            </a:pPr>
            <a:r>
              <a:t/>
            </a:r>
            <a:endParaRPr b="1" sz="2400"/>
          </a:p>
          <a:p>
            <a:pPr indent="0" lvl="0" marL="0" rtl="0" algn="just">
              <a:lnSpc>
                <a:spcPct val="115000"/>
              </a:lnSpc>
              <a:spcBef>
                <a:spcPts val="0"/>
              </a:spcBef>
              <a:spcAft>
                <a:spcPts val="0"/>
              </a:spcAft>
              <a:buNone/>
            </a:pPr>
            <a:r>
              <a:t/>
            </a:r>
            <a:endParaRPr b="1" sz="2400"/>
          </a:p>
          <a:p>
            <a:pPr indent="0" lvl="0" marL="0" rtl="0" algn="just">
              <a:lnSpc>
                <a:spcPct val="115000"/>
              </a:lnSpc>
              <a:spcBef>
                <a:spcPts val="0"/>
              </a:spcBef>
              <a:spcAft>
                <a:spcPts val="0"/>
              </a:spcAft>
              <a:buNone/>
            </a:pPr>
            <a:r>
              <a:t/>
            </a:r>
            <a:endParaRPr b="1" sz="2400"/>
          </a:p>
          <a:p>
            <a:pPr indent="0" lvl="0" marL="0" rtl="0" algn="just">
              <a:lnSpc>
                <a:spcPct val="115000"/>
              </a:lnSpc>
              <a:spcBef>
                <a:spcPts val="0"/>
              </a:spcBef>
              <a:spcAft>
                <a:spcPts val="0"/>
              </a:spcAft>
              <a:buNone/>
            </a:pPr>
            <a:r>
              <a:rPr b="1" lang="pt-BR" sz="2400"/>
              <a:t>Descrição(Responsável: Pedro)</a:t>
            </a:r>
            <a:endParaRPr b="1" sz="2400"/>
          </a:p>
          <a:p>
            <a:pPr indent="0" lvl="0" marL="0" rtl="0" algn="just">
              <a:spcBef>
                <a:spcPts val="0"/>
              </a:spcBef>
              <a:spcAft>
                <a:spcPts val="0"/>
              </a:spcAft>
              <a:buNone/>
            </a:pPr>
            <a:r>
              <a:t/>
            </a:r>
            <a:endParaRPr sz="1800"/>
          </a:p>
          <a:p>
            <a:pPr indent="0" lvl="0" marL="0" rtl="0" algn="just">
              <a:lnSpc>
                <a:spcPct val="115000"/>
              </a:lnSpc>
              <a:spcBef>
                <a:spcPts val="0"/>
              </a:spcBef>
              <a:spcAft>
                <a:spcPts val="0"/>
              </a:spcAft>
              <a:buNone/>
            </a:pPr>
            <a:r>
              <a:t/>
            </a:r>
            <a:endParaRPr b="1" sz="2400"/>
          </a:p>
          <a:p>
            <a:pPr indent="0" lvl="0" marL="0" rtl="0" algn="l">
              <a:lnSpc>
                <a:spcPct val="115000"/>
              </a:lnSpc>
              <a:spcBef>
                <a:spcPts val="0"/>
              </a:spcBef>
              <a:spcAft>
                <a:spcPts val="0"/>
              </a:spcAft>
              <a:buNone/>
            </a:pPr>
            <a:r>
              <a:t/>
            </a:r>
            <a:endParaRPr b="1" sz="2400"/>
          </a:p>
        </p:txBody>
      </p:sp>
      <p:pic>
        <p:nvPicPr>
          <p:cNvPr id="159" name="Google Shape;159;p31"/>
          <p:cNvPicPr preferRelativeResize="0"/>
          <p:nvPr/>
        </p:nvPicPr>
        <p:blipFill rotWithShape="1">
          <a:blip r:embed="rId3">
            <a:alphaModFix/>
          </a:blip>
          <a:srcRect b="69409" l="0" r="0" t="0"/>
          <a:stretch/>
        </p:blipFill>
        <p:spPr>
          <a:xfrm>
            <a:off x="1543650" y="3238522"/>
            <a:ext cx="2934375" cy="868375"/>
          </a:xfrm>
          <a:prstGeom prst="rect">
            <a:avLst/>
          </a:prstGeom>
          <a:noFill/>
          <a:ln>
            <a:noFill/>
          </a:ln>
        </p:spPr>
      </p:pic>
      <p:pic>
        <p:nvPicPr>
          <p:cNvPr id="160" name="Google Shape;160;p31"/>
          <p:cNvPicPr preferRelativeResize="0"/>
          <p:nvPr/>
        </p:nvPicPr>
        <p:blipFill rotWithShape="1">
          <a:blip r:embed="rId4">
            <a:alphaModFix/>
          </a:blip>
          <a:srcRect b="69865" l="0" r="0" t="0"/>
          <a:stretch/>
        </p:blipFill>
        <p:spPr>
          <a:xfrm>
            <a:off x="4610850" y="3217050"/>
            <a:ext cx="2989500" cy="8683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ctrTitle"/>
          </p:nvPr>
        </p:nvSpPr>
        <p:spPr>
          <a:xfrm>
            <a:off x="311708" y="2733642"/>
            <a:ext cx="8520600" cy="27369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ctr">
              <a:spcBef>
                <a:spcPts val="0"/>
              </a:spcBef>
              <a:spcAft>
                <a:spcPts val="0"/>
              </a:spcAft>
              <a:buNone/>
            </a:pPr>
            <a:r>
              <a:t/>
            </a:r>
            <a:endParaRPr/>
          </a:p>
        </p:txBody>
      </p:sp>
      <p:sp>
        <p:nvSpPr>
          <p:cNvPr id="61" name="Google Shape;61;p14"/>
          <p:cNvSpPr txBox="1"/>
          <p:nvPr/>
        </p:nvSpPr>
        <p:spPr>
          <a:xfrm>
            <a:off x="1285475" y="2369850"/>
            <a:ext cx="7018200" cy="921300"/>
          </a:xfrm>
          <a:prstGeom prst="rect">
            <a:avLst/>
          </a:prstGeom>
          <a:noFill/>
          <a:ln>
            <a:noFill/>
          </a:ln>
        </p:spPr>
        <p:txBody>
          <a:bodyPr anchorCtr="0" anchor="ctr" bIns="91425" lIns="91425" spcFirstLastPara="1" rIns="91425" wrap="square" tIns="91425">
            <a:noAutofit/>
          </a:bodyPr>
          <a:lstStyle/>
          <a:p>
            <a:pPr indent="0" lvl="0" marL="0" rtl="0" algn="just">
              <a:spcBef>
                <a:spcPts val="0"/>
              </a:spcBef>
              <a:spcAft>
                <a:spcPts val="0"/>
              </a:spcAft>
              <a:buNone/>
            </a:pPr>
            <a:r>
              <a:rPr b="1" lang="pt-BR" sz="7200"/>
              <a:t>CONTRA-</a:t>
            </a:r>
            <a:r>
              <a:rPr b="1" lang="pt-BR" sz="7200"/>
              <a:t>CAPA</a:t>
            </a:r>
            <a:endParaRPr b="1" sz="7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32"/>
          <p:cNvSpPr txBox="1"/>
          <p:nvPr>
            <p:ph type="ctrTitle"/>
          </p:nvPr>
        </p:nvSpPr>
        <p:spPr>
          <a:xfrm>
            <a:off x="166625" y="361000"/>
            <a:ext cx="8520600" cy="6094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pt-BR" sz="2400"/>
              <a:t>Paleta de Cores</a:t>
            </a:r>
            <a:endParaRPr b="1" sz="2400"/>
          </a:p>
          <a:p>
            <a:pPr indent="0" lvl="0" marL="0" rtl="0" algn="just">
              <a:lnSpc>
                <a:spcPct val="115000"/>
              </a:lnSpc>
              <a:spcBef>
                <a:spcPts val="0"/>
              </a:spcBef>
              <a:spcAft>
                <a:spcPts val="0"/>
              </a:spcAft>
              <a:buNone/>
            </a:pPr>
            <a:r>
              <a:rPr lang="pt-BR" sz="1800"/>
              <a:t>A paleta de cores é composta por tonalidade</a:t>
            </a:r>
            <a:r>
              <a:rPr lang="pt-BR" sz="1800"/>
              <a:t> observáveis no céu, na vegetação e em grandes pedras ou monólitos durante a noite, que é onde se passa a experiência da instalação.</a:t>
            </a:r>
            <a:r>
              <a:rPr lang="pt-BR" sz="1800"/>
              <a:t>					</a:t>
            </a:r>
            <a:endParaRPr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t/>
            </a:r>
            <a:endParaRPr b="1" sz="1800"/>
          </a:p>
          <a:p>
            <a:pPr indent="0" lvl="0" marL="0" rtl="0" algn="just">
              <a:lnSpc>
                <a:spcPct val="115000"/>
              </a:lnSpc>
              <a:spcBef>
                <a:spcPts val="0"/>
              </a:spcBef>
              <a:spcAft>
                <a:spcPts val="0"/>
              </a:spcAft>
              <a:buNone/>
            </a:pPr>
            <a:r>
              <a:t/>
            </a:r>
            <a:endParaRPr b="1" sz="1800"/>
          </a:p>
          <a:p>
            <a:pPr indent="0" lvl="0" marL="0" rtl="0" algn="just">
              <a:lnSpc>
                <a:spcPct val="115000"/>
              </a:lnSpc>
              <a:spcBef>
                <a:spcPts val="0"/>
              </a:spcBef>
              <a:spcAft>
                <a:spcPts val="0"/>
              </a:spcAft>
              <a:buNone/>
            </a:pPr>
            <a:r>
              <a:t/>
            </a:r>
            <a:endParaRPr b="1" sz="1800"/>
          </a:p>
          <a:p>
            <a:pPr indent="0" lvl="0" marL="0" rtl="0" algn="just">
              <a:lnSpc>
                <a:spcPct val="115000"/>
              </a:lnSpc>
              <a:spcBef>
                <a:spcPts val="0"/>
              </a:spcBef>
              <a:spcAft>
                <a:spcPts val="0"/>
              </a:spcAft>
              <a:buNone/>
            </a:pPr>
            <a:r>
              <a:t/>
            </a:r>
            <a:endParaRPr b="1" sz="2400"/>
          </a:p>
          <a:p>
            <a:pPr indent="0" lvl="0" marL="0" rtl="0" algn="l">
              <a:lnSpc>
                <a:spcPct val="115000"/>
              </a:lnSpc>
              <a:spcBef>
                <a:spcPts val="0"/>
              </a:spcBef>
              <a:spcAft>
                <a:spcPts val="0"/>
              </a:spcAft>
              <a:buNone/>
            </a:pPr>
            <a:r>
              <a:t/>
            </a:r>
            <a:endParaRPr b="1" sz="2400"/>
          </a:p>
        </p:txBody>
      </p:sp>
      <p:pic>
        <p:nvPicPr>
          <p:cNvPr id="166" name="Google Shape;166;p32"/>
          <p:cNvPicPr preferRelativeResize="0"/>
          <p:nvPr/>
        </p:nvPicPr>
        <p:blipFill>
          <a:blip r:embed="rId3">
            <a:alphaModFix/>
          </a:blip>
          <a:stretch>
            <a:fillRect/>
          </a:stretch>
        </p:blipFill>
        <p:spPr>
          <a:xfrm>
            <a:off x="1428000" y="1953175"/>
            <a:ext cx="6315704" cy="3923125"/>
          </a:xfrm>
          <a:prstGeom prst="rect">
            <a:avLst/>
          </a:prstGeom>
          <a:noFill/>
          <a:ln>
            <a:noFill/>
          </a:ln>
        </p:spPr>
      </p:pic>
      <p:sp>
        <p:nvSpPr>
          <p:cNvPr id="167" name="Google Shape;167;p32"/>
          <p:cNvSpPr txBox="1"/>
          <p:nvPr/>
        </p:nvSpPr>
        <p:spPr>
          <a:xfrm>
            <a:off x="5890300" y="5876300"/>
            <a:ext cx="1942500" cy="42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BR">
                <a:solidFill>
                  <a:schemeClr val="dk1"/>
                </a:solidFill>
              </a:rPr>
              <a:t>C:0, M:0, Y:0, K:90</a:t>
            </a:r>
            <a:endParaRPr b="1"/>
          </a:p>
          <a:p>
            <a:pPr indent="0" lvl="0" marL="0" rtl="0" algn="ctr">
              <a:spcBef>
                <a:spcPts val="0"/>
              </a:spcBef>
              <a:spcAft>
                <a:spcPts val="0"/>
              </a:spcAft>
              <a:buNone/>
            </a:pPr>
            <a:r>
              <a:rPr b="1" lang="pt-BR"/>
              <a:t>R:</a:t>
            </a:r>
            <a:r>
              <a:rPr b="1" lang="pt-BR"/>
              <a:t>26</a:t>
            </a:r>
            <a:r>
              <a:rPr b="1" lang="pt-BR"/>
              <a:t>, G:26, B:26</a:t>
            </a:r>
            <a:endParaRPr b="1"/>
          </a:p>
        </p:txBody>
      </p:sp>
      <p:sp>
        <p:nvSpPr>
          <p:cNvPr id="168" name="Google Shape;168;p32"/>
          <p:cNvSpPr txBox="1"/>
          <p:nvPr/>
        </p:nvSpPr>
        <p:spPr>
          <a:xfrm>
            <a:off x="3614600" y="5876300"/>
            <a:ext cx="1942500" cy="42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BR">
                <a:solidFill>
                  <a:schemeClr val="dk1"/>
                </a:solidFill>
              </a:rPr>
              <a:t>C:59, M:50, Y:0, K:84</a:t>
            </a:r>
            <a:endParaRPr b="1"/>
          </a:p>
          <a:p>
            <a:pPr indent="0" lvl="0" marL="0" rtl="0" algn="ctr">
              <a:spcBef>
                <a:spcPts val="0"/>
              </a:spcBef>
              <a:spcAft>
                <a:spcPts val="0"/>
              </a:spcAft>
              <a:buNone/>
            </a:pPr>
            <a:r>
              <a:rPr b="1" lang="pt-BR"/>
              <a:t>R:13, G:16, B:32</a:t>
            </a:r>
            <a:endParaRPr b="1"/>
          </a:p>
        </p:txBody>
      </p:sp>
      <p:sp>
        <p:nvSpPr>
          <p:cNvPr id="169" name="Google Shape;169;p32"/>
          <p:cNvSpPr txBox="1"/>
          <p:nvPr/>
        </p:nvSpPr>
        <p:spPr>
          <a:xfrm>
            <a:off x="1338900" y="5876300"/>
            <a:ext cx="1942500" cy="42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BR">
                <a:solidFill>
                  <a:schemeClr val="dk1"/>
                </a:solidFill>
              </a:rPr>
              <a:t>C:0, M:61, Y:81, K:88</a:t>
            </a:r>
            <a:endParaRPr b="1"/>
          </a:p>
          <a:p>
            <a:pPr indent="0" lvl="0" marL="0" rtl="0" algn="ctr">
              <a:spcBef>
                <a:spcPts val="0"/>
              </a:spcBef>
              <a:spcAft>
                <a:spcPts val="0"/>
              </a:spcAft>
              <a:buNone/>
            </a:pPr>
            <a:r>
              <a:rPr b="1" lang="pt-BR"/>
              <a:t>R:31, G:12, B:6</a:t>
            </a:r>
            <a:endParaRPr b="1"/>
          </a:p>
        </p:txBody>
      </p:sp>
      <p:sp>
        <p:nvSpPr>
          <p:cNvPr id="170" name="Google Shape;170;p32"/>
          <p:cNvSpPr txBox="1"/>
          <p:nvPr/>
        </p:nvSpPr>
        <p:spPr>
          <a:xfrm>
            <a:off x="5814450" y="3551750"/>
            <a:ext cx="2113500" cy="42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BR">
                <a:solidFill>
                  <a:schemeClr val="dk1"/>
                </a:solidFill>
              </a:rPr>
              <a:t>C:0, M:0, Y:0, K:10</a:t>
            </a:r>
            <a:endParaRPr b="1"/>
          </a:p>
          <a:p>
            <a:pPr indent="0" lvl="0" marL="0" rtl="0" algn="ctr">
              <a:spcBef>
                <a:spcPts val="0"/>
              </a:spcBef>
              <a:spcAft>
                <a:spcPts val="0"/>
              </a:spcAft>
              <a:buNone/>
            </a:pPr>
            <a:r>
              <a:rPr b="1" lang="pt-BR"/>
              <a:t>R:230, G:230,  B:230</a:t>
            </a:r>
            <a:endParaRPr b="1"/>
          </a:p>
        </p:txBody>
      </p:sp>
      <p:sp>
        <p:nvSpPr>
          <p:cNvPr id="171" name="Google Shape;171;p32"/>
          <p:cNvSpPr txBox="1"/>
          <p:nvPr/>
        </p:nvSpPr>
        <p:spPr>
          <a:xfrm>
            <a:off x="3515250" y="3551725"/>
            <a:ext cx="2188200" cy="42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pt-BR">
                <a:solidFill>
                  <a:schemeClr val="dk1"/>
                </a:solidFill>
              </a:rPr>
              <a:t>C:0, M:30, Y:14, K:75</a:t>
            </a:r>
            <a:endParaRPr b="1"/>
          </a:p>
          <a:p>
            <a:pPr indent="0" lvl="0" marL="0" rtl="0" algn="ctr">
              <a:spcBef>
                <a:spcPts val="0"/>
              </a:spcBef>
              <a:spcAft>
                <a:spcPts val="0"/>
              </a:spcAft>
              <a:buNone/>
            </a:pPr>
            <a:r>
              <a:rPr b="1" lang="pt-BR"/>
              <a:t>R:63, G:44, B:54</a:t>
            </a:r>
            <a:endParaRPr b="1"/>
          </a:p>
        </p:txBody>
      </p:sp>
      <p:sp>
        <p:nvSpPr>
          <p:cNvPr id="172" name="Google Shape;172;p32"/>
          <p:cNvSpPr txBox="1"/>
          <p:nvPr/>
        </p:nvSpPr>
        <p:spPr>
          <a:xfrm>
            <a:off x="1216050" y="3551750"/>
            <a:ext cx="2188200" cy="421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a:t>C:100, M:0, Y:21, K:83</a:t>
            </a:r>
            <a:endParaRPr b="1"/>
          </a:p>
          <a:p>
            <a:pPr indent="0" lvl="0" marL="0" rtl="0" algn="ctr">
              <a:spcBef>
                <a:spcPts val="0"/>
              </a:spcBef>
              <a:spcAft>
                <a:spcPts val="0"/>
              </a:spcAft>
              <a:buNone/>
            </a:pPr>
            <a:r>
              <a:rPr b="1" lang="pt-BR"/>
              <a:t>R:0, G:43, B:34</a:t>
            </a:r>
            <a:endParaRPr b="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3"/>
          <p:cNvSpPr txBox="1"/>
          <p:nvPr>
            <p:ph type="ctrTitle"/>
          </p:nvPr>
        </p:nvSpPr>
        <p:spPr>
          <a:xfrm>
            <a:off x="166625" y="256175"/>
            <a:ext cx="8520600" cy="63705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pt-BR" sz="2400"/>
              <a:t>Tipografia</a:t>
            </a:r>
            <a:endParaRPr b="1" sz="2400"/>
          </a:p>
          <a:p>
            <a:pPr indent="0" lvl="0" marL="0" rtl="0" algn="just">
              <a:lnSpc>
                <a:spcPct val="115000"/>
              </a:lnSpc>
              <a:spcBef>
                <a:spcPts val="0"/>
              </a:spcBef>
              <a:spcAft>
                <a:spcPts val="0"/>
              </a:spcAft>
              <a:buNone/>
            </a:pPr>
            <a:r>
              <a:rPr lang="pt-BR" sz="1800"/>
              <a:t>O modelo tipográfico a ser utilizado é a fonte titular Integral CF Bold, por conta de seus traços grossos e austeros, trazendo um tom dramático, que remetem a um aspecto moderno e futurista.</a:t>
            </a:r>
            <a:endParaRPr sz="1800"/>
          </a:p>
          <a:p>
            <a:pPr indent="457200" lvl="0" marL="3200400" rtl="0" algn="ctr">
              <a:lnSpc>
                <a:spcPct val="115000"/>
              </a:lnSpc>
              <a:spcBef>
                <a:spcPts val="0"/>
              </a:spcBef>
              <a:spcAft>
                <a:spcPts val="0"/>
              </a:spcAft>
              <a:buNone/>
            </a:pPr>
            <a:r>
              <a:rPr b="1" lang="pt-BR" sz="1800"/>
              <a:t>  </a:t>
            </a:r>
            <a:r>
              <a:rPr b="1" lang="pt-BR" sz="1800"/>
              <a:t>Título</a:t>
            </a:r>
            <a:r>
              <a:rPr lang="pt-BR" sz="1800"/>
              <a:t>									</a:t>
            </a:r>
            <a:endParaRPr sz="1800"/>
          </a:p>
          <a:p>
            <a:pPr indent="0" lvl="0" marL="0" rtl="0" algn="just">
              <a:lnSpc>
                <a:spcPct val="115000"/>
              </a:lnSpc>
              <a:spcBef>
                <a:spcPts val="0"/>
              </a:spcBef>
              <a:spcAft>
                <a:spcPts val="0"/>
              </a:spcAft>
              <a:buNone/>
            </a:pPr>
            <a:r>
              <a:t/>
            </a:r>
            <a:endParaRPr b="1" sz="1800"/>
          </a:p>
          <a:p>
            <a:pPr indent="0" lvl="0" marL="0" rtl="0" algn="just">
              <a:lnSpc>
                <a:spcPct val="115000"/>
              </a:lnSpc>
              <a:spcBef>
                <a:spcPts val="0"/>
              </a:spcBef>
              <a:spcAft>
                <a:spcPts val="0"/>
              </a:spcAft>
              <a:buNone/>
            </a:pPr>
            <a:r>
              <a:t/>
            </a:r>
            <a:endParaRPr b="1" sz="1800"/>
          </a:p>
          <a:p>
            <a:pPr indent="0" lvl="0" marL="0" rtl="0" algn="just">
              <a:lnSpc>
                <a:spcPct val="115000"/>
              </a:lnSpc>
              <a:spcBef>
                <a:spcPts val="0"/>
              </a:spcBef>
              <a:spcAft>
                <a:spcPts val="0"/>
              </a:spcAft>
              <a:buNone/>
            </a:pPr>
            <a:r>
              <a:t/>
            </a:r>
            <a:endParaRPr b="1" sz="1800"/>
          </a:p>
          <a:p>
            <a:pPr indent="0" lvl="0" marL="0" rtl="0" algn="just">
              <a:lnSpc>
                <a:spcPct val="115000"/>
              </a:lnSpc>
              <a:spcBef>
                <a:spcPts val="0"/>
              </a:spcBef>
              <a:spcAft>
                <a:spcPts val="0"/>
              </a:spcAft>
              <a:buNone/>
            </a:pPr>
            <a:r>
              <a:t/>
            </a:r>
            <a:endParaRPr b="1" sz="1800"/>
          </a:p>
          <a:p>
            <a:pPr indent="0" lvl="0" marL="0" rtl="0" algn="just">
              <a:lnSpc>
                <a:spcPct val="115000"/>
              </a:lnSpc>
              <a:spcBef>
                <a:spcPts val="0"/>
              </a:spcBef>
              <a:spcAft>
                <a:spcPts val="0"/>
              </a:spcAft>
              <a:buNone/>
            </a:pPr>
            <a:r>
              <a:t/>
            </a:r>
            <a:endParaRPr b="1" sz="1800"/>
          </a:p>
          <a:p>
            <a:pPr indent="0" lvl="0" marL="0" rtl="0" algn="just">
              <a:lnSpc>
                <a:spcPct val="115000"/>
              </a:lnSpc>
              <a:spcBef>
                <a:spcPts val="0"/>
              </a:spcBef>
              <a:spcAft>
                <a:spcPts val="0"/>
              </a:spcAft>
              <a:buNone/>
            </a:pPr>
            <a:r>
              <a:t/>
            </a:r>
            <a:endParaRPr b="1" sz="1800"/>
          </a:p>
          <a:p>
            <a:pPr indent="0" lvl="0" marL="0" rtl="0" algn="just">
              <a:lnSpc>
                <a:spcPct val="115000"/>
              </a:lnSpc>
              <a:spcBef>
                <a:spcPts val="0"/>
              </a:spcBef>
              <a:spcAft>
                <a:spcPts val="0"/>
              </a:spcAft>
              <a:buNone/>
            </a:pPr>
            <a:r>
              <a:t/>
            </a:r>
            <a:endParaRPr b="1" sz="1800"/>
          </a:p>
          <a:p>
            <a:pPr indent="0" lvl="0" marL="0" rtl="0" algn="just">
              <a:lnSpc>
                <a:spcPct val="115000"/>
              </a:lnSpc>
              <a:spcBef>
                <a:spcPts val="0"/>
              </a:spcBef>
              <a:spcAft>
                <a:spcPts val="0"/>
              </a:spcAft>
              <a:buNone/>
            </a:pPr>
            <a:r>
              <a:t/>
            </a:r>
            <a:endParaRPr b="1" sz="1800"/>
          </a:p>
          <a:p>
            <a:pPr indent="0" lvl="0" marL="0" rtl="0" algn="ctr">
              <a:lnSpc>
                <a:spcPct val="115000"/>
              </a:lnSpc>
              <a:spcBef>
                <a:spcPts val="0"/>
              </a:spcBef>
              <a:spcAft>
                <a:spcPts val="0"/>
              </a:spcAft>
              <a:buNone/>
            </a:pPr>
            <a:r>
              <a:t/>
            </a:r>
            <a:endParaRPr b="1" sz="1800"/>
          </a:p>
          <a:p>
            <a:pPr indent="0" lvl="0" marL="0" rtl="0" algn="ctr">
              <a:lnSpc>
                <a:spcPct val="115000"/>
              </a:lnSpc>
              <a:spcBef>
                <a:spcPts val="0"/>
              </a:spcBef>
              <a:spcAft>
                <a:spcPts val="0"/>
              </a:spcAft>
              <a:buNone/>
            </a:pPr>
            <a:r>
              <a:rPr b="1" lang="pt-BR" sz="1800"/>
              <a:t>Descrição</a:t>
            </a:r>
            <a:endParaRPr b="1"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t/>
            </a:r>
            <a:endParaRPr b="1" sz="2400"/>
          </a:p>
          <a:p>
            <a:pPr indent="0" lvl="0" marL="0" rtl="0" algn="just">
              <a:lnSpc>
                <a:spcPct val="115000"/>
              </a:lnSpc>
              <a:spcBef>
                <a:spcPts val="0"/>
              </a:spcBef>
              <a:spcAft>
                <a:spcPts val="0"/>
              </a:spcAft>
              <a:buNone/>
            </a:pPr>
            <a:r>
              <a:t/>
            </a:r>
            <a:endParaRPr b="1" sz="2400"/>
          </a:p>
          <a:p>
            <a:pPr indent="0" lvl="0" marL="0" rtl="0" algn="l">
              <a:lnSpc>
                <a:spcPct val="115000"/>
              </a:lnSpc>
              <a:spcBef>
                <a:spcPts val="0"/>
              </a:spcBef>
              <a:spcAft>
                <a:spcPts val="0"/>
              </a:spcAft>
              <a:buNone/>
            </a:pPr>
            <a:r>
              <a:t/>
            </a:r>
            <a:endParaRPr b="1" sz="2400"/>
          </a:p>
        </p:txBody>
      </p:sp>
      <p:pic>
        <p:nvPicPr>
          <p:cNvPr id="178" name="Google Shape;178;p33"/>
          <p:cNvPicPr preferRelativeResize="0"/>
          <p:nvPr/>
        </p:nvPicPr>
        <p:blipFill>
          <a:blip r:embed="rId3">
            <a:alphaModFix/>
          </a:blip>
          <a:stretch>
            <a:fillRect/>
          </a:stretch>
        </p:blipFill>
        <p:spPr>
          <a:xfrm>
            <a:off x="2504763" y="2099538"/>
            <a:ext cx="4002875" cy="2658925"/>
          </a:xfrm>
          <a:prstGeom prst="rect">
            <a:avLst/>
          </a:prstGeom>
          <a:noFill/>
          <a:ln>
            <a:noFill/>
          </a:ln>
        </p:spPr>
      </p:pic>
      <p:pic>
        <p:nvPicPr>
          <p:cNvPr id="179" name="Google Shape;179;p33"/>
          <p:cNvPicPr preferRelativeResize="0"/>
          <p:nvPr/>
        </p:nvPicPr>
        <p:blipFill>
          <a:blip r:embed="rId4">
            <a:alphaModFix/>
          </a:blip>
          <a:stretch>
            <a:fillRect/>
          </a:stretch>
        </p:blipFill>
        <p:spPr>
          <a:xfrm>
            <a:off x="1143000" y="5269338"/>
            <a:ext cx="6858000" cy="12763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4"/>
          <p:cNvSpPr txBox="1"/>
          <p:nvPr>
            <p:ph type="ctrTitle"/>
          </p:nvPr>
        </p:nvSpPr>
        <p:spPr>
          <a:xfrm>
            <a:off x="166625" y="256175"/>
            <a:ext cx="8520600" cy="2373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pt-BR" sz="2400"/>
              <a:t>Elementos visuais</a:t>
            </a:r>
            <a:endParaRPr b="1" sz="24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rPr b="1" lang="pt-BR" sz="1800"/>
              <a:t>(Ponto, Ponto Aresta, Face)</a:t>
            </a:r>
            <a:r>
              <a:rPr b="1" lang="pt-BR" sz="1800"/>
              <a:t> Pedro </a:t>
            </a:r>
            <a:endParaRPr b="1" sz="1800"/>
          </a:p>
          <a:p>
            <a:pPr indent="0" lvl="0" marL="0" rtl="0" algn="just">
              <a:lnSpc>
                <a:spcPct val="115000"/>
              </a:lnSpc>
              <a:spcBef>
                <a:spcPts val="0"/>
              </a:spcBef>
              <a:spcAft>
                <a:spcPts val="0"/>
              </a:spcAft>
              <a:buNone/>
            </a:pPr>
            <a:r>
              <a:t/>
            </a:r>
            <a:endParaRPr b="1" sz="2400"/>
          </a:p>
          <a:p>
            <a:pPr indent="0" lvl="0" marL="0" rtl="0" algn="just">
              <a:lnSpc>
                <a:spcPct val="115000"/>
              </a:lnSpc>
              <a:spcBef>
                <a:spcPts val="0"/>
              </a:spcBef>
              <a:spcAft>
                <a:spcPts val="0"/>
              </a:spcAft>
              <a:buNone/>
            </a:pPr>
            <a:r>
              <a:t/>
            </a:r>
            <a:endParaRPr b="1" sz="2400"/>
          </a:p>
          <a:p>
            <a:pPr indent="0" lvl="0" marL="0" rtl="0" algn="l">
              <a:lnSpc>
                <a:spcPct val="115000"/>
              </a:lnSpc>
              <a:spcBef>
                <a:spcPts val="0"/>
              </a:spcBef>
              <a:spcAft>
                <a:spcPts val="0"/>
              </a:spcAft>
              <a:buNone/>
            </a:pPr>
            <a:r>
              <a:t/>
            </a:r>
            <a:endParaRPr b="1" sz="24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ctrTitle"/>
          </p:nvPr>
        </p:nvSpPr>
        <p:spPr>
          <a:xfrm>
            <a:off x="311700" y="2786475"/>
            <a:ext cx="8520600" cy="2373900"/>
          </a:xfrm>
          <a:prstGeom prst="rect">
            <a:avLst/>
          </a:prstGeom>
        </p:spPr>
        <p:txBody>
          <a:bodyPr anchorCtr="0" anchor="t" bIns="91425" lIns="91425" spcFirstLastPara="1" rIns="91425" wrap="square" tIns="91425">
            <a:noAutofit/>
          </a:bodyPr>
          <a:lstStyle/>
          <a:p>
            <a:pPr indent="0" lvl="0" marL="0" rtl="0" algn="ctr">
              <a:lnSpc>
                <a:spcPct val="115000"/>
              </a:lnSpc>
              <a:spcBef>
                <a:spcPts val="0"/>
              </a:spcBef>
              <a:spcAft>
                <a:spcPts val="0"/>
              </a:spcAft>
              <a:buNone/>
            </a:pPr>
            <a:r>
              <a:rPr b="1" lang="pt-BR" sz="3600"/>
              <a:t>Projetos Específicos</a:t>
            </a:r>
            <a:endParaRPr b="1" sz="36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rPr lang="pt-BR" sz="1800"/>
              <a:t> </a:t>
            </a:r>
            <a:endParaRPr sz="1800"/>
          </a:p>
          <a:p>
            <a:pPr indent="0" lvl="0" marL="0" rtl="0" algn="just">
              <a:lnSpc>
                <a:spcPct val="115000"/>
              </a:lnSpc>
              <a:spcBef>
                <a:spcPts val="0"/>
              </a:spcBef>
              <a:spcAft>
                <a:spcPts val="0"/>
              </a:spcAft>
              <a:buNone/>
            </a:pPr>
            <a:r>
              <a:t/>
            </a:r>
            <a:endParaRPr b="1" sz="2400"/>
          </a:p>
          <a:p>
            <a:pPr indent="0" lvl="0" marL="0" rtl="0" algn="just">
              <a:lnSpc>
                <a:spcPct val="115000"/>
              </a:lnSpc>
              <a:spcBef>
                <a:spcPts val="0"/>
              </a:spcBef>
              <a:spcAft>
                <a:spcPts val="0"/>
              </a:spcAft>
              <a:buNone/>
            </a:pPr>
            <a:r>
              <a:t/>
            </a:r>
            <a:endParaRPr b="1" sz="2400"/>
          </a:p>
          <a:p>
            <a:pPr indent="0" lvl="0" marL="0" rtl="0" algn="l">
              <a:lnSpc>
                <a:spcPct val="115000"/>
              </a:lnSpc>
              <a:spcBef>
                <a:spcPts val="0"/>
              </a:spcBef>
              <a:spcAft>
                <a:spcPts val="0"/>
              </a:spcAft>
              <a:buNone/>
            </a:pPr>
            <a:r>
              <a:t/>
            </a:r>
            <a:endParaRPr b="1" sz="24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ctrTitle"/>
          </p:nvPr>
        </p:nvSpPr>
        <p:spPr>
          <a:xfrm>
            <a:off x="166625" y="256175"/>
            <a:ext cx="8520600" cy="2373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pt-BR" sz="2400"/>
              <a:t>Projeto de informação</a:t>
            </a:r>
            <a:endParaRPr b="1" sz="24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rPr lang="pt-BR" sz="1800"/>
              <a:t> </a:t>
            </a:r>
            <a:endParaRPr sz="1800"/>
          </a:p>
          <a:p>
            <a:pPr indent="0" lvl="0" marL="0" rtl="0" algn="just">
              <a:lnSpc>
                <a:spcPct val="115000"/>
              </a:lnSpc>
              <a:spcBef>
                <a:spcPts val="0"/>
              </a:spcBef>
              <a:spcAft>
                <a:spcPts val="0"/>
              </a:spcAft>
              <a:buNone/>
            </a:pPr>
            <a:r>
              <a:t/>
            </a:r>
            <a:endParaRPr b="1" sz="2400"/>
          </a:p>
          <a:p>
            <a:pPr indent="0" lvl="0" marL="0" rtl="0" algn="just">
              <a:lnSpc>
                <a:spcPct val="115000"/>
              </a:lnSpc>
              <a:spcBef>
                <a:spcPts val="0"/>
              </a:spcBef>
              <a:spcAft>
                <a:spcPts val="0"/>
              </a:spcAft>
              <a:buNone/>
            </a:pPr>
            <a:r>
              <a:t/>
            </a:r>
            <a:endParaRPr b="1" sz="2400"/>
          </a:p>
          <a:p>
            <a:pPr indent="0" lvl="0" marL="0" rtl="0" algn="l">
              <a:lnSpc>
                <a:spcPct val="115000"/>
              </a:lnSpc>
              <a:spcBef>
                <a:spcPts val="0"/>
              </a:spcBef>
              <a:spcAft>
                <a:spcPts val="0"/>
              </a:spcAft>
              <a:buNone/>
            </a:pPr>
            <a:r>
              <a:t/>
            </a:r>
            <a:endParaRPr b="1" sz="2400"/>
          </a:p>
        </p:txBody>
      </p:sp>
      <p:pic>
        <p:nvPicPr>
          <p:cNvPr id="195" name="Google Shape;195;p36"/>
          <p:cNvPicPr preferRelativeResize="0"/>
          <p:nvPr/>
        </p:nvPicPr>
        <p:blipFill>
          <a:blip r:embed="rId3">
            <a:alphaModFix/>
          </a:blip>
          <a:stretch>
            <a:fillRect/>
          </a:stretch>
        </p:blipFill>
        <p:spPr>
          <a:xfrm>
            <a:off x="767825" y="790125"/>
            <a:ext cx="7116651" cy="3620100"/>
          </a:xfrm>
          <a:prstGeom prst="rect">
            <a:avLst/>
          </a:prstGeom>
          <a:noFill/>
          <a:ln>
            <a:noFill/>
          </a:ln>
        </p:spPr>
      </p:pic>
      <p:sp>
        <p:nvSpPr>
          <p:cNvPr id="196" name="Google Shape;196;p36"/>
          <p:cNvSpPr txBox="1"/>
          <p:nvPr/>
        </p:nvSpPr>
        <p:spPr>
          <a:xfrm>
            <a:off x="166625" y="4615450"/>
            <a:ext cx="8749200" cy="1870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SOM: Iremos adicionar uma caixa de som na parte superior de cada parede, para terem uma sensação de audio de 360 graus.</a:t>
            </a:r>
            <a:endParaRPr/>
          </a:p>
          <a:p>
            <a:pPr indent="0" lvl="0" marL="0" rtl="0" algn="l">
              <a:spcBef>
                <a:spcPts val="0"/>
              </a:spcBef>
              <a:spcAft>
                <a:spcPts val="0"/>
              </a:spcAft>
              <a:buNone/>
            </a:pPr>
            <a:r>
              <a:rPr lang="pt-BR"/>
              <a:t>PROJETORES: iremos projetar </a:t>
            </a:r>
            <a:r>
              <a:rPr lang="pt-BR"/>
              <a:t>cenários ...</a:t>
            </a:r>
            <a:r>
              <a:rPr lang="pt-BR"/>
              <a:t> da cidade de Quixada, fazendo com que o usuario sinta parte das cenas.</a:t>
            </a:r>
            <a:endParaRPr/>
          </a:p>
          <a:p>
            <a:pPr indent="0" lvl="0" marL="0" rtl="0" algn="l">
              <a:spcBef>
                <a:spcPts val="0"/>
              </a:spcBef>
              <a:spcAft>
                <a:spcPts val="0"/>
              </a:spcAft>
              <a:buNone/>
            </a:pPr>
            <a:r>
              <a:rPr lang="pt-BR"/>
              <a:t>Pulseira:Utilizaremos a tecnologia para a interação com as </a:t>
            </a:r>
            <a:r>
              <a:rPr lang="pt-BR"/>
              <a:t>projeções</a:t>
            </a:r>
            <a:r>
              <a:rPr lang="pt-BR"/>
              <a:t> e as historias contadas.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37"/>
          <p:cNvSpPr txBox="1"/>
          <p:nvPr>
            <p:ph type="ctrTitle"/>
          </p:nvPr>
        </p:nvSpPr>
        <p:spPr>
          <a:xfrm>
            <a:off x="166625" y="256175"/>
            <a:ext cx="8520600" cy="2373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pt-BR" sz="2400"/>
              <a:t>Projeto de interface</a:t>
            </a:r>
            <a:endParaRPr b="1" sz="24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rPr lang="pt-BR" sz="1800"/>
              <a:t> </a:t>
            </a:r>
            <a:endParaRPr sz="1800"/>
          </a:p>
          <a:p>
            <a:pPr indent="0" lvl="0" marL="0" rtl="0" algn="just">
              <a:lnSpc>
                <a:spcPct val="115000"/>
              </a:lnSpc>
              <a:spcBef>
                <a:spcPts val="0"/>
              </a:spcBef>
              <a:spcAft>
                <a:spcPts val="0"/>
              </a:spcAft>
              <a:buNone/>
            </a:pPr>
            <a:r>
              <a:t/>
            </a:r>
            <a:endParaRPr b="1" sz="2400"/>
          </a:p>
          <a:p>
            <a:pPr indent="0" lvl="0" marL="0" rtl="0" algn="just">
              <a:lnSpc>
                <a:spcPct val="115000"/>
              </a:lnSpc>
              <a:spcBef>
                <a:spcPts val="0"/>
              </a:spcBef>
              <a:spcAft>
                <a:spcPts val="0"/>
              </a:spcAft>
              <a:buNone/>
            </a:pPr>
            <a:r>
              <a:t/>
            </a:r>
            <a:endParaRPr b="1" sz="2400"/>
          </a:p>
          <a:p>
            <a:pPr indent="0" lvl="0" marL="0" rtl="0" algn="l">
              <a:lnSpc>
                <a:spcPct val="115000"/>
              </a:lnSpc>
              <a:spcBef>
                <a:spcPts val="0"/>
              </a:spcBef>
              <a:spcAft>
                <a:spcPts val="0"/>
              </a:spcAft>
              <a:buNone/>
            </a:pPr>
            <a:r>
              <a:t/>
            </a:r>
            <a:endParaRPr b="1"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8"/>
          <p:cNvSpPr txBox="1"/>
          <p:nvPr>
            <p:ph type="ctrTitle"/>
          </p:nvPr>
        </p:nvSpPr>
        <p:spPr>
          <a:xfrm>
            <a:off x="166625" y="256175"/>
            <a:ext cx="8520600" cy="2373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pt-BR" sz="2400"/>
              <a:t>Projeto de navegação</a:t>
            </a:r>
            <a:endParaRPr b="1" sz="24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rPr lang="pt-BR" sz="1800"/>
              <a:t> </a:t>
            </a:r>
            <a:endParaRPr sz="1800"/>
          </a:p>
          <a:p>
            <a:pPr indent="0" lvl="0" marL="0" rtl="0" algn="just">
              <a:lnSpc>
                <a:spcPct val="115000"/>
              </a:lnSpc>
              <a:spcBef>
                <a:spcPts val="0"/>
              </a:spcBef>
              <a:spcAft>
                <a:spcPts val="0"/>
              </a:spcAft>
              <a:buNone/>
            </a:pPr>
            <a:r>
              <a:t/>
            </a:r>
            <a:endParaRPr b="1" sz="2400"/>
          </a:p>
          <a:p>
            <a:pPr indent="0" lvl="0" marL="0" rtl="0" algn="just">
              <a:lnSpc>
                <a:spcPct val="115000"/>
              </a:lnSpc>
              <a:spcBef>
                <a:spcPts val="0"/>
              </a:spcBef>
              <a:spcAft>
                <a:spcPts val="0"/>
              </a:spcAft>
              <a:buNone/>
            </a:pPr>
            <a:r>
              <a:t/>
            </a:r>
            <a:endParaRPr b="1" sz="2400"/>
          </a:p>
          <a:p>
            <a:pPr indent="0" lvl="0" marL="0" rtl="0" algn="l">
              <a:lnSpc>
                <a:spcPct val="115000"/>
              </a:lnSpc>
              <a:spcBef>
                <a:spcPts val="0"/>
              </a:spcBef>
              <a:spcAft>
                <a:spcPts val="0"/>
              </a:spcAft>
              <a:buNone/>
            </a:pPr>
            <a:r>
              <a:t/>
            </a:r>
            <a:endParaRPr b="1" sz="2400"/>
          </a:p>
        </p:txBody>
      </p:sp>
      <p:pic>
        <p:nvPicPr>
          <p:cNvPr id="207" name="Google Shape;207;p38"/>
          <p:cNvPicPr preferRelativeResize="0"/>
          <p:nvPr/>
        </p:nvPicPr>
        <p:blipFill>
          <a:blip r:embed="rId3">
            <a:alphaModFix/>
          </a:blip>
          <a:stretch>
            <a:fillRect/>
          </a:stretch>
        </p:blipFill>
        <p:spPr>
          <a:xfrm>
            <a:off x="292000" y="967625"/>
            <a:ext cx="2971800" cy="400050"/>
          </a:xfrm>
          <a:prstGeom prst="rect">
            <a:avLst/>
          </a:prstGeom>
          <a:noFill/>
          <a:ln>
            <a:noFill/>
          </a:ln>
        </p:spPr>
      </p:pic>
      <p:pic>
        <p:nvPicPr>
          <p:cNvPr id="208" name="Google Shape;208;p38"/>
          <p:cNvPicPr preferRelativeResize="0"/>
          <p:nvPr/>
        </p:nvPicPr>
        <p:blipFill>
          <a:blip r:embed="rId4">
            <a:alphaModFix/>
          </a:blip>
          <a:stretch>
            <a:fillRect/>
          </a:stretch>
        </p:blipFill>
        <p:spPr>
          <a:xfrm>
            <a:off x="710800" y="1367675"/>
            <a:ext cx="1642900" cy="2295575"/>
          </a:xfrm>
          <a:prstGeom prst="rect">
            <a:avLst/>
          </a:prstGeom>
          <a:noFill/>
          <a:ln>
            <a:noFill/>
          </a:ln>
        </p:spPr>
      </p:pic>
      <p:pic>
        <p:nvPicPr>
          <p:cNvPr id="209" name="Google Shape;209;p38"/>
          <p:cNvPicPr preferRelativeResize="0"/>
          <p:nvPr/>
        </p:nvPicPr>
        <p:blipFill>
          <a:blip r:embed="rId5">
            <a:alphaModFix/>
          </a:blip>
          <a:stretch>
            <a:fillRect/>
          </a:stretch>
        </p:blipFill>
        <p:spPr>
          <a:xfrm>
            <a:off x="3420851" y="1110825"/>
            <a:ext cx="3119349" cy="2809275"/>
          </a:xfrm>
          <a:prstGeom prst="rect">
            <a:avLst/>
          </a:prstGeom>
          <a:noFill/>
          <a:ln>
            <a:noFill/>
          </a:ln>
        </p:spPr>
      </p:pic>
      <p:pic>
        <p:nvPicPr>
          <p:cNvPr id="210" name="Google Shape;210;p38"/>
          <p:cNvPicPr preferRelativeResize="0"/>
          <p:nvPr/>
        </p:nvPicPr>
        <p:blipFill>
          <a:blip r:embed="rId6">
            <a:alphaModFix/>
          </a:blip>
          <a:stretch>
            <a:fillRect/>
          </a:stretch>
        </p:blipFill>
        <p:spPr>
          <a:xfrm>
            <a:off x="3420850" y="793850"/>
            <a:ext cx="3355125" cy="573825"/>
          </a:xfrm>
          <a:prstGeom prst="rect">
            <a:avLst/>
          </a:prstGeom>
          <a:noFill/>
          <a:ln>
            <a:noFill/>
          </a:ln>
        </p:spPr>
      </p:pic>
      <p:pic>
        <p:nvPicPr>
          <p:cNvPr id="211" name="Google Shape;211;p38"/>
          <p:cNvPicPr preferRelativeResize="0"/>
          <p:nvPr/>
        </p:nvPicPr>
        <p:blipFill>
          <a:blip r:embed="rId7">
            <a:alphaModFix/>
          </a:blip>
          <a:stretch>
            <a:fillRect/>
          </a:stretch>
        </p:blipFill>
        <p:spPr>
          <a:xfrm>
            <a:off x="1565875" y="3920100"/>
            <a:ext cx="5095875" cy="1019175"/>
          </a:xfrm>
          <a:prstGeom prst="rect">
            <a:avLst/>
          </a:prstGeom>
          <a:noFill/>
          <a:ln>
            <a:noFill/>
          </a:ln>
        </p:spPr>
      </p:pic>
      <p:pic>
        <p:nvPicPr>
          <p:cNvPr id="212" name="Google Shape;212;p38"/>
          <p:cNvPicPr preferRelativeResize="0"/>
          <p:nvPr/>
        </p:nvPicPr>
        <p:blipFill>
          <a:blip r:embed="rId8">
            <a:alphaModFix/>
          </a:blip>
          <a:stretch>
            <a:fillRect/>
          </a:stretch>
        </p:blipFill>
        <p:spPr>
          <a:xfrm>
            <a:off x="3205079" y="4544975"/>
            <a:ext cx="2443700" cy="20338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ctrTitle"/>
          </p:nvPr>
        </p:nvSpPr>
        <p:spPr>
          <a:xfrm>
            <a:off x="166625" y="256175"/>
            <a:ext cx="8520600" cy="2373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pt-BR" sz="2400"/>
              <a:t>Projeto de interação</a:t>
            </a:r>
            <a:endParaRPr b="1" sz="24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rPr lang="pt-BR" sz="1800"/>
              <a:t> </a:t>
            </a:r>
            <a:endParaRPr sz="1800"/>
          </a:p>
          <a:p>
            <a:pPr indent="0" lvl="0" marL="0" rtl="0" algn="just">
              <a:lnSpc>
                <a:spcPct val="115000"/>
              </a:lnSpc>
              <a:spcBef>
                <a:spcPts val="0"/>
              </a:spcBef>
              <a:spcAft>
                <a:spcPts val="0"/>
              </a:spcAft>
              <a:buNone/>
            </a:pPr>
            <a:r>
              <a:t/>
            </a:r>
            <a:endParaRPr b="1" sz="2400"/>
          </a:p>
          <a:p>
            <a:pPr indent="0" lvl="0" marL="0" rtl="0" algn="just">
              <a:lnSpc>
                <a:spcPct val="115000"/>
              </a:lnSpc>
              <a:spcBef>
                <a:spcPts val="0"/>
              </a:spcBef>
              <a:spcAft>
                <a:spcPts val="0"/>
              </a:spcAft>
              <a:buNone/>
            </a:pPr>
            <a:r>
              <a:t/>
            </a:r>
            <a:endParaRPr b="1" sz="2400"/>
          </a:p>
          <a:p>
            <a:pPr indent="0" lvl="0" marL="0" rtl="0" algn="l">
              <a:lnSpc>
                <a:spcPct val="115000"/>
              </a:lnSpc>
              <a:spcBef>
                <a:spcPts val="0"/>
              </a:spcBef>
              <a:spcAft>
                <a:spcPts val="0"/>
              </a:spcAft>
              <a:buNone/>
            </a:pPr>
            <a:r>
              <a:t/>
            </a:r>
            <a:endParaRPr b="1" sz="2400"/>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ctrTitle"/>
          </p:nvPr>
        </p:nvSpPr>
        <p:spPr>
          <a:xfrm>
            <a:off x="166625" y="256175"/>
            <a:ext cx="8520600" cy="41628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pt-BR" sz="2400"/>
              <a:t>Materiais e Tecnologias</a:t>
            </a:r>
            <a:endParaRPr b="1" sz="24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rPr b="1" lang="pt-BR" sz="1800"/>
              <a:t>Projeção Mapeada:</a:t>
            </a:r>
            <a:r>
              <a:rPr lang="pt-BR" sz="1800"/>
              <a:t> O projetor XJ-l8300HN da Casio é o ideal para o projeto, possui 5000 lúmens, reproduz em 4K e tem ótimo contraste.</a:t>
            </a:r>
            <a:endParaRPr sz="1800"/>
          </a:p>
          <a:p>
            <a:pPr indent="0" lvl="0" marL="0" rtl="0" algn="just">
              <a:lnSpc>
                <a:spcPct val="115000"/>
              </a:lnSpc>
              <a:spcBef>
                <a:spcPts val="0"/>
              </a:spcBef>
              <a:spcAft>
                <a:spcPts val="0"/>
              </a:spcAft>
              <a:buNone/>
            </a:pPr>
            <a:r>
              <a:rPr b="1" lang="pt-BR" sz="1800"/>
              <a:t>Som:</a:t>
            </a:r>
            <a:r>
              <a:rPr lang="pt-BR" sz="1800"/>
              <a:t> A caixa de som Caixa Som Ambiente Jbl Selenium C621p se encaixa perfeitamente em ambientes fechados e reproduz áudios em alta fidelidade.</a:t>
            </a:r>
            <a:endParaRPr sz="1800"/>
          </a:p>
          <a:p>
            <a:pPr indent="0" lvl="0" marL="0" rtl="0" algn="just">
              <a:lnSpc>
                <a:spcPct val="150000"/>
              </a:lnSpc>
              <a:spcBef>
                <a:spcPts val="0"/>
              </a:spcBef>
              <a:spcAft>
                <a:spcPts val="0"/>
              </a:spcAft>
              <a:buClr>
                <a:schemeClr val="dk1"/>
              </a:buClr>
              <a:buSzPts val="1100"/>
              <a:buFont typeface="Arial"/>
              <a:buNone/>
            </a:pPr>
            <a:r>
              <a:rPr b="1" lang="pt-BR" sz="1800"/>
              <a:t>Pulseira cardíaca:</a:t>
            </a:r>
            <a:r>
              <a:rPr lang="pt-BR" sz="1800"/>
              <a:t> A pulseira cardíaca inteligente Xiaomi Mi Band 3 atende ao propósito de medir o pulso do usuário para determinar os eventos que irão acontecer durante a imersão.  </a:t>
            </a:r>
            <a:endParaRPr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rPr lang="pt-BR" sz="1800"/>
              <a:t> </a:t>
            </a:r>
            <a:endParaRPr b="1"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rPr lang="pt-BR" sz="1800"/>
              <a:t> </a:t>
            </a:r>
            <a:endParaRPr sz="1800"/>
          </a:p>
          <a:p>
            <a:pPr indent="0" lvl="0" marL="0" rtl="0" algn="just">
              <a:lnSpc>
                <a:spcPct val="115000"/>
              </a:lnSpc>
              <a:spcBef>
                <a:spcPts val="0"/>
              </a:spcBef>
              <a:spcAft>
                <a:spcPts val="0"/>
              </a:spcAft>
              <a:buNone/>
            </a:pPr>
            <a:r>
              <a:t/>
            </a:r>
            <a:endParaRPr b="1" sz="2400"/>
          </a:p>
          <a:p>
            <a:pPr indent="0" lvl="0" marL="0" rtl="0" algn="just">
              <a:lnSpc>
                <a:spcPct val="115000"/>
              </a:lnSpc>
              <a:spcBef>
                <a:spcPts val="0"/>
              </a:spcBef>
              <a:spcAft>
                <a:spcPts val="0"/>
              </a:spcAft>
              <a:buNone/>
            </a:pPr>
            <a:r>
              <a:t/>
            </a:r>
            <a:endParaRPr b="1" sz="2400"/>
          </a:p>
          <a:p>
            <a:pPr indent="0" lvl="0" marL="0" rtl="0" algn="l">
              <a:lnSpc>
                <a:spcPct val="115000"/>
              </a:lnSpc>
              <a:spcBef>
                <a:spcPts val="0"/>
              </a:spcBef>
              <a:spcAft>
                <a:spcPts val="0"/>
              </a:spcAft>
              <a:buNone/>
            </a:pPr>
            <a:r>
              <a:t/>
            </a:r>
            <a:endParaRPr b="1"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41"/>
          <p:cNvSpPr txBox="1"/>
          <p:nvPr>
            <p:ph type="ctrTitle"/>
          </p:nvPr>
        </p:nvSpPr>
        <p:spPr>
          <a:xfrm>
            <a:off x="166625" y="256175"/>
            <a:ext cx="8520600" cy="2373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rPr b="1" lang="pt-BR" sz="2400"/>
              <a:t>Plano de Divulgação</a:t>
            </a:r>
            <a:endParaRPr b="1" sz="2400"/>
          </a:p>
          <a:p>
            <a:pPr indent="0" lvl="0" marL="0" rtl="0" algn="just">
              <a:lnSpc>
                <a:spcPct val="115000"/>
              </a:lnSpc>
              <a:spcBef>
                <a:spcPts val="0"/>
              </a:spcBef>
              <a:spcAft>
                <a:spcPts val="0"/>
              </a:spcAft>
              <a:buNone/>
            </a:pPr>
            <a:r>
              <a:rPr lang="pt-BR" sz="1800"/>
              <a:t>Para os turistas, e também para o público local, será elaborado um banner digital e um vídeo conceitual para circular nas principais redes sociais (Facebook, Instagram e Whatsapp), e também, cartazes em formato A3 nos principais pontos da cidade, como em supermercados, universidades e rodoviária.</a:t>
            </a:r>
            <a:endParaRPr b="1"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rPr lang="pt-BR" sz="1800"/>
              <a:t> </a:t>
            </a:r>
            <a:endParaRPr sz="1800"/>
          </a:p>
          <a:p>
            <a:pPr indent="0" lvl="0" marL="0" rtl="0" algn="just">
              <a:lnSpc>
                <a:spcPct val="115000"/>
              </a:lnSpc>
              <a:spcBef>
                <a:spcPts val="0"/>
              </a:spcBef>
              <a:spcAft>
                <a:spcPts val="0"/>
              </a:spcAft>
              <a:buNone/>
            </a:pPr>
            <a:r>
              <a:t/>
            </a:r>
            <a:endParaRPr b="1" sz="2400"/>
          </a:p>
          <a:p>
            <a:pPr indent="0" lvl="0" marL="0" rtl="0" algn="just">
              <a:lnSpc>
                <a:spcPct val="115000"/>
              </a:lnSpc>
              <a:spcBef>
                <a:spcPts val="0"/>
              </a:spcBef>
              <a:spcAft>
                <a:spcPts val="0"/>
              </a:spcAft>
              <a:buNone/>
            </a:pPr>
            <a:r>
              <a:t/>
            </a:r>
            <a:endParaRPr b="1" sz="2400"/>
          </a:p>
          <a:p>
            <a:pPr indent="0" lvl="0" marL="0" rtl="0" algn="l">
              <a:lnSpc>
                <a:spcPct val="115000"/>
              </a:lnSpc>
              <a:spcBef>
                <a:spcPts val="0"/>
              </a:spcBef>
              <a:spcAft>
                <a:spcPts val="0"/>
              </a:spcAft>
              <a:buNone/>
            </a:pPr>
            <a:r>
              <a:t/>
            </a:r>
            <a:endParaRPr b="1"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ctrTitle"/>
          </p:nvPr>
        </p:nvSpPr>
        <p:spPr>
          <a:xfrm>
            <a:off x="311708" y="2733642"/>
            <a:ext cx="8520600" cy="27369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ctr">
              <a:spcBef>
                <a:spcPts val="0"/>
              </a:spcBef>
              <a:spcAft>
                <a:spcPts val="0"/>
              </a:spcAft>
              <a:buNone/>
            </a:pPr>
            <a:r>
              <a:t/>
            </a:r>
            <a:endParaRPr/>
          </a:p>
        </p:txBody>
      </p:sp>
      <p:sp>
        <p:nvSpPr>
          <p:cNvPr id="67" name="Google Shape;67;p15"/>
          <p:cNvSpPr txBox="1"/>
          <p:nvPr/>
        </p:nvSpPr>
        <p:spPr>
          <a:xfrm>
            <a:off x="658150" y="684475"/>
            <a:ext cx="7977000" cy="585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pt-BR" sz="2400"/>
              <a:t>Sumário</a:t>
            </a:r>
            <a:endParaRPr b="1" sz="2400"/>
          </a:p>
          <a:p>
            <a:pPr indent="0" lvl="0" marL="0" rtl="0" algn="l">
              <a:spcBef>
                <a:spcPts val="0"/>
              </a:spcBef>
              <a:spcAft>
                <a:spcPts val="0"/>
              </a:spcAft>
              <a:buNone/>
            </a:pPr>
            <a:r>
              <a:rPr b="1" lang="pt-BR"/>
              <a:t>Apresentação…</a:t>
            </a:r>
            <a:r>
              <a:rPr b="1" lang="pt-BR"/>
              <a:t>...</a:t>
            </a:r>
            <a:r>
              <a:rPr b="1" lang="pt-BR"/>
              <a:t>………………………………….05</a:t>
            </a:r>
            <a:endParaRPr b="1"/>
          </a:p>
          <a:p>
            <a:pPr indent="0" lvl="0" marL="0" rtl="0" algn="l">
              <a:spcBef>
                <a:spcPts val="0"/>
              </a:spcBef>
              <a:spcAft>
                <a:spcPts val="0"/>
              </a:spcAft>
              <a:buNone/>
            </a:pPr>
            <a:r>
              <a:rPr lang="pt-BR"/>
              <a:t>Problema…...........................................................06</a:t>
            </a:r>
            <a:endParaRPr/>
          </a:p>
          <a:p>
            <a:pPr indent="0" lvl="0" marL="0" rtl="0" algn="l">
              <a:spcBef>
                <a:spcPts val="0"/>
              </a:spcBef>
              <a:spcAft>
                <a:spcPts val="0"/>
              </a:spcAft>
              <a:buNone/>
            </a:pPr>
            <a:r>
              <a:rPr lang="pt-BR"/>
              <a:t>Objetivos…............................................................07</a:t>
            </a:r>
            <a:endParaRPr/>
          </a:p>
          <a:p>
            <a:pPr indent="0" lvl="0" marL="0" rtl="0" algn="l">
              <a:spcBef>
                <a:spcPts val="0"/>
              </a:spcBef>
              <a:spcAft>
                <a:spcPts val="0"/>
              </a:spcAft>
              <a:buNone/>
            </a:pPr>
            <a:r>
              <a:rPr lang="pt-BR"/>
              <a:t>Público Alvo………………………………………</a:t>
            </a:r>
            <a:r>
              <a:rPr lang="pt-BR"/>
              <a:t>....08</a:t>
            </a:r>
            <a:endParaRPr/>
          </a:p>
          <a:p>
            <a:pPr indent="0" lvl="0" marL="0" rtl="0" algn="l">
              <a:spcBef>
                <a:spcPts val="0"/>
              </a:spcBef>
              <a:spcAft>
                <a:spcPts val="0"/>
              </a:spcAft>
              <a:buNone/>
            </a:pPr>
            <a:r>
              <a:rPr lang="pt-BR"/>
              <a:t>Personas…...........................................................09</a:t>
            </a:r>
            <a:endParaRPr/>
          </a:p>
          <a:p>
            <a:pPr indent="0" lvl="0" marL="0" rtl="0" algn="l">
              <a:spcBef>
                <a:spcPts val="0"/>
              </a:spcBef>
              <a:spcAft>
                <a:spcPts val="0"/>
              </a:spcAft>
              <a:buNone/>
            </a:pPr>
            <a:r>
              <a:rPr lang="pt-BR"/>
              <a:t>Cenário……………………………………………….11</a:t>
            </a:r>
            <a:endParaRPr/>
          </a:p>
          <a:p>
            <a:pPr indent="0" lvl="0" marL="0" rtl="0" algn="l">
              <a:spcBef>
                <a:spcPts val="0"/>
              </a:spcBef>
              <a:spcAft>
                <a:spcPts val="0"/>
              </a:spcAft>
              <a:buNone/>
            </a:pPr>
            <a:r>
              <a:rPr lang="pt-BR"/>
              <a:t>Linguagem de Categoria………………….………..12</a:t>
            </a:r>
            <a:endParaRPr/>
          </a:p>
          <a:p>
            <a:pPr indent="0" lvl="0" marL="0" rtl="0" algn="l">
              <a:spcBef>
                <a:spcPts val="0"/>
              </a:spcBef>
              <a:spcAft>
                <a:spcPts val="0"/>
              </a:spcAft>
              <a:buNone/>
            </a:pPr>
            <a:r>
              <a:rPr b="1" lang="pt-BR"/>
              <a:t>Solução……………………………………...………14</a:t>
            </a:r>
            <a:endParaRPr b="1"/>
          </a:p>
          <a:p>
            <a:pPr indent="0" lvl="0" marL="0" rtl="0" algn="l">
              <a:spcBef>
                <a:spcPts val="0"/>
              </a:spcBef>
              <a:spcAft>
                <a:spcPts val="0"/>
              </a:spcAft>
              <a:buNone/>
            </a:pPr>
            <a:r>
              <a:rPr lang="pt-BR"/>
              <a:t>Estratégias de Design……………………………...15</a:t>
            </a:r>
            <a:endParaRPr/>
          </a:p>
          <a:p>
            <a:pPr indent="0" lvl="0" marL="0" rtl="0" algn="l">
              <a:spcBef>
                <a:spcPts val="0"/>
              </a:spcBef>
              <a:spcAft>
                <a:spcPts val="0"/>
              </a:spcAft>
              <a:buNone/>
            </a:pPr>
            <a:r>
              <a:rPr lang="pt-BR"/>
              <a:t>Conceito de Criação………………………………..16</a:t>
            </a:r>
            <a:endParaRPr/>
          </a:p>
          <a:p>
            <a:pPr indent="0" lvl="0" marL="0" rtl="0" algn="l">
              <a:spcBef>
                <a:spcPts val="0"/>
              </a:spcBef>
              <a:spcAft>
                <a:spcPts val="0"/>
              </a:spcAft>
              <a:buNone/>
            </a:pPr>
            <a:r>
              <a:rPr lang="pt-BR"/>
              <a:t>Produto………………………………………………17</a:t>
            </a:r>
            <a:endParaRPr/>
          </a:p>
          <a:p>
            <a:pPr indent="0" lvl="0" marL="0" rtl="0" algn="l">
              <a:spcBef>
                <a:spcPts val="0"/>
              </a:spcBef>
              <a:spcAft>
                <a:spcPts val="0"/>
              </a:spcAft>
              <a:buClr>
                <a:schemeClr val="dk1"/>
              </a:buClr>
              <a:buSzPts val="1100"/>
              <a:buFont typeface="Arial"/>
              <a:buNone/>
            </a:pPr>
            <a:r>
              <a:rPr lang="pt-BR">
                <a:solidFill>
                  <a:schemeClr val="dk1"/>
                </a:solidFill>
              </a:rPr>
              <a:t>Marca………………………………...……………...18</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Logotipo……………………………...……………...19</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Paleta de Cores……………….…………..…….….20</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Tipografia…………………………………………....21</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Elementos Visuais……………….…….……….….22</a:t>
            </a:r>
            <a:endParaRPr>
              <a:solidFill>
                <a:schemeClr val="dk1"/>
              </a:solidFill>
            </a:endParaRPr>
          </a:p>
          <a:p>
            <a:pPr indent="0" lvl="0" marL="0" rtl="0" algn="l">
              <a:spcBef>
                <a:spcPts val="0"/>
              </a:spcBef>
              <a:spcAft>
                <a:spcPts val="0"/>
              </a:spcAft>
              <a:buClr>
                <a:schemeClr val="dk1"/>
              </a:buClr>
              <a:buSzPts val="1100"/>
              <a:buFont typeface="Arial"/>
              <a:buNone/>
            </a:pPr>
            <a:r>
              <a:rPr b="1" lang="pt-BR">
                <a:solidFill>
                  <a:schemeClr val="dk1"/>
                </a:solidFill>
              </a:rPr>
              <a:t>Projetos Específicos…………………………......23</a:t>
            </a:r>
            <a:endParaRPr b="1">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Projeto de Informação……………………………..24</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Projeto de Interface…………………………….….25</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Projeto de Navegação……………...……….…….26</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Projeto de Interação………………………….……27</a:t>
            </a:r>
            <a:endParaRPr>
              <a:solidFill>
                <a:schemeClr val="dk1"/>
              </a:solidFill>
            </a:endParaRPr>
          </a:p>
          <a:p>
            <a:pPr indent="0" lvl="0" marL="0" rtl="0" algn="l">
              <a:spcBef>
                <a:spcPts val="0"/>
              </a:spcBef>
              <a:spcAft>
                <a:spcPts val="0"/>
              </a:spcAft>
              <a:buClr>
                <a:schemeClr val="dk1"/>
              </a:buClr>
              <a:buSzPts val="1100"/>
              <a:buFont typeface="Arial"/>
              <a:buNone/>
            </a:pPr>
            <a:r>
              <a:rPr lang="pt-BR">
                <a:solidFill>
                  <a:schemeClr val="dk1"/>
                </a:solidFill>
              </a:rPr>
              <a:t>Materiais e Tecnologias………………...………....28</a:t>
            </a:r>
            <a:endParaRPr>
              <a:solidFill>
                <a:schemeClr val="dk1"/>
              </a:solidFill>
            </a:endParaRPr>
          </a:p>
          <a:p>
            <a:pPr indent="0" lvl="0" marL="0" rtl="0" algn="l">
              <a:spcBef>
                <a:spcPts val="0"/>
              </a:spcBef>
              <a:spcAft>
                <a:spcPts val="0"/>
              </a:spcAft>
              <a:buClr>
                <a:schemeClr val="dk1"/>
              </a:buClr>
              <a:buSzPts val="1100"/>
              <a:buFont typeface="Arial"/>
              <a:buNone/>
            </a:pPr>
            <a:r>
              <a:rPr b="1" lang="pt-BR">
                <a:solidFill>
                  <a:schemeClr val="dk1"/>
                </a:solidFill>
              </a:rPr>
              <a:t>Plano de Divulgação…………………………......29</a:t>
            </a:r>
            <a:endParaRPr b="1"/>
          </a:p>
          <a:p>
            <a:pPr indent="0" lvl="0" marL="0" rtl="0" algn="l">
              <a:spcBef>
                <a:spcPts val="0"/>
              </a:spcBef>
              <a:spcAft>
                <a:spcPts val="0"/>
              </a:spcAft>
              <a:buNone/>
            </a:pPr>
            <a:r>
              <a:t/>
            </a:r>
            <a:endParaRPr b="1"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2"/>
          <p:cNvSpPr txBox="1"/>
          <p:nvPr>
            <p:ph type="ctrTitle"/>
          </p:nvPr>
        </p:nvSpPr>
        <p:spPr>
          <a:xfrm>
            <a:off x="166625" y="256175"/>
            <a:ext cx="8520600" cy="2373900"/>
          </a:xfrm>
          <a:prstGeom prst="rect">
            <a:avLst/>
          </a:prstGeom>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b="1" sz="1800"/>
          </a:p>
          <a:p>
            <a:pPr indent="0" lvl="0" marL="0" rtl="0" algn="just">
              <a:lnSpc>
                <a:spcPct val="115000"/>
              </a:lnSpc>
              <a:spcBef>
                <a:spcPts val="0"/>
              </a:spcBef>
              <a:spcAft>
                <a:spcPts val="0"/>
              </a:spcAft>
              <a:buNone/>
            </a:pPr>
            <a:r>
              <a:t/>
            </a:r>
            <a:endParaRPr sz="1800"/>
          </a:p>
          <a:p>
            <a:pPr indent="0" lvl="0" marL="0" rtl="0" algn="just">
              <a:lnSpc>
                <a:spcPct val="115000"/>
              </a:lnSpc>
              <a:spcBef>
                <a:spcPts val="0"/>
              </a:spcBef>
              <a:spcAft>
                <a:spcPts val="0"/>
              </a:spcAft>
              <a:buNone/>
            </a:pPr>
            <a:r>
              <a:rPr lang="pt-BR" sz="1800"/>
              <a:t> </a:t>
            </a:r>
            <a:endParaRPr sz="1800"/>
          </a:p>
          <a:p>
            <a:pPr indent="0" lvl="0" marL="0" rtl="0" algn="just">
              <a:lnSpc>
                <a:spcPct val="115000"/>
              </a:lnSpc>
              <a:spcBef>
                <a:spcPts val="0"/>
              </a:spcBef>
              <a:spcAft>
                <a:spcPts val="0"/>
              </a:spcAft>
              <a:buNone/>
            </a:pPr>
            <a:r>
              <a:t/>
            </a:r>
            <a:endParaRPr b="1" sz="2400"/>
          </a:p>
          <a:p>
            <a:pPr indent="0" lvl="0" marL="0" rtl="0" algn="just">
              <a:lnSpc>
                <a:spcPct val="115000"/>
              </a:lnSpc>
              <a:spcBef>
                <a:spcPts val="0"/>
              </a:spcBef>
              <a:spcAft>
                <a:spcPts val="0"/>
              </a:spcAft>
              <a:buNone/>
            </a:pPr>
            <a:r>
              <a:t/>
            </a:r>
            <a:endParaRPr b="1" sz="2400"/>
          </a:p>
          <a:p>
            <a:pPr indent="0" lvl="0" marL="0" rtl="0" algn="l">
              <a:lnSpc>
                <a:spcPct val="115000"/>
              </a:lnSpc>
              <a:spcBef>
                <a:spcPts val="0"/>
              </a:spcBef>
              <a:spcAft>
                <a:spcPts val="0"/>
              </a:spcAft>
              <a:buNone/>
            </a:pPr>
            <a:r>
              <a:t/>
            </a:r>
            <a:endParaRPr b="1" sz="24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ctrTitle"/>
          </p:nvPr>
        </p:nvSpPr>
        <p:spPr>
          <a:xfrm>
            <a:off x="311708" y="2733642"/>
            <a:ext cx="8520600" cy="27369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Clr>
                <a:schemeClr val="dk1"/>
              </a:buClr>
              <a:buSzPts val="1100"/>
              <a:buFont typeface="Arial"/>
              <a:buNone/>
            </a:pPr>
            <a:r>
              <a:t/>
            </a:r>
            <a:endParaRPr sz="2400"/>
          </a:p>
          <a:p>
            <a:pPr indent="0" lvl="0" marL="0" rtl="0" algn="ctr">
              <a:spcBef>
                <a:spcPts val="0"/>
              </a:spcBef>
              <a:spcAft>
                <a:spcPts val="0"/>
              </a:spcAft>
              <a:buNone/>
            </a:pPr>
            <a:r>
              <a:t/>
            </a:r>
            <a:endParaRPr/>
          </a:p>
        </p:txBody>
      </p:sp>
      <p:sp>
        <p:nvSpPr>
          <p:cNvPr id="73" name="Google Shape;73;p16"/>
          <p:cNvSpPr txBox="1"/>
          <p:nvPr/>
        </p:nvSpPr>
        <p:spPr>
          <a:xfrm>
            <a:off x="658150" y="684475"/>
            <a:ext cx="7977000" cy="9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a:p>
            <a:pPr indent="0" lvl="0" marL="0" rtl="0" algn="l">
              <a:spcBef>
                <a:spcPts val="0"/>
              </a:spcBef>
              <a:spcAft>
                <a:spcPts val="0"/>
              </a:spcAft>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ctrTitle"/>
          </p:nvPr>
        </p:nvSpPr>
        <p:spPr>
          <a:xfrm>
            <a:off x="311708" y="2733642"/>
            <a:ext cx="8520600" cy="27369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None/>
            </a:pPr>
            <a:r>
              <a:rPr b="1" lang="pt-BR" sz="2400"/>
              <a:t> Apresentação:</a:t>
            </a:r>
            <a:r>
              <a:rPr lang="pt-BR" sz="2400"/>
              <a:t> Este documento se trata da Proposta de Desenvolvimento Projetual  da exposição HEX, desenvolvido pelos alunos de Design Digital da Universidade Federal do Ceará. A exposição é a ponte entre a cultura popular de mistérios cósmicos de Quixadá e a tecnologia eletrônica-digital para que se torne possível materializar uma experiência imersiva que aproxime, principalmente, o cidadão local de sua própria produção imagética cultural.</a:t>
            </a:r>
            <a:endParaRPr sz="2400"/>
          </a:p>
          <a:p>
            <a:pPr indent="0" lvl="0" marL="0" rtl="0" algn="ctr">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ctrTitle"/>
          </p:nvPr>
        </p:nvSpPr>
        <p:spPr>
          <a:xfrm>
            <a:off x="311700" y="1827125"/>
            <a:ext cx="8520600" cy="36000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None/>
            </a:pPr>
            <a:r>
              <a:rPr lang="pt-BR" sz="1800"/>
              <a:t>Quixadá é uma cidade conhecida pelas suas histórias envolvendo Objetos Voadores não Identificados (OVNI) e abduções, sendo diversas vezes o local de diversas reportagens e documentários sobre vida </a:t>
            </a:r>
            <a:r>
              <a:rPr lang="pt-BR" sz="1800"/>
              <a:t>alienígena</a:t>
            </a:r>
            <a:r>
              <a:rPr lang="pt-BR" sz="1800"/>
              <a:t>. Entretanto, a prefeitura não dispõe de meios para aproveitar esse fator com o objetivo de enriquecer essa importante parte da cultura de Quixadá, mesmo possuindo um belo acervo de relatos feitos por várias pessoas, entre elas, Rachel de Queiroz. Perde - se uma oportunidade de melhorar o turismo local e, consequentemente, a economia da cidade.</a:t>
            </a:r>
            <a:endParaRPr/>
          </a:p>
        </p:txBody>
      </p:sp>
      <p:sp>
        <p:nvSpPr>
          <p:cNvPr id="84" name="Google Shape;84;p18"/>
          <p:cNvSpPr txBox="1"/>
          <p:nvPr/>
        </p:nvSpPr>
        <p:spPr>
          <a:xfrm>
            <a:off x="3507550" y="471150"/>
            <a:ext cx="2355900" cy="85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sz="3600"/>
              <a:t>Problema</a:t>
            </a:r>
            <a:endParaRPr sz="36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ctrTitle"/>
          </p:nvPr>
        </p:nvSpPr>
        <p:spPr>
          <a:xfrm>
            <a:off x="311700" y="1783877"/>
            <a:ext cx="8520600" cy="44517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None/>
            </a:pPr>
            <a:r>
              <a:rPr lang="pt-BR" sz="1800"/>
              <a:t>Oferecer uma exposição de Arte e Design experimental, de acesso gratuito, que fomente a atividade cultural de Quixadá. Se apropriando da temática de mistérios ufológicos da região, nossa finalidade é retornar uma parte expressiva da microcultura regional para a população local e turistas em forma de um produto cultural que procura quebrar com a realidade cotidiana. O foco desse trabalho também é  divertir, entreter e criar uma experiência íntima com o usuário, a partir de tecnologias eletrônicas digitais interativas ligadas a internet das coisas, são elas, a narrativa hipermidiática e a realidade virtual.</a:t>
            </a:r>
            <a:endParaRPr sz="1800"/>
          </a:p>
          <a:p>
            <a:pPr indent="0" lvl="0" marL="0" rtl="0" algn="just">
              <a:lnSpc>
                <a:spcPct val="115000"/>
              </a:lnSpc>
              <a:spcBef>
                <a:spcPts val="0"/>
              </a:spcBef>
              <a:spcAft>
                <a:spcPts val="0"/>
              </a:spcAft>
              <a:buNone/>
            </a:pPr>
            <a:r>
              <a:t/>
            </a:r>
            <a:endParaRPr b="1" sz="1800"/>
          </a:p>
          <a:p>
            <a:pPr indent="0" lvl="0" marL="0" rtl="0" algn="just">
              <a:lnSpc>
                <a:spcPct val="115000"/>
              </a:lnSpc>
              <a:spcBef>
                <a:spcPts val="0"/>
              </a:spcBef>
              <a:spcAft>
                <a:spcPts val="0"/>
              </a:spcAft>
              <a:buNone/>
            </a:pPr>
            <a:r>
              <a:t/>
            </a:r>
            <a:endParaRPr b="1" sz="2400"/>
          </a:p>
          <a:p>
            <a:pPr indent="0" lvl="0" marL="0" rtl="0" algn="ctr">
              <a:spcBef>
                <a:spcPts val="0"/>
              </a:spcBef>
              <a:spcAft>
                <a:spcPts val="0"/>
              </a:spcAft>
              <a:buNone/>
            </a:pPr>
            <a:r>
              <a:t/>
            </a:r>
            <a:endParaRPr/>
          </a:p>
        </p:txBody>
      </p:sp>
      <p:sp>
        <p:nvSpPr>
          <p:cNvPr id="90" name="Google Shape;90;p19"/>
          <p:cNvSpPr txBox="1"/>
          <p:nvPr/>
        </p:nvSpPr>
        <p:spPr>
          <a:xfrm>
            <a:off x="311700" y="211425"/>
            <a:ext cx="8422800" cy="1572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4800"/>
              <a:t>Objetivo</a:t>
            </a:r>
            <a:endParaRPr b="1" sz="48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ctrTitle"/>
          </p:nvPr>
        </p:nvSpPr>
        <p:spPr>
          <a:xfrm>
            <a:off x="408850" y="986825"/>
            <a:ext cx="8322000" cy="5375700"/>
          </a:xfrm>
          <a:prstGeom prst="rect">
            <a:avLst/>
          </a:prstGeom>
        </p:spPr>
        <p:txBody>
          <a:bodyPr anchorCtr="0" anchor="ctr" bIns="91425" lIns="91425" spcFirstLastPara="1" rIns="91425" wrap="square" tIns="91425">
            <a:noAutofit/>
          </a:bodyPr>
          <a:lstStyle/>
          <a:p>
            <a:pPr indent="457200" lvl="0" marL="0" rtl="0" algn="just">
              <a:spcBef>
                <a:spcPts val="0"/>
              </a:spcBef>
              <a:spcAft>
                <a:spcPts val="0"/>
              </a:spcAft>
              <a:buNone/>
            </a:pPr>
            <a:r>
              <a:rPr lang="pt-BR" sz="1800"/>
              <a:t>Tendo como intuito a coleta de valores e conhecimentos prévios , foram realizadas duas pesquisas de campo na qual foram entrevistados 3 grupos de pessoas: moradores locais, visitantes da cidade e guias turísticos. Em análise aos dados obtidos, as principais afirmações coletadas  em relação ao tema foram que, os motivos da presença por parte dos visitantes em Quixadá se deu por notícias na TV e pela internet,   enquanto que por outro lado, guias turísticos e demais conterrâneos da cidade descrevem aparições misteriosas no céu principalmente a noite, supostamente presenciadas por familiares ou amigos próximos. Percebeu-se mediante a essas ocasiões que essas pessoas demonstram uma certa disposição ao falar sobre o assunto, o que impulsionou a decisão de destinar nossa proposta a uma faixa etária compostas por elas, que corresponde a adolescentes desde os 14 anos até adultos no máximo aos 50 anos de idade.</a:t>
            </a:r>
            <a:endParaRPr sz="1800"/>
          </a:p>
        </p:txBody>
      </p:sp>
      <p:sp>
        <p:nvSpPr>
          <p:cNvPr id="96" name="Google Shape;96;p20"/>
          <p:cNvSpPr txBox="1"/>
          <p:nvPr/>
        </p:nvSpPr>
        <p:spPr>
          <a:xfrm>
            <a:off x="408850" y="152400"/>
            <a:ext cx="8150400" cy="939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pt-BR" sz="3600">
                <a:solidFill>
                  <a:schemeClr val="dk1"/>
                </a:solidFill>
              </a:rPr>
              <a:t>Público‐alvo</a:t>
            </a:r>
            <a:r>
              <a:rPr lang="pt-BR" sz="1800">
                <a:solidFill>
                  <a:schemeClr val="dk1"/>
                </a:solidFill>
              </a:rPr>
              <a:t>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ctrTitle"/>
          </p:nvPr>
        </p:nvSpPr>
        <p:spPr>
          <a:xfrm>
            <a:off x="403825" y="5966070"/>
            <a:ext cx="8520600" cy="1033500"/>
          </a:xfrm>
          <a:prstGeom prst="rect">
            <a:avLst/>
          </a:prstGeom>
        </p:spPr>
        <p:txBody>
          <a:bodyPr anchorCtr="0" anchor="b" bIns="91425" lIns="91425" spcFirstLastPara="1" rIns="91425" wrap="square" tIns="91425">
            <a:noAutofit/>
          </a:bodyPr>
          <a:lstStyle/>
          <a:p>
            <a:pPr indent="0" lvl="0" marL="0" rtl="0" algn="just">
              <a:lnSpc>
                <a:spcPct val="115000"/>
              </a:lnSpc>
              <a:spcBef>
                <a:spcPts val="0"/>
              </a:spcBef>
              <a:spcAft>
                <a:spcPts val="0"/>
              </a:spcAft>
              <a:buNone/>
            </a:pPr>
            <a:r>
              <a:rPr b="1" lang="pt-BR" sz="2400"/>
              <a:t>Personas </a:t>
            </a:r>
            <a:endParaRPr b="1" sz="2400"/>
          </a:p>
          <a:p>
            <a:pPr indent="0" lvl="0" marL="0" rtl="0" algn="just">
              <a:spcBef>
                <a:spcPts val="0"/>
              </a:spcBef>
              <a:spcAft>
                <a:spcPts val="0"/>
              </a:spcAft>
              <a:buClr>
                <a:schemeClr val="dk1"/>
              </a:buClr>
              <a:buSzPts val="1100"/>
              <a:buFont typeface="Arial"/>
              <a:buNone/>
            </a:pPr>
            <a:r>
              <a:t/>
            </a:r>
            <a:endParaRPr sz="1800"/>
          </a:p>
          <a:p>
            <a:pPr indent="0" lvl="0" marL="0" rtl="0" algn="l">
              <a:spcBef>
                <a:spcPts val="0"/>
              </a:spcBef>
              <a:spcAft>
                <a:spcPts val="0"/>
              </a:spcAft>
              <a:buClr>
                <a:schemeClr val="dk1"/>
              </a:buClr>
              <a:buSzPts val="1100"/>
              <a:buFont typeface="Arial"/>
              <a:buNone/>
            </a:pPr>
            <a:r>
              <a:rPr b="1" lang="pt-BR" sz="1800"/>
              <a:t>Nome: </a:t>
            </a:r>
            <a:r>
              <a:rPr lang="pt-BR" sz="1800"/>
              <a:t>Fernando de Almeida Capistrano​	 </a:t>
            </a:r>
            <a:endParaRPr sz="1800"/>
          </a:p>
          <a:p>
            <a:pPr indent="0" lvl="0" marL="0" rtl="0" algn="l">
              <a:spcBef>
                <a:spcPts val="0"/>
              </a:spcBef>
              <a:spcAft>
                <a:spcPts val="0"/>
              </a:spcAft>
              <a:buClr>
                <a:schemeClr val="dk1"/>
              </a:buClr>
              <a:buSzPts val="1100"/>
              <a:buFont typeface="Arial"/>
              <a:buNone/>
            </a:pPr>
            <a:r>
              <a:rPr b="1" lang="pt-BR" sz="1800"/>
              <a:t>Idade: </a:t>
            </a:r>
            <a:r>
              <a:rPr lang="pt-BR" sz="1800"/>
              <a:t>37​ anos </a:t>
            </a:r>
            <a:endParaRPr sz="1800"/>
          </a:p>
          <a:p>
            <a:pPr indent="0" lvl="0" marL="0" rtl="0" algn="l">
              <a:spcBef>
                <a:spcPts val="0"/>
              </a:spcBef>
              <a:spcAft>
                <a:spcPts val="0"/>
              </a:spcAft>
              <a:buClr>
                <a:schemeClr val="dk1"/>
              </a:buClr>
              <a:buSzPts val="1100"/>
              <a:buFont typeface="Arial"/>
              <a:buNone/>
            </a:pPr>
            <a:r>
              <a:rPr b="1" lang="pt-BR" sz="1800"/>
              <a:t>Profissão: </a:t>
            </a:r>
            <a:r>
              <a:rPr lang="pt-BR" sz="1800"/>
              <a:t>Guia Turístico​	 </a:t>
            </a:r>
            <a:endParaRPr sz="1800"/>
          </a:p>
          <a:p>
            <a:pPr indent="0" lvl="0" marL="0" rtl="0" algn="l">
              <a:spcBef>
                <a:spcPts val="0"/>
              </a:spcBef>
              <a:spcAft>
                <a:spcPts val="0"/>
              </a:spcAft>
              <a:buClr>
                <a:schemeClr val="dk1"/>
              </a:buClr>
              <a:buSzPts val="1100"/>
              <a:buFont typeface="Arial"/>
              <a:buNone/>
            </a:pPr>
            <a:r>
              <a:rPr b="1" lang="pt-BR" sz="1800"/>
              <a:t>Categoria: </a:t>
            </a:r>
            <a:r>
              <a:rPr lang="pt-BR" sz="1800"/>
              <a:t>Turismo</a:t>
            </a:r>
            <a:endParaRPr sz="1800"/>
          </a:p>
          <a:p>
            <a:pPr indent="0" lvl="0" marL="0" rtl="0" algn="just">
              <a:spcBef>
                <a:spcPts val="0"/>
              </a:spcBef>
              <a:spcAft>
                <a:spcPts val="0"/>
              </a:spcAft>
              <a:buClr>
                <a:schemeClr val="dk1"/>
              </a:buClr>
              <a:buSzPts val="1100"/>
              <a:buFont typeface="Arial"/>
              <a:buNone/>
            </a:pPr>
            <a:r>
              <a:rPr lang="pt-BR" sz="1800"/>
              <a:t>Fernando​ trabalha como guia turístico na cidade de Quixadá. Por ter grande interesse em patrimônio público e perceber a falta de um profissional atuante na área, Fernando estudou a história de Quixadá de forma autodidata e começou a atender turistas e demais visitantes nos principais pontos turísticos da cidade. Fernando percebe que as pessoas têm uma ideia distorcida de determinados fatos históricos da cidade, sente também que as pessoas se impressionam com histórias clássicas da cidade como a lenda do gato preto e principalmente por relatos de óvnis, como o Caso Barroso, um caso ufológico muito misterioso que sua repercussão teve proporções globais. Fernando acredita que falta muita sensibilidade das pessoas locais sobre sua história, relata que apenas 2% das pessoas que o procuram são visitantes locais, e que acredita que isso é uma questão de educação e pode de fato mudar a percepção das pessoas sobre o lugar onde elas moram. </a:t>
            </a:r>
            <a:endParaRPr sz="1800"/>
          </a:p>
          <a:p>
            <a:pPr indent="0" lvl="0" marL="0" rtl="0" algn="l">
              <a:spcBef>
                <a:spcPts val="0"/>
              </a:spcBef>
              <a:spcAft>
                <a:spcPts val="0"/>
              </a:spcAft>
              <a:buClr>
                <a:schemeClr val="dk1"/>
              </a:buClr>
              <a:buSzPts val="1100"/>
              <a:buFont typeface="Arial"/>
              <a:buNone/>
            </a:pPr>
            <a:r>
              <a:rPr lang="pt-BR" sz="1800"/>
              <a:t>	</a:t>
            </a:r>
            <a:endParaRPr sz="1800"/>
          </a:p>
          <a:p>
            <a:pPr indent="0" lvl="0" marL="0" rtl="0" algn="just">
              <a:lnSpc>
                <a:spcPct val="115000"/>
              </a:lnSpc>
              <a:spcBef>
                <a:spcPts val="0"/>
              </a:spcBef>
              <a:spcAft>
                <a:spcPts val="0"/>
              </a:spcAft>
              <a:buNone/>
            </a:pPr>
            <a:r>
              <a:rPr b="1" lang="pt-BR" sz="1100"/>
              <a:t> </a:t>
            </a:r>
            <a:endParaRPr b="1" sz="1100"/>
          </a:p>
          <a:p>
            <a:pPr indent="0" lvl="0" marL="0" rtl="0" algn="just">
              <a:lnSpc>
                <a:spcPct val="115000"/>
              </a:lnSpc>
              <a:spcBef>
                <a:spcPts val="0"/>
              </a:spcBef>
              <a:spcAft>
                <a:spcPts val="0"/>
              </a:spcAft>
              <a:buNone/>
            </a:pPr>
            <a:r>
              <a:t/>
            </a:r>
            <a:endParaRPr b="1" sz="2400"/>
          </a:p>
          <a:p>
            <a:pPr indent="0" lvl="0" marL="0" rtl="0" algn="ctr">
              <a:spcBef>
                <a:spcPts val="0"/>
              </a:spcBef>
              <a:spcAft>
                <a:spcPts val="0"/>
              </a:spcAft>
              <a:buNone/>
            </a:pPr>
            <a:r>
              <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