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77"/>
    <a:srgbClr val="F4F7EB"/>
    <a:srgbClr val="EBF1DB"/>
    <a:srgbClr val="EEF4E2"/>
    <a:srgbClr val="F0F3E1"/>
    <a:srgbClr val="F9FAF2"/>
    <a:srgbClr val="FCFEFA"/>
    <a:srgbClr val="0017FF"/>
    <a:srgbClr val="EFF5E5"/>
    <a:srgbClr val="F6F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/>
    <p:restoredTop sz="97155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67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170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16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3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0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1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8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1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BA79-365C-0A49-909E-FF615723164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C3D765-9D8F-4C43-B2C5-053CDB23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5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3B6A-1426-7F4A-B08C-7F2ACF064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653" y="2297609"/>
            <a:ext cx="1008635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Implementation of Procedure To Convert Pushdown Automata To Context-Free Grammar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22AC6-2985-7A42-8456-F529846C2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758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1477"/>
                </a:solidFill>
              </a:rPr>
              <a:t>By.  Mateus A. Fernandes A.</a:t>
            </a:r>
          </a:p>
          <a:p>
            <a:endParaRPr lang="en-US" b="1" dirty="0">
              <a:solidFill>
                <a:srgbClr val="001477"/>
              </a:solidFill>
            </a:endParaRPr>
          </a:p>
          <a:p>
            <a:r>
              <a:rPr lang="en-US" b="1">
                <a:solidFill>
                  <a:srgbClr val="001477"/>
                </a:solidFill>
              </a:rPr>
              <a:t>April 22, 2020</a:t>
            </a:r>
            <a:endParaRPr lang="en-US" b="1" dirty="0">
              <a:solidFill>
                <a:srgbClr val="0014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0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F9C-E6AD-B340-8D6A-360B738E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38" y="624110"/>
            <a:ext cx="8911687" cy="1280890"/>
          </a:xfrm>
        </p:spPr>
        <p:txBody>
          <a:bodyPr/>
          <a:lstStyle/>
          <a:p>
            <a:r>
              <a:rPr lang="en-US" b="1" dirty="0"/>
              <a:t>PDA to CFG Conversion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79FDE01-F036-6D4F-AB87-FB427541A508}"/>
              </a:ext>
            </a:extLst>
          </p:cNvPr>
          <p:cNvSpPr txBox="1">
            <a:spLocks/>
          </p:cNvSpPr>
          <p:nvPr/>
        </p:nvSpPr>
        <p:spPr>
          <a:xfrm>
            <a:off x="2097003" y="1520376"/>
            <a:ext cx="8911687" cy="38172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Getting Starting Productions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Unknown final state because its acceptance by empty stack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Then, family of productions in the form: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S→ [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 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i="1" dirty="0">
              <a:effectLst>
                <a:outerShdw sx="0" sy="0">
                  <a:srgbClr val="000000"/>
                </a:outerShdw>
              </a:effectLst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514DEE-AA2A-DB4B-85C4-AAE6DDDBC251}"/>
              </a:ext>
            </a:extLst>
          </p:cNvPr>
          <p:cNvSpPr/>
          <p:nvPr/>
        </p:nvSpPr>
        <p:spPr>
          <a:xfrm>
            <a:off x="2145880" y="4422195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where: q</a:t>
            </a:r>
            <a:r>
              <a:rPr lang="en-US" i="1" dirty="0">
                <a:solidFill>
                  <a:srgbClr val="00000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= any possible state in </a:t>
            </a:r>
            <a:r>
              <a:rPr lang="en-US" i="1" dirty="0">
                <a:solidFill>
                  <a:srgbClr val="00000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9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F9C-E6AD-B340-8D6A-360B738E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38" y="624110"/>
            <a:ext cx="8911687" cy="1280890"/>
          </a:xfrm>
        </p:spPr>
        <p:txBody>
          <a:bodyPr/>
          <a:lstStyle/>
          <a:p>
            <a:r>
              <a:rPr lang="en-US" b="1" dirty="0"/>
              <a:t>Additional Simplification Steps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79FDE01-F036-6D4F-AB87-FB427541A508}"/>
              </a:ext>
            </a:extLst>
          </p:cNvPr>
          <p:cNvSpPr txBox="1">
            <a:spLocks/>
          </p:cNvSpPr>
          <p:nvPr/>
        </p:nvSpPr>
        <p:spPr>
          <a:xfrm>
            <a:off x="2097003" y="1905000"/>
            <a:ext cx="8911687" cy="432889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Eliminate useless productions!</a:t>
            </a:r>
          </a:p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Productions with undefined variables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		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 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aA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| 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aAB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A → b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sx="0" sy="0">
                  <a:srgbClr val="000000"/>
                </a:outerShdw>
              </a:effectLst>
            </a:endParaRPr>
          </a:p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Variables that do not reach to terminal string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A → 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aA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sx="0" sy="0">
                  <a:srgbClr val="000000"/>
                </a:outerShdw>
              </a:effectLst>
            </a:endParaRPr>
          </a:p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Non-reachable variables from starting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 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A → 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B → 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|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C → 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cC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|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Also, combine equivalent LHS variables!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076139-1110-1D49-834F-587A553E89E5}"/>
              </a:ext>
            </a:extLst>
          </p:cNvPr>
          <p:cNvSpPr/>
          <p:nvPr/>
        </p:nvSpPr>
        <p:spPr>
          <a:xfrm>
            <a:off x="6089151" y="2508736"/>
            <a:ext cx="1192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S</a:t>
            </a:r>
            <a:r>
              <a:rPr lang="en-US" sz="1400" dirty="0"/>
              <a:t> → </a:t>
            </a:r>
            <a:r>
              <a:rPr lang="en-US" sz="1400" i="1" dirty="0" err="1"/>
              <a:t>aA</a:t>
            </a:r>
            <a:endParaRPr lang="en-US" sz="1400" dirty="0"/>
          </a:p>
          <a:p>
            <a:r>
              <a:rPr lang="en-US" sz="1400" i="1" dirty="0"/>
              <a:t>A → b</a:t>
            </a:r>
            <a:endParaRPr lang="en-US" sz="1400" i="1" dirty="0"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523C6-98FA-5B41-BB15-43CA892D9D30}"/>
              </a:ext>
            </a:extLst>
          </p:cNvPr>
          <p:cNvSpPr/>
          <p:nvPr/>
        </p:nvSpPr>
        <p:spPr>
          <a:xfrm>
            <a:off x="6096000" y="3546299"/>
            <a:ext cx="707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S</a:t>
            </a:r>
            <a:r>
              <a:rPr lang="en-US" sz="1400" dirty="0"/>
              <a:t> →</a:t>
            </a:r>
            <a:endParaRPr lang="en-US" sz="1400" i="1" dirty="0"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ECF727-BA08-5248-80F4-EC8556702E53}"/>
              </a:ext>
            </a:extLst>
          </p:cNvPr>
          <p:cNvSpPr/>
          <p:nvPr/>
        </p:nvSpPr>
        <p:spPr>
          <a:xfrm>
            <a:off x="7737425" y="3556256"/>
            <a:ext cx="18363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effectLst>
                  <a:outerShdw sx="0" sy="0">
                    <a:srgbClr val="000000"/>
                  </a:outerShdw>
                </a:effectLst>
              </a:rPr>
              <a:t>Empty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211880-97D5-DF4B-BD3B-D13389BF9CA6}"/>
              </a:ext>
            </a:extLst>
          </p:cNvPr>
          <p:cNvSpPr/>
          <p:nvPr/>
        </p:nvSpPr>
        <p:spPr>
          <a:xfrm>
            <a:off x="6038764" y="4525741"/>
            <a:ext cx="16986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 </a:t>
            </a:r>
            <a:r>
              <a:rPr lang="en-US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aA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→ </a:t>
            </a:r>
            <a:r>
              <a:rPr lang="en-US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 → </a:t>
            </a:r>
            <a:r>
              <a:rPr lang="en-US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cC</a:t>
            </a: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|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x-none" sz="1400" i="1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0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F9C-E6AD-B340-8D6A-360B738E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38" y="624110"/>
            <a:ext cx="8911687" cy="1280890"/>
          </a:xfrm>
        </p:spPr>
        <p:txBody>
          <a:bodyPr/>
          <a:lstStyle/>
          <a:p>
            <a:r>
              <a:rPr lang="en-US" b="1" dirty="0"/>
              <a:t>Implementations (CODE)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A79FDE01-F036-6D4F-AB87-FB427541A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6180" y="1608149"/>
                <a:ext cx="8911687" cy="485429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Limitations</a:t>
                </a:r>
              </a:p>
              <a:p>
                <a:r>
                  <a:rPr lang="x-none"/>
                  <a:t>Each </a:t>
                </a:r>
                <a:r>
                  <a:rPr lang="en-US" dirty="0"/>
                  <a:t>PDA </a:t>
                </a:r>
                <a:r>
                  <a:rPr lang="x-none"/>
                  <a:t>transition </a:t>
                </a:r>
                <a:r>
                  <a:rPr lang="en-US" dirty="0"/>
                  <a:t>rule can only push up to two symbols on top of the stack at the time.</a:t>
                </a:r>
              </a:p>
              <a:p>
                <a:r>
                  <a:rPr lang="en-US" dirty="0"/>
                  <a:t>Each PDA transition rule must be written on separate lines in the terminal/console input, not on the same set. </a:t>
                </a:r>
              </a:p>
              <a:p>
                <a:r>
                  <a:rPr lang="en-US" dirty="0"/>
                  <a:t>The PDA states in </a:t>
                </a:r>
                <a:r>
                  <a:rPr lang="en-US" i="1" dirty="0"/>
                  <a:t>Q</a:t>
                </a:r>
                <a:r>
                  <a:rPr lang="en-US" dirty="0"/>
                  <a:t> must be written in the format </a:t>
                </a:r>
                <a:r>
                  <a:rPr lang="en-US" i="1" dirty="0"/>
                  <a:t>q</a:t>
                </a:r>
                <a:r>
                  <a:rPr lang="en-US" i="1" baseline="-25000" dirty="0"/>
                  <a:t>i</a:t>
                </a:r>
                <a:r>
                  <a:rPr lang="en-US" dirty="0"/>
                  <a:t> (where 0 ≤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≤ 9). No more than ten states (including </a:t>
                </a:r>
                <a:r>
                  <a:rPr lang="en-US" i="1" dirty="0"/>
                  <a:t>q</a:t>
                </a:r>
                <a:r>
                  <a:rPr lang="en-US" i="1" baseline="-25000" dirty="0"/>
                  <a:t>0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The PDA starting state is </a:t>
                </a:r>
                <a:r>
                  <a:rPr lang="en-US" i="1" dirty="0"/>
                  <a:t>q</a:t>
                </a:r>
                <a:r>
                  <a:rPr lang="en-US" i="1" baseline="-25000" dirty="0"/>
                  <a:t>0</a:t>
                </a:r>
                <a:r>
                  <a:rPr lang="en-US" dirty="0"/>
                  <a:t>, and the starting stack symbol must be Z (not lowercased).</a:t>
                </a:r>
              </a:p>
              <a:p>
                <a:r>
                  <a:rPr lang="en-US" dirty="0"/>
                  <a:t>Brackets [ ], greater-than &gt;, and vertical bars | symbols cannot be part of the input nor stack alphabet (</a:t>
                </a:r>
                <a:r>
                  <a:rPr lang="el-G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Σ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el-G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Γ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).</a:t>
                </a:r>
              </a:p>
              <a:p>
                <a:r>
                  <a:rPr lang="en-US" b="1" dirty="0"/>
                  <a:t>Because Greek letters are not in the standard C++ characters, the transition function symbol (</a:t>
                </a:r>
                <a:r>
                  <a:rPr lang="x-none" b="1" i="1"/>
                  <a:t>δ</a:t>
                </a:r>
                <a:r>
                  <a:rPr lang="en-US" b="1" dirty="0"/>
                  <a:t>) and the empty string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x-none" b="1" i="1"/>
                      <m:t>λ</m:t>
                    </m:r>
                  </m:oMath>
                </a14:m>
                <a:r>
                  <a:rPr lang="en-US" b="1" dirty="0"/>
                  <a:t>) must be replaced by the dollar sign (</a:t>
                </a:r>
                <a:r>
                  <a:rPr lang="en-US" b="1" i="1" dirty="0"/>
                  <a:t>$</a:t>
                </a:r>
                <a:r>
                  <a:rPr lang="en-US" b="1" dirty="0"/>
                  <a:t>) and the number or pound sign (</a:t>
                </a:r>
                <a:r>
                  <a:rPr lang="en-US" b="1" i="1" dirty="0"/>
                  <a:t>#</a:t>
                </a:r>
                <a:r>
                  <a:rPr lang="en-US" b="1" dirty="0"/>
                  <a:t>), respectively.</a:t>
                </a:r>
              </a:p>
              <a:p>
                <a:endParaRPr lang="en-US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sx="0" sy="0">
                      <a:srgbClr val="000000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A79FDE01-F036-6D4F-AB87-FB427541A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80" y="1608149"/>
                <a:ext cx="8911687" cy="4854295"/>
              </a:xfrm>
              <a:prstGeom prst="rect">
                <a:avLst/>
              </a:prstGeom>
              <a:blipFill>
                <a:blip r:embed="rId2"/>
                <a:stretch>
                  <a:fillRect l="-997" t="-1044" r="-570" b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14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F9C-E6AD-B340-8D6A-360B738E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38" y="624110"/>
            <a:ext cx="8911687" cy="1280890"/>
          </a:xfrm>
        </p:spPr>
        <p:txBody>
          <a:bodyPr/>
          <a:lstStyle/>
          <a:p>
            <a:r>
              <a:rPr lang="en-US" b="1" dirty="0"/>
              <a:t>Implementations (CODE)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79FDE01-F036-6D4F-AB87-FB427541A508}"/>
              </a:ext>
            </a:extLst>
          </p:cNvPr>
          <p:cNvSpPr txBox="1">
            <a:spLocks/>
          </p:cNvSpPr>
          <p:nvPr/>
        </p:nvSpPr>
        <p:spPr>
          <a:xfrm>
            <a:off x="2066180" y="1608149"/>
            <a:ext cx="8911687" cy="48542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Demonstration</a:t>
            </a:r>
          </a:p>
          <a:p>
            <a:pPr marL="0" indent="0">
              <a:buNone/>
            </a:pPr>
            <a:endParaRPr lang="en-US" sz="2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file: 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pda_to_cfg.cpp</a:t>
            </a:r>
            <a:endParaRPr lang="en-US" sz="1600" dirty="0"/>
          </a:p>
          <a:p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sx="0" sy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709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F9C-E6AD-B340-8D6A-360B738E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38" y="62411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Further Code Developments</a:t>
            </a:r>
            <a:endParaRPr lang="en-US" b="1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79FDE01-F036-6D4F-AB87-FB427541A508}"/>
              </a:ext>
            </a:extLst>
          </p:cNvPr>
          <p:cNvSpPr txBox="1">
            <a:spLocks/>
          </p:cNvSpPr>
          <p:nvPr/>
        </p:nvSpPr>
        <p:spPr>
          <a:xfrm>
            <a:off x="2599362" y="1649246"/>
            <a:ext cx="5322013" cy="48542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Reduce code limitations.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sx="0" sy="0">
                  <a:srgbClr val="000000"/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Allow also PDA configurations of acceptance by final state.</a:t>
            </a:r>
          </a:p>
          <a:p>
            <a:pPr marL="0" indent="0">
              <a:lnSpc>
                <a:spcPct val="150000"/>
              </a:lnSpc>
              <a:buNone/>
            </a:pP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sx="0" sy="0">
                  <a:srgbClr val="000000"/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Provide a more graphical user interface (GUI) or equivalent.</a:t>
            </a:r>
          </a:p>
        </p:txBody>
      </p:sp>
    </p:spTree>
    <p:extLst>
      <p:ext uri="{BB962C8B-B14F-4D97-AF65-F5344CB8AC3E}">
        <p14:creationId xmlns:p14="http://schemas.microsoft.com/office/powerpoint/2010/main" val="125032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9A20-5D09-D44E-A9E5-B456C86F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4D65-9446-3340-88F8-D2C70CFF6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984" y="1812324"/>
            <a:ext cx="9446270" cy="3777622"/>
          </a:xfrm>
        </p:spPr>
        <p:txBody>
          <a:bodyPr>
            <a:normAutofit/>
          </a:bodyPr>
          <a:lstStyle/>
          <a:p>
            <a:r>
              <a:rPr lang="en-US" dirty="0"/>
              <a:t>P. Linz, An Introduction to Formal Languages and Automata, 6th ed. Burlington, MA, USA: Jones &amp; </a:t>
            </a:r>
            <a:r>
              <a:rPr lang="en-US" dirty="0" err="1"/>
              <a:t>Barlett</a:t>
            </a:r>
            <a:r>
              <a:rPr lang="en-US" dirty="0"/>
              <a:t> Learning, 2017.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J. C. Martin, Introduction to Languages and the Theory of Computation, 4th ed. New York, NY, USA: McGraw-Hill, 2011. [Online]. Available: http://</a:t>
            </a:r>
            <a:r>
              <a:rPr lang="en-US" dirty="0" err="1"/>
              <a:t>citeseerx.ist.psu.edu</a:t>
            </a:r>
            <a:r>
              <a:rPr lang="en-US" dirty="0"/>
              <a:t>/</a:t>
            </a:r>
            <a:r>
              <a:rPr lang="en-US" dirty="0" err="1"/>
              <a:t>viewdoc</a:t>
            </a:r>
            <a:r>
              <a:rPr lang="en-US" dirty="0"/>
              <a:t>/</a:t>
            </a:r>
            <a:r>
              <a:rPr lang="en-US" dirty="0" err="1"/>
              <a:t>download?doi</a:t>
            </a:r>
            <a:r>
              <a:rPr lang="en-US" dirty="0"/>
              <a:t>=10.1.1.465.3774&amp;rep =rep1&amp;type=pdf. Accessed: Apr. 22, 2020 </a:t>
            </a:r>
          </a:p>
        </p:txBody>
      </p:sp>
    </p:spTree>
    <p:extLst>
      <p:ext uri="{BB962C8B-B14F-4D97-AF65-F5344CB8AC3E}">
        <p14:creationId xmlns:p14="http://schemas.microsoft.com/office/powerpoint/2010/main" val="60522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F9C-E6AD-B340-8D6A-360B738E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Pushdown Automata (PDA)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1AE6-3FC3-224B-9E43-ACE7E84B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076" y="1476103"/>
            <a:ext cx="10061930" cy="4435119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Automaton/machine that represents Context-Free Languages.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a typeface="Verdana"/>
              <a:cs typeface="Verdana"/>
            </a:endParaRPr>
          </a:p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Uses a single stack as storage mechanism.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a typeface="Verdana"/>
              <a:cs typeface="Verdana"/>
            </a:endParaRPr>
          </a:p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more powerful than Finite Automata.</a:t>
            </a:r>
          </a:p>
        </p:txBody>
      </p:sp>
    </p:spTree>
    <p:extLst>
      <p:ext uri="{BB962C8B-B14F-4D97-AF65-F5344CB8AC3E}">
        <p14:creationId xmlns:p14="http://schemas.microsoft.com/office/powerpoint/2010/main" val="69971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AA90-CFC4-AD4E-9751-12A04FD0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485" y="712469"/>
            <a:ext cx="4966651" cy="568960"/>
          </a:xfrm>
        </p:spPr>
        <p:txBody>
          <a:bodyPr>
            <a:normAutofit/>
          </a:bodyPr>
          <a:lstStyle/>
          <a:p>
            <a:r>
              <a:rPr lang="en-US" sz="2800" b="1" dirty="0"/>
              <a:t>Pushdown Automata (PDA)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3FD4-CE3A-E842-B093-A01DEE3E8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485" y="2324946"/>
            <a:ext cx="5068095" cy="39718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 = set of states,</a:t>
            </a:r>
          </a:p>
          <a:p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Σ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input alphabet,</a:t>
            </a:r>
          </a:p>
          <a:p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stack alphabet,</a:t>
            </a:r>
          </a:p>
          <a:p>
            <a:r>
              <a:rPr lang="el-GR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δ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transition function from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×(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Σ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∪ {</a:t>
            </a:r>
            <a:r>
              <a:rPr lang="el-GR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})×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the set of subsets of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×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Γ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*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initial state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∈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stack start symbol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∈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of final states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⊆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D80DB-D085-0049-A491-4DCBFE987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4453" y="1489097"/>
            <a:ext cx="3505199" cy="1282473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PDA Elements:</a:t>
            </a:r>
          </a:p>
          <a:p>
            <a:r>
              <a:rPr lang="x-none" sz="1800" b="1" i="1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x-none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 = (</a:t>
            </a:r>
            <a:r>
              <a:rPr lang="x-none" sz="1800" b="1" i="1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x-none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l-G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Σ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l-G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Γ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δ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sz="18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 </a:t>
            </a:r>
          </a:p>
          <a:p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201A05-608C-9246-85F5-7ECB3C738DA2}"/>
              </a:ext>
            </a:extLst>
          </p:cNvPr>
          <p:cNvGrpSpPr/>
          <p:nvPr/>
        </p:nvGrpSpPr>
        <p:grpSpPr>
          <a:xfrm>
            <a:off x="6926580" y="1637614"/>
            <a:ext cx="4573270" cy="2594277"/>
            <a:chOff x="6542500" y="1672831"/>
            <a:chExt cx="3894923" cy="215909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F61CD5A-EAED-B343-AA76-2F6E843F4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2500" y="1776518"/>
              <a:ext cx="3763418" cy="1938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50E16E-C886-1D44-AAAB-5C5536743609}"/>
                </a:ext>
              </a:extLst>
            </p:cNvPr>
            <p:cNvSpPr txBox="1"/>
            <p:nvPr/>
          </p:nvSpPr>
          <p:spPr>
            <a:xfrm>
              <a:off x="7437899" y="3334128"/>
              <a:ext cx="1090750" cy="281763"/>
            </a:xfrm>
            <a:prstGeom prst="rect">
              <a:avLst/>
            </a:prstGeom>
            <a:solidFill>
              <a:srgbClr val="FCFEFA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input file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6547F8-15FD-B643-B481-9B3DD0DB9943}"/>
                </a:ext>
              </a:extLst>
            </p:cNvPr>
            <p:cNvSpPr txBox="1"/>
            <p:nvPr/>
          </p:nvSpPr>
          <p:spPr>
            <a:xfrm>
              <a:off x="9507625" y="3550166"/>
              <a:ext cx="677295" cy="281763"/>
            </a:xfrm>
            <a:prstGeom prst="rect">
              <a:avLst/>
            </a:prstGeom>
            <a:solidFill>
              <a:srgbClr val="EEF4E2"/>
            </a:solidFill>
            <a:ln>
              <a:solidFill>
                <a:srgbClr val="F0F3E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stack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2FD62C-4BE5-D644-939E-4BB927AC4A0D}"/>
                </a:ext>
              </a:extLst>
            </p:cNvPr>
            <p:cNvSpPr txBox="1"/>
            <p:nvPr/>
          </p:nvSpPr>
          <p:spPr>
            <a:xfrm>
              <a:off x="9932418" y="1672831"/>
              <a:ext cx="505005" cy="281763"/>
            </a:xfrm>
            <a:prstGeom prst="rect">
              <a:avLst/>
            </a:prstGeom>
            <a:solidFill>
              <a:srgbClr val="EFF5E5"/>
            </a:solidFill>
            <a:ln>
              <a:solidFill>
                <a:srgbClr val="EBF1D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18A407-DBC2-C141-8E30-5F5E36C36369}"/>
                </a:ext>
              </a:extLst>
            </p:cNvPr>
            <p:cNvSpPr txBox="1"/>
            <p:nvPr/>
          </p:nvSpPr>
          <p:spPr>
            <a:xfrm>
              <a:off x="7137588" y="1732349"/>
              <a:ext cx="897038" cy="486682"/>
            </a:xfrm>
            <a:prstGeom prst="rect">
              <a:avLst/>
            </a:prstGeom>
            <a:solidFill>
              <a:srgbClr val="FCFEFA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control unit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B4F3FB-D15C-5A44-998D-A300C386FD07}"/>
                </a:ext>
              </a:extLst>
            </p:cNvPr>
            <p:cNvSpPr/>
            <p:nvPr/>
          </p:nvSpPr>
          <p:spPr>
            <a:xfrm>
              <a:off x="9728462" y="3186260"/>
              <a:ext cx="263950" cy="242740"/>
            </a:xfrm>
            <a:prstGeom prst="rect">
              <a:avLst/>
            </a:prstGeom>
            <a:solidFill>
              <a:srgbClr val="EFF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17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EF63C9F-D221-CE47-A2DB-B52991E7F137}"/>
                </a:ext>
              </a:extLst>
            </p:cNvPr>
            <p:cNvSpPr/>
            <p:nvPr/>
          </p:nvSpPr>
          <p:spPr>
            <a:xfrm>
              <a:off x="8931898" y="2391433"/>
              <a:ext cx="240383" cy="225138"/>
            </a:xfrm>
            <a:prstGeom prst="ellipse">
              <a:avLst/>
            </a:prstGeom>
            <a:solidFill>
              <a:srgbClr val="F9F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r>
                <a:rPr lang="en-US" sz="16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66BE4A-29ED-E148-BCC4-9906F178B214}"/>
                </a:ext>
              </a:extLst>
            </p:cNvPr>
            <p:cNvSpPr/>
            <p:nvPr/>
          </p:nvSpPr>
          <p:spPr>
            <a:xfrm>
              <a:off x="9728462" y="2068152"/>
              <a:ext cx="263950" cy="242740"/>
            </a:xfrm>
            <a:prstGeom prst="rect">
              <a:avLst/>
            </a:prstGeom>
            <a:solidFill>
              <a:srgbClr val="EFF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17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6A8F12-7E20-1C44-8528-79C98EAFFD5A}"/>
                </a:ext>
              </a:extLst>
            </p:cNvPr>
            <p:cNvSpPr/>
            <p:nvPr/>
          </p:nvSpPr>
          <p:spPr>
            <a:xfrm>
              <a:off x="7961873" y="3039545"/>
              <a:ext cx="263950" cy="242740"/>
            </a:xfrm>
            <a:prstGeom prst="rect">
              <a:avLst/>
            </a:prstGeom>
            <a:solidFill>
              <a:srgbClr val="FCF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A6724B-6036-FC4A-8F29-0E28E4232F60}"/>
                </a:ext>
              </a:extLst>
            </p:cNvPr>
            <p:cNvSpPr/>
            <p:nvPr/>
          </p:nvSpPr>
          <p:spPr>
            <a:xfrm>
              <a:off x="8127477" y="1897685"/>
              <a:ext cx="263950" cy="242740"/>
            </a:xfrm>
            <a:prstGeom prst="rect">
              <a:avLst/>
            </a:prstGeom>
            <a:solidFill>
              <a:srgbClr val="FCF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en-US" sz="16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050B1A-AC2E-9A40-8EA3-CD7AB850D959}"/>
              </a:ext>
            </a:extLst>
          </p:cNvPr>
          <p:cNvSpPr txBox="1"/>
          <p:nvPr/>
        </p:nvSpPr>
        <p:spPr>
          <a:xfrm>
            <a:off x="9599864" y="2862742"/>
            <a:ext cx="731287" cy="338554"/>
          </a:xfrm>
          <a:prstGeom prst="rect">
            <a:avLst/>
          </a:prstGeom>
          <a:solidFill>
            <a:srgbClr val="F4F7EB"/>
          </a:solidFill>
          <a:ln>
            <a:solidFill>
              <a:srgbClr val="F0F3E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941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7D3D-4568-1648-8404-1001E2FD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Pushdown Automata (PDA)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0AF8C-C5BB-DB41-8B48-3DE351BDF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917" y="1452965"/>
            <a:ext cx="5636539" cy="1089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Transition rule:</a:t>
            </a:r>
          </a:p>
          <a:p>
            <a:pPr marL="0" indent="0">
              <a:buNone/>
            </a:pPr>
            <a:r>
              <a:rPr lang="el-GR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δ</a:t>
            </a: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(p, a, A) = {(q, X)}</a:t>
            </a:r>
            <a:endParaRPr lang="en-US" sz="2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C67940-A75F-BF4E-BB09-5D225509F802}"/>
              </a:ext>
            </a:extLst>
          </p:cNvPr>
          <p:cNvSpPr txBox="1">
            <a:spLocks/>
          </p:cNvSpPr>
          <p:nvPr/>
        </p:nvSpPr>
        <p:spPr>
          <a:xfrm>
            <a:off x="2266491" y="2911566"/>
            <a:ext cx="6407726" cy="397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current state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∈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an input symbol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∈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Σ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∪ {</a:t>
            </a:r>
            <a:r>
              <a:rPr lang="el-GR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}),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a symbol to pop from top of stack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∈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),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next state to transition to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∈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of symbols to push on top of stack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∈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2F083-C55B-F948-B05A-0242D7E703F4}"/>
              </a:ext>
            </a:extLst>
          </p:cNvPr>
          <p:cNvSpPr/>
          <p:nvPr/>
        </p:nvSpPr>
        <p:spPr>
          <a:xfrm>
            <a:off x="2102245" y="2542234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B21621-AA20-6C49-8DD0-47CEE60DCCB8}"/>
              </a:ext>
            </a:extLst>
          </p:cNvPr>
          <p:cNvGrpSpPr/>
          <p:nvPr/>
        </p:nvGrpSpPr>
        <p:grpSpPr>
          <a:xfrm>
            <a:off x="7559996" y="1757622"/>
            <a:ext cx="3577227" cy="1153944"/>
            <a:chOff x="7328262" y="2013800"/>
            <a:chExt cx="3577227" cy="1153944"/>
          </a:xfrm>
        </p:grpSpPr>
        <p:pic>
          <p:nvPicPr>
            <p:cNvPr id="10" name="Picture 9" descr="A close up of a clock&#10;&#10;Description automatically generated">
              <a:extLst>
                <a:ext uri="{FF2B5EF4-FFF2-40B4-BE49-F238E27FC236}">
                  <a16:creationId xmlns:a16="http://schemas.microsoft.com/office/drawing/2014/main" id="{A6F6DA57-5195-3F41-B7E3-6DD7D4D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8262" y="2013800"/>
              <a:ext cx="3577227" cy="1153944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0398BD-B815-BC43-B377-9C3FC1819C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55682" y="2496854"/>
              <a:ext cx="149807" cy="5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AB8993E-0149-3140-982B-380351A9B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5682" y="2561547"/>
              <a:ext cx="149807" cy="60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098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0840-869E-D24F-BEEE-1E970E45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Context-Free Grammar (CFG)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309460-792C-0A41-AC10-A68ADCA96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86" y="1798771"/>
            <a:ext cx="9283926" cy="4435119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Grammar that represents Context-Free Languages.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a typeface="Verdana"/>
              <a:cs typeface="Verdan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Grammar = set of recursive written rules (or productions) used to generate patterns of strings for some formal language.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2116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AA90-CFC4-AD4E-9751-12A04FD0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485" y="712469"/>
            <a:ext cx="4966651" cy="56896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Context-Free Grammar (CFG)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3FD4-CE3A-E842-B093-A01DEE3E8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303" y="2636312"/>
            <a:ext cx="5117778" cy="2138888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set of variables (disjoint to T),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set of terminal symbols (often T =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Σ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 = start variable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∈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set of productions of the form: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D80DB-D085-0049-A491-4DCBFE987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4453" y="1489097"/>
            <a:ext cx="3505199" cy="1282473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CFG Elements:</a:t>
            </a:r>
          </a:p>
          <a:p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lang="x-none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 = (</a:t>
            </a:r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x-none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T, S,</a:t>
            </a:r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 </a:t>
            </a:r>
          </a:p>
          <a:p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7042C-B930-1242-A629-65526CB31F90}"/>
              </a:ext>
            </a:extLst>
          </p:cNvPr>
          <p:cNvSpPr/>
          <p:nvPr/>
        </p:nvSpPr>
        <p:spPr>
          <a:xfrm>
            <a:off x="3858089" y="4407354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→ </a:t>
            </a:r>
            <a:r>
              <a:rPr lang="en-US" i="1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86B70D-8D2E-764C-A82E-92A6F4266593}"/>
              </a:ext>
            </a:extLst>
          </p:cNvPr>
          <p:cNvSpPr/>
          <p:nvPr/>
        </p:nvSpPr>
        <p:spPr>
          <a:xfrm>
            <a:off x="2606962" y="4862028"/>
            <a:ext cx="981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e: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C687BB-8269-1E44-B65D-AEA50765D828}"/>
              </a:ext>
            </a:extLst>
          </p:cNvPr>
          <p:cNvSpPr txBox="1">
            <a:spLocks/>
          </p:cNvSpPr>
          <p:nvPr/>
        </p:nvSpPr>
        <p:spPr>
          <a:xfrm>
            <a:off x="2736943" y="4592020"/>
            <a:ext cx="6339715" cy="2138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a variable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∈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string of terminals and/or variables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∈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∪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400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AA90-CFC4-AD4E-9751-12A04FD0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485" y="712469"/>
            <a:ext cx="4966651" cy="56896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Context-Free Grammar (CFG)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3FD4-CE3A-E842-B093-A01DEE3E8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453" y="2835692"/>
            <a:ext cx="5957088" cy="2138888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current state on PDA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∈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end state that PDA will be transitioned to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∈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PDA stack symbol that gets pop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∈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D80DB-D085-0049-A491-4DCBFE987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4453" y="1489097"/>
            <a:ext cx="4630683" cy="1748039"/>
          </a:xfrm>
        </p:spPr>
        <p:txBody>
          <a:bodyPr>
            <a:normAutofit/>
          </a:bodyPr>
          <a:lstStyle/>
          <a:p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Variables based on PDA elements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[</a:t>
            </a:r>
            <a:r>
              <a:rPr lang="en-US" sz="1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pAq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2A8C7-277F-264A-BAC3-98128B9C8147}"/>
              </a:ext>
            </a:extLst>
          </p:cNvPr>
          <p:cNvSpPr/>
          <p:nvPr/>
        </p:nvSpPr>
        <p:spPr>
          <a:xfrm>
            <a:off x="2765502" y="4850780"/>
            <a:ext cx="7672039" cy="1092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pAq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represents sequences of moves that take PDA from state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ultimately removes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from the stack. </a:t>
            </a:r>
          </a:p>
        </p:txBody>
      </p:sp>
    </p:spTree>
    <p:extLst>
      <p:ext uri="{BB962C8B-B14F-4D97-AF65-F5344CB8AC3E}">
        <p14:creationId xmlns:p14="http://schemas.microsoft.com/office/powerpoint/2010/main" val="24847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F9C-E6AD-B340-8D6A-360B738E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38" y="624110"/>
            <a:ext cx="8911687" cy="1280890"/>
          </a:xfrm>
        </p:spPr>
        <p:txBody>
          <a:bodyPr/>
          <a:lstStyle/>
          <a:p>
            <a:r>
              <a:rPr lang="en-US" b="1" dirty="0"/>
              <a:t>PDA to CFG Conversion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79FDE01-F036-6D4F-AB87-FB427541A508}"/>
              </a:ext>
            </a:extLst>
          </p:cNvPr>
          <p:cNvSpPr txBox="1">
            <a:spLocks/>
          </p:cNvSpPr>
          <p:nvPr/>
        </p:nvSpPr>
        <p:spPr>
          <a:xfrm>
            <a:off x="2138100" y="2183504"/>
            <a:ext cx="8911687" cy="21027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Preliminary Step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PDA must be configured to accept input string by empty stack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2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F9C-E6AD-B340-8D6A-360B738E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38" y="624110"/>
            <a:ext cx="8911687" cy="1280890"/>
          </a:xfrm>
        </p:spPr>
        <p:txBody>
          <a:bodyPr/>
          <a:lstStyle/>
          <a:p>
            <a:r>
              <a:rPr lang="en-US" b="1" dirty="0"/>
              <a:t>PDA to CFG Conversion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79FDE01-F036-6D4F-AB87-FB427541A508}"/>
              </a:ext>
            </a:extLst>
          </p:cNvPr>
          <p:cNvSpPr txBox="1">
            <a:spLocks/>
          </p:cNvSpPr>
          <p:nvPr/>
        </p:nvSpPr>
        <p:spPr>
          <a:xfrm>
            <a:off x="2138100" y="1823908"/>
            <a:ext cx="8911687" cy="38172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PDA transition rules to CFG productions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 If </a:t>
            </a: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δ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(p, a, A) contains (q, </a:t>
            </a: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λ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then, production in the form: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[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 →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If</a:t>
            </a:r>
            <a:r>
              <a:rPr lang="es-E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δ</a:t>
            </a:r>
            <a:r>
              <a:rPr lang="es-E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(p, a, A) </a:t>
            </a:r>
            <a:r>
              <a:rPr lang="es-ES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contains</a:t>
            </a:r>
            <a:r>
              <a:rPr lang="es-E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 (q, Y</a:t>
            </a:r>
            <a:r>
              <a:rPr lang="es-E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1</a:t>
            </a:r>
            <a:r>
              <a:rPr lang="es-E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Y</a:t>
            </a:r>
            <a:r>
              <a:rPr lang="es-E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2</a:t>
            </a:r>
            <a:r>
              <a:rPr lang="es-E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Y</a:t>
            </a:r>
            <a:r>
              <a:rPr lang="es-E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3</a:t>
            </a:r>
            <a:r>
              <a:rPr lang="es-E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 … </a:t>
            </a: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Y</a:t>
            </a:r>
            <a:r>
              <a:rPr lang="en-US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k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)  for (k ≥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then, family of productions in the form: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[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 → 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x-none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1 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x-none">
                <a:solidFill>
                  <a:schemeClr val="tx1">
                    <a:lumMod val="95000"/>
                    <a:lumOff val="5000"/>
                  </a:schemeClr>
                </a:solidFill>
              </a:rPr>
              <a:t>][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2 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x-none">
                <a:solidFill>
                  <a:schemeClr val="tx1">
                    <a:lumMod val="95000"/>
                    <a:lumOff val="5000"/>
                  </a:schemeClr>
                </a:solidFill>
              </a:rPr>
              <a:t>][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3 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x-none">
                <a:solidFill>
                  <a:schemeClr val="tx1">
                    <a:lumMod val="95000"/>
                    <a:lumOff val="5000"/>
                  </a:schemeClr>
                </a:solidFill>
              </a:rPr>
              <a:t>] … [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k-2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k-1 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k-1</a:t>
            </a:r>
            <a:r>
              <a:rPr lang="x-none">
                <a:solidFill>
                  <a:schemeClr val="tx1">
                    <a:lumMod val="95000"/>
                    <a:lumOff val="5000"/>
                  </a:schemeClr>
                </a:solidFill>
              </a:rPr>
              <a:t>][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k-1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k </a:t>
            </a:r>
            <a:r>
              <a:rPr lang="x-none" i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x-none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x-none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 i="1" dirty="0">
              <a:effectLst>
                <a:outerShdw sx="0" sy="0">
                  <a:srgbClr val="000000"/>
                </a:outerShdw>
              </a:effectLst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514DEE-AA2A-DB4B-85C4-AAE6DDDBC251}"/>
              </a:ext>
            </a:extLst>
          </p:cNvPr>
          <p:cNvSpPr/>
          <p:nvPr/>
        </p:nvSpPr>
        <p:spPr>
          <a:xfrm>
            <a:off x="3690518" y="5456489"/>
            <a:ext cx="391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where: </a:t>
            </a:r>
            <a:r>
              <a:rPr lang="en-US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= any possible state in </a:t>
            </a:r>
            <a:r>
              <a:rPr lang="en-US" i="1" dirty="0">
                <a:solidFill>
                  <a:srgbClr val="00000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496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{E06CF73C-43BB-F54C-B5A9-6B73FB87F7E7}tf10001069</Template>
  <TotalTime>393</TotalTime>
  <Words>1025</Words>
  <Application>Microsoft Macintosh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Wisp</vt:lpstr>
      <vt:lpstr>Implementation of Procedure To Convert Pushdown Automata To Context-Free Grammar</vt:lpstr>
      <vt:lpstr>Pushdown Automata (PDA)</vt:lpstr>
      <vt:lpstr>Pushdown Automata (PDA)</vt:lpstr>
      <vt:lpstr>Pushdown Automata (PDA)</vt:lpstr>
      <vt:lpstr>Context-Free Grammar (CFG)</vt:lpstr>
      <vt:lpstr>Context-Free Grammar (CFG)</vt:lpstr>
      <vt:lpstr>Context-Free Grammar (CFG)</vt:lpstr>
      <vt:lpstr>PDA to CFG Conversion</vt:lpstr>
      <vt:lpstr>PDA to CFG Conversion</vt:lpstr>
      <vt:lpstr>PDA to CFG Conversion</vt:lpstr>
      <vt:lpstr>Additional Simplification Steps</vt:lpstr>
      <vt:lpstr>Implementations (CODE)</vt:lpstr>
      <vt:lpstr>Implementations (CODE)</vt:lpstr>
      <vt:lpstr>Further Code Developments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Procedure To Convert Pushdown Automata To Context-Free Grammar</dc:title>
  <dc:creator>Fernandes Amador, Mateus Augusto</dc:creator>
  <cp:lastModifiedBy>Mateus Augusto Fernandes Amador</cp:lastModifiedBy>
  <cp:revision>21</cp:revision>
  <dcterms:created xsi:type="dcterms:W3CDTF">2020-04-20T00:50:53Z</dcterms:created>
  <dcterms:modified xsi:type="dcterms:W3CDTF">2023-11-04T12:38:54Z</dcterms:modified>
</cp:coreProperties>
</file>