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6" r:id="rId16"/>
    <p:sldId id="277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A29D0-CE97-B5E2-877F-8A636C85BC54}" v="3115" dt="2025-05-10T23:13:10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ia.com.br/blog/impressao-3d/" TargetMode="External"/><Relationship Id="rId2" Type="http://schemas.openxmlformats.org/officeDocument/2006/relationships/hyperlink" Target="https://www.techtudo.com.br/noticias/2014/04/descubra-como-surgiu-impressora-3d.g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3ds.com/make/solutions/blog/pros-and-cons-3d-printing?utm_source=chatgpt.com" TargetMode="External"/><Relationship Id="rId2" Type="http://schemas.openxmlformats.org/officeDocument/2006/relationships/hyperlink" Target="https://www.3ds.com/make/solutions/blog/pros-and-cons-3d-prin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3be.com.br/blog/o-futuro-das-impressoes-3d/" TargetMode="External"/><Relationship Id="rId5" Type="http://schemas.openxmlformats.org/officeDocument/2006/relationships/hyperlink" Target="https://www.ifsc.edu.br/post-ifsc-verifica/-/asset_publisher/uII70Nv266Xk/content/id/13259109/como-a-impress%C3%A3o-3d-facilita-a-nossa-vida" TargetMode="External"/><Relationship Id="rId4" Type="http://schemas.openxmlformats.org/officeDocument/2006/relationships/hyperlink" Target="https://www.printit3d.com.br/post/vantagens-e-benef%C3%ADcios-da-impress%C3%A3o-3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azedores.com/sandbox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D0128-7982-6930-40AE-12BB215CB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60256"/>
            <a:ext cx="8791575" cy="1282045"/>
          </a:xfrm>
        </p:spPr>
        <p:txBody>
          <a:bodyPr>
            <a:normAutofit/>
          </a:bodyPr>
          <a:lstStyle/>
          <a:p>
            <a:r>
              <a:rPr lang="pt-BR">
                <a:latin typeface="Britannic Bold" panose="020B0903060703020204" pitchFamily="34" charset="0"/>
              </a:rPr>
              <a:t>IMPRESSÃO 3D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F3B9F3-1438-2F79-B53B-0C8D510E7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442300"/>
            <a:ext cx="9633704" cy="4883085"/>
          </a:xfrm>
        </p:spPr>
        <p:txBody>
          <a:bodyPr>
            <a:normAutofit fontScale="70000" lnSpcReduction="20000"/>
          </a:bodyPr>
          <a:lstStyle/>
          <a:p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FACULDADE:</a:t>
            </a:r>
          </a:p>
          <a:p>
            <a:r>
              <a:rPr lang="pt-BR" sz="2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</a:t>
            </a:r>
            <a:r>
              <a:rPr lang="pt-BR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UNIVERSITÁRIO DE BRASÍLIA(CEUB)-CIÊNCIA DA </a:t>
            </a:r>
            <a:r>
              <a:rPr lang="pt-BR" sz="2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COMPUtação</a:t>
            </a:r>
            <a:endParaRPr lang="pt-BR" sz="2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Disciplina:</a:t>
            </a:r>
            <a:r>
              <a:rPr lang="pt-BR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Organização e arquitetura de computadores</a:t>
            </a:r>
          </a:p>
          <a:p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Professor:</a:t>
            </a:r>
          </a:p>
          <a:p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ARCHANJO</a:t>
            </a:r>
          </a:p>
          <a:p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REPRESENTANTES:</a:t>
            </a:r>
          </a:p>
          <a:p>
            <a:r>
              <a:rPr lang="pt-BR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Giovanna Hamú </a:t>
            </a:r>
            <a:r>
              <a:rPr lang="pt-BR" sz="2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borba</a:t>
            </a:r>
            <a:r>
              <a:rPr lang="pt-BR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carvalho</a:t>
            </a:r>
          </a:p>
          <a:p>
            <a:r>
              <a:rPr lang="pt-BR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João portela </a:t>
            </a:r>
            <a:r>
              <a:rPr lang="pt-BR" sz="2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galindo</a:t>
            </a:r>
            <a:r>
              <a:rPr lang="pt-BR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romão</a:t>
            </a:r>
            <a:endParaRPr lang="pt-BR" sz="2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Mateus </a:t>
            </a:r>
            <a:r>
              <a:rPr lang="pt-BR" sz="2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yoshihiro</a:t>
            </a:r>
            <a:r>
              <a:rPr lang="pt-BR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matos lima </a:t>
            </a:r>
            <a:r>
              <a:rPr lang="pt-BR" sz="2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tatugawa</a:t>
            </a:r>
            <a:endParaRPr lang="pt-BR" sz="2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</a:p>
          <a:p>
            <a:r>
              <a:rPr lang="pt-BR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DE MAIO DE 2025</a:t>
            </a:r>
          </a:p>
          <a:p>
            <a:endParaRPr lang="pt-B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09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8327F-673E-7610-59A6-77CAF55A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pt-BR">
                <a:latin typeface="Britannic Bold"/>
              </a:rPr>
              <a:t>Aplicações práticas na atualidade</a:t>
            </a:r>
          </a:p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C1812-9E20-8FB7-7E14-33AAE5F1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Arial"/>
                <a:cs typeface="Arial"/>
              </a:rPr>
              <a:t>3.Aplicações na engenharia: A impressão 3d também está sendo utilizada para a construção de projetos maiores como casas e até prédios por meio de grandes impressoras que são movidas a partir de guindastes</a:t>
            </a:r>
          </a:p>
        </p:txBody>
      </p:sp>
      <p:pic>
        <p:nvPicPr>
          <p:cNvPr id="5" name="Imagem 4" descr="Dubai inaugura o maior edifício impresso em 3D do mundo - Stylo Urbano">
            <a:extLst>
              <a:ext uri="{FF2B5EF4-FFF2-40B4-BE49-F238E27FC236}">
                <a16:creationId xmlns:a16="http://schemas.microsoft.com/office/drawing/2014/main" id="{35816CC7-192E-8E69-1AF9-8F940072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39" r="13762" b="3"/>
          <a:stretch/>
        </p:blipFill>
        <p:spPr>
          <a:xfrm>
            <a:off x="7619998" y="780235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 descr="Maior Prédio Impresso em 3D do Mundo é Inaugurado em Dubai | RESCANM">
            <a:extLst>
              <a:ext uri="{FF2B5EF4-FFF2-40B4-BE49-F238E27FC236}">
                <a16:creationId xmlns:a16="http://schemas.microsoft.com/office/drawing/2014/main" id="{E41A1675-FA8C-5E10-6D66-5210321331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190" r="3" b="3"/>
          <a:stretch/>
        </p:blipFill>
        <p:spPr>
          <a:xfrm>
            <a:off x="7619998" y="3282697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40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AD111-4DD6-B9F7-1463-5A291C44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355" y="1006026"/>
            <a:ext cx="9905998" cy="874722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Britannic Bold" panose="020B0903060703020204" pitchFamily="34" charset="0"/>
                <a:cs typeface="Arial"/>
              </a:rPr>
              <a:t>Vantagens e desafios</a:t>
            </a:r>
            <a:endParaRPr lang="pt-BR" sz="3000" dirty="0">
              <a:solidFill>
                <a:srgbClr val="000000"/>
              </a:solidFill>
              <a:latin typeface="Britannic Bold" panose="020B0903060703020204" pitchFamily="34" charset="0"/>
              <a:cs typeface="Arial"/>
            </a:endParaRPr>
          </a:p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A05E88-F1C1-7BC1-F532-1DC7E7033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7525"/>
            <a:ext cx="9905999" cy="40736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Arial"/>
                <a:cs typeface="Arial"/>
              </a:rPr>
              <a:t>    </a:t>
            </a:r>
            <a:r>
              <a:rPr lang="pt-BR" sz="2000">
                <a:latin typeface="Arial"/>
                <a:cs typeface="Arial"/>
              </a:rPr>
              <a:t>Principais vantagens:</a:t>
            </a:r>
            <a:endParaRPr lang="pt-BR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000">
                <a:latin typeface="Arial"/>
                <a:cs typeface="Arial"/>
              </a:rPr>
              <a:t> </a:t>
            </a:r>
            <a:r>
              <a:rPr lang="pt-BR" sz="2000" dirty="0">
                <a:latin typeface="Arial"/>
                <a:cs typeface="Arial"/>
              </a:rPr>
              <a:t>   </a:t>
            </a:r>
            <a:r>
              <a:rPr lang="pt-BR" sz="2000">
                <a:latin typeface="Arial"/>
                <a:cs typeface="Arial"/>
              </a:rPr>
              <a:t>1.Velocidade: Em comparação a produção à mão, a impressão 3d possui uma velocidade de produção de itens e peças muito mais eficiente</a:t>
            </a:r>
            <a:endParaRPr lang="pt-BR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000" dirty="0">
                <a:latin typeface="Arial"/>
                <a:cs typeface="Arial"/>
              </a:rPr>
              <a:t>    </a:t>
            </a:r>
            <a:r>
              <a:rPr lang="pt-BR" sz="2000">
                <a:latin typeface="Arial"/>
                <a:cs typeface="Arial"/>
              </a:rPr>
              <a:t>2.Fabricação integrada: A impressora 3d permite que peças sejam fabricadas inteiramente juntas , sem a necessidade de separar a fabricação em várias etapas, que demanda tempo e dinheiro</a:t>
            </a:r>
            <a:endParaRPr lang="pt-BR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000" dirty="0">
                <a:latin typeface="Arial"/>
                <a:cs typeface="Arial"/>
              </a:rPr>
              <a:t>    </a:t>
            </a:r>
            <a:r>
              <a:rPr lang="pt-BR" sz="2000">
                <a:latin typeface="Arial"/>
                <a:cs typeface="Arial"/>
              </a:rPr>
              <a:t>3.Custo de produção: Apesar da impressora 3d ainda possuir um preço elevado, na maioria das produções ela é menos custosa por ser mais eficiente, rápida e precisar de menos materiais para </a:t>
            </a:r>
            <a:r>
              <a:rPr lang="pt-BR" sz="2000" err="1">
                <a:latin typeface="Arial"/>
                <a:cs typeface="Arial"/>
              </a:rPr>
              <a:t>contrução</a:t>
            </a:r>
            <a:r>
              <a:rPr lang="pt-BR" sz="2000">
                <a:latin typeface="Arial"/>
                <a:cs typeface="Arial"/>
              </a:rPr>
              <a:t> de peças</a:t>
            </a:r>
            <a:endParaRPr lang="pt-BR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45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1D877-DCBB-A8B9-1E86-0BCB99FDF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4216"/>
            <a:ext cx="9905998" cy="103287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Britannic Bold" panose="020B0903060703020204" pitchFamily="34" charset="0"/>
                <a:cs typeface="Arial"/>
              </a:rPr>
              <a:t>Vantagens e desafios</a:t>
            </a:r>
            <a:endParaRPr lang="pt-BR" sz="3200" dirty="0">
              <a:latin typeface="Britannic Bold" panose="020B0903060703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7D9C33-59D1-9E1F-B8E4-BB8E16266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05714"/>
            <a:ext cx="9905999" cy="39730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sz="2000" dirty="0">
                <a:latin typeface="Arial"/>
                <a:cs typeface="Arial"/>
              </a:rPr>
              <a:t>Principais desafios:</a:t>
            </a:r>
            <a:endParaRPr lang="pt-BR" sz="2000" dirty="0"/>
          </a:p>
          <a:p>
            <a:pPr marL="0" indent="0">
              <a:buNone/>
            </a:pPr>
            <a:r>
              <a:rPr lang="pt-BR" sz="2000" dirty="0">
                <a:latin typeface="Arial"/>
                <a:cs typeface="Arial"/>
              </a:rPr>
              <a:t>  1.Vulnerabilidade de software: Por conta de ser uma tecnologia relativamente nova, a impressão 3d ainda possui problemas quanto a software e firmwares </a:t>
            </a:r>
            <a:r>
              <a:rPr lang="pt-BR" sz="2000" err="1">
                <a:latin typeface="Arial"/>
                <a:cs typeface="Arial"/>
              </a:rPr>
              <a:t>vulneravéis</a:t>
            </a:r>
            <a:r>
              <a:rPr lang="pt-BR" sz="2000" dirty="0">
                <a:latin typeface="Arial"/>
                <a:cs typeface="Arial"/>
              </a:rPr>
              <a:t> ataques cibernéticos</a:t>
            </a:r>
          </a:p>
          <a:p>
            <a:pPr marL="0" indent="0">
              <a:buNone/>
            </a:pPr>
            <a:r>
              <a:rPr lang="pt-BR" sz="2000" dirty="0">
                <a:latin typeface="Arial"/>
                <a:cs typeface="Arial"/>
              </a:rPr>
              <a:t>2.Limitação na variedade de materiais: A impressora 3d não possui uma grande variedade de materiais a serem utilizados, dificultando a construção de determinadas peças </a:t>
            </a:r>
          </a:p>
          <a:p>
            <a:pPr marL="0" indent="0">
              <a:buNone/>
            </a:pPr>
            <a:r>
              <a:rPr lang="pt-BR" sz="2000" dirty="0">
                <a:latin typeface="Arial"/>
                <a:cs typeface="Arial"/>
              </a:rPr>
              <a:t>3.Qualidade da peça: Várias impressoras 3d podem produzem peças com fragilidades e problemas dimensionais.</a:t>
            </a:r>
          </a:p>
          <a:p>
            <a:pPr marL="0" indent="0">
              <a:buNone/>
            </a:pPr>
            <a:r>
              <a:rPr lang="pt-BR" sz="2000" dirty="0"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950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A6A8E-8959-C88B-CC86-5A7F94B5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Britannic Bold" panose="020B0903060703020204" pitchFamily="34" charset="0"/>
                <a:cs typeface="Arial"/>
              </a:rPr>
              <a:t>Tendências Atuais da impressão 3d</a:t>
            </a:r>
            <a:endParaRPr lang="pt-BR" sz="3200" dirty="0">
              <a:latin typeface="Britannic Bold" panose="020B0903060703020204" pitchFamily="34" charset="0"/>
            </a:endParaRPr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0732A55C-FA36-57C1-8A3F-0B497CB4B2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761" r="9761"/>
          <a:stretch>
            <a:fillRect/>
          </a:stretch>
        </p:blipFill>
        <p:spPr>
          <a:xfrm>
            <a:off x="7984691" y="1422848"/>
            <a:ext cx="2577755" cy="2209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14A34E-5296-C32E-2497-3C394E5E0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800" dirty="0">
                <a:latin typeface="Arial"/>
                <a:cs typeface="Arial"/>
              </a:rPr>
              <a:t>1.Materiais avançados:</a:t>
            </a:r>
          </a:p>
          <a:p>
            <a:pPr marL="0" indent="0">
              <a:buNone/>
            </a:pPr>
            <a:r>
              <a:rPr lang="pt-BR" sz="1800" dirty="0">
                <a:latin typeface="Arial"/>
                <a:cs typeface="Arial"/>
              </a:rPr>
              <a:t>Impressão com metais, cerâmicas, compósitos e até biomateriais.</a:t>
            </a:r>
          </a:p>
          <a:p>
            <a:pPr marL="0" indent="0">
              <a:buNone/>
            </a:pPr>
            <a:r>
              <a:rPr lang="pt-BR" sz="1800" dirty="0">
                <a:latin typeface="Arial"/>
                <a:cs typeface="Arial"/>
              </a:rPr>
              <a:t>2.Saúde personalizada:</a:t>
            </a:r>
          </a:p>
          <a:p>
            <a:pPr marL="0" indent="0">
              <a:buNone/>
            </a:pPr>
            <a:r>
              <a:rPr lang="pt-BR" sz="1800" dirty="0">
                <a:latin typeface="Arial"/>
                <a:cs typeface="Arial"/>
              </a:rPr>
              <a:t>Próteses, implantes dentários, órgãos artificiais, tudo feito sob medida, além de </a:t>
            </a:r>
            <a:r>
              <a:rPr lang="pt-BR" sz="1800" dirty="0" err="1">
                <a:latin typeface="Arial"/>
                <a:cs typeface="Arial"/>
              </a:rPr>
              <a:t>de</a:t>
            </a:r>
            <a:r>
              <a:rPr lang="pt-BR" sz="1800" dirty="0">
                <a:latin typeface="Arial"/>
                <a:cs typeface="Arial"/>
              </a:rPr>
              <a:t> avanços em bioimpressão.</a:t>
            </a:r>
          </a:p>
          <a:p>
            <a:pPr marL="0" indent="0">
              <a:buNone/>
            </a:pPr>
            <a:endParaRPr lang="pt-BR">
              <a:latin typeface="Arial"/>
              <a:cs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9E371A-A704-2E91-15D2-EFA3990DF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691" y="3755677"/>
            <a:ext cx="2577755" cy="2451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700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27708-C068-8866-CEAF-DBC9DD4F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Britannic Bold" panose="020B0903060703020204" pitchFamily="34" charset="0"/>
              </a:rPr>
              <a:t>Tendências atuais da impressão 3d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2F402-A447-7FCF-411A-C44559004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165475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3.Produção em escala industrial: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Impressoras 3d de alta velocidade sendo usadas em fábricas para peças finais, e não apenas protótipos.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4.Sustentabilidade: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Uso de materiais reciclados e produção sob demanda para reduzir estoques e lixo industrial.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520E5F-A186-F81B-A8A1-F99832F9E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597" y="3977212"/>
            <a:ext cx="3227709" cy="2000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18B962F-4064-F9CA-22BB-620F072F9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655" y="1843195"/>
            <a:ext cx="3225120" cy="1988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63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66F77-613F-435C-610C-75665A5C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Britannic Bold" panose="020B0903060703020204" pitchFamily="34" charset="0"/>
              </a:rPr>
              <a:t>Futuro da impressão 3d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30C084-ABBB-8163-D141-4DC42F31F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4430"/>
            <a:ext cx="9905999" cy="46056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latin typeface="Arial"/>
                <a:cs typeface="Arial"/>
              </a:rPr>
              <a:t>      O futuro da impressão 3d é promissor por ser uma tecnologia muito dinâmica e com grande potencial, possuindo um futuro com:</a:t>
            </a:r>
            <a:endParaRPr lang="pt-BR"/>
          </a:p>
          <a:p>
            <a:r>
              <a:rPr lang="pt-BR" dirty="0">
                <a:latin typeface="Arial"/>
                <a:cs typeface="Arial"/>
              </a:rPr>
              <a:t>Integração com a IA: A inteligência artificial pode tornar a impressão 3d mais otimizada e diminuir a intervenção humana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/>
                <a:cs typeface="Arial"/>
              </a:rPr>
              <a:t>Maior variedade de materiais: Materiais </a:t>
            </a:r>
            <a:r>
              <a:rPr lang="pt-BR" dirty="0" err="1">
                <a:latin typeface="Arial"/>
                <a:cs typeface="Arial"/>
              </a:rPr>
              <a:t>biocompativeis</a:t>
            </a:r>
            <a:r>
              <a:rPr lang="pt-BR" dirty="0">
                <a:latin typeface="Arial"/>
                <a:cs typeface="Arial"/>
              </a:rPr>
              <a:t> que não são utilizados atualmente aumentarão a variedade de peças</a:t>
            </a:r>
          </a:p>
          <a:p>
            <a:r>
              <a:rPr lang="pt-BR" dirty="0">
                <a:latin typeface="Arial"/>
                <a:cs typeface="Arial"/>
              </a:rPr>
              <a:t>Sustentabilidade: A diminuição de resíduos e criação de materiais ecológicos são prioridades no avanço da impressão 3d</a:t>
            </a:r>
          </a:p>
          <a:p>
            <a:r>
              <a:rPr lang="pt-BR" dirty="0">
                <a:latin typeface="Arial"/>
                <a:cs typeface="Arial"/>
              </a:rPr>
              <a:t>Especialização:</a:t>
            </a:r>
            <a:r>
              <a:rPr lang="pt-BR" sz="1200" dirty="0">
                <a:latin typeface="Roboto"/>
                <a:ea typeface="Roboto"/>
                <a:cs typeface="Roboto"/>
              </a:rPr>
              <a:t> </a:t>
            </a:r>
            <a:r>
              <a:rPr lang="pt-BR" sz="2000" dirty="0">
                <a:latin typeface="Arial"/>
                <a:ea typeface="Roboto"/>
                <a:cs typeface="Roboto"/>
              </a:rPr>
              <a:t>A indústria verá uma especialização e integração mais profundas com serviços de terceiros.</a:t>
            </a:r>
            <a:endParaRPr lang="pt-BR" sz="2000">
              <a:latin typeface="Arial"/>
              <a:cs typeface="Arial"/>
            </a:endParaRPr>
          </a:p>
          <a:p>
            <a:endParaRPr lang="pt-BR" dirty="0">
              <a:latin typeface="Arial"/>
              <a:cs typeface="Arial"/>
            </a:endParaRPr>
          </a:p>
          <a:p>
            <a:endParaRPr lang="pt-B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6731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808D0-31E9-C160-FAB6-CD7C0D3A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Britannic Bold"/>
              </a:rPr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B4941-37C9-53AD-8C2D-0A933F0A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6921"/>
            <a:ext cx="9905999" cy="3944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300" dirty="0">
                <a:latin typeface="Arial"/>
                <a:cs typeface="Arial"/>
              </a:rPr>
              <a:t>A impressão 3d é uma tecnologia cada vez mais presente na indústria e no cotidiano, contribuindo na modelagem e na construção desde pequenos objetos até grandes projetos de engenharia.</a:t>
            </a:r>
          </a:p>
          <a:p>
            <a:r>
              <a:rPr lang="pt-BR" sz="2300" dirty="0">
                <a:latin typeface="Arial"/>
                <a:cs typeface="Arial"/>
              </a:rPr>
              <a:t>Com mais de 40 anos desde sua criação </a:t>
            </a:r>
            <a:r>
              <a:rPr lang="pt-BR" sz="2300" dirty="0">
                <a:latin typeface="Arial"/>
                <a:ea typeface="+mn-lt"/>
                <a:cs typeface="+mn-lt"/>
              </a:rPr>
              <a:t>a medida que a tecnologia avança, espera-se que a impressão 3D se torne uma ferramenta essencial no cotidiano, transformando a maneira como produzimos, consumimos e interagimos com o mundo ao nosso redor.</a:t>
            </a:r>
            <a:endParaRPr lang="pt-BR" sz="23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7464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7B19B-8E8B-A9E8-01F5-A2966703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ritannic Bold" panose="020B0903060703020204" pitchFamily="34" charset="0"/>
              </a:rPr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DFE51-260F-43A4-2CCE-F2F72520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1.Evolução: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https://www.techtudo.com.br/noticias/2014/04/descubra-como-surgiu-impressora-3d.ghtml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2.Funcionamento e tecnologias: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GIBSON, Ian; ROSEN, David; STUCKER, Brent.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Additive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Manufacturing Technologies: 3D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Printing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Rapid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Direct Digital Manufacturing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 2. ed. New York: Springer, 2015.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BOHN, John H.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Tecnologias de impressão 3D: fundamentos, aplicações e tendências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 São Paulo: Editora Érica, 2020.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3.Aplicações práticas na atualidade: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SILVA, Maria Lúcia da; OLIVEIRA, Carlos A.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Aplicações da impressão 3D na área da saúde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 Revista de Tecnologias Aplicadas, v. 10, n. 2, p. 45–58, 2022.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FUNDAÇÃO INSTITUTO DE ADMINISTRAÇÃO (FIA). Impressão 3D: O que é, Como funciona e Exemplos de Aplicações. Disponível em: </a:t>
            </a:r>
            <a:r>
              <a:rPr lang="pt-BR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  <a:hlinkClick r:id="rId3"/>
              </a:rPr>
              <a:t>https://fia.com.br/blog/impressao-3d/</a:t>
            </a:r>
            <a:r>
              <a:rPr lang="pt-BR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 Acesso em: 10 maio 2025.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endParaRPr lang="pt-BR" sz="2000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655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BDBAC-B029-288B-D4D2-6EB0DBE5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ritannic Bold" panose="020B0903060703020204" pitchFamily="34" charset="0"/>
              </a:rPr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10EAA0-65C5-EE2B-2249-4F566F3D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2545"/>
            <a:ext cx="9905998" cy="4128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4.Vantagens e desafios:</a:t>
            </a:r>
          </a:p>
          <a:p>
            <a:pPr marL="0" indent="0">
              <a:buNone/>
            </a:pPr>
            <a:r>
              <a:rPr lang="pt-BR" sz="1400" dirty="0">
                <a:ea typeface="+mn-lt"/>
                <a:cs typeface="+mn-lt"/>
              </a:rPr>
              <a:t>DASSAULT SYSTÈMES. Pros </a:t>
            </a:r>
            <a:r>
              <a:rPr lang="pt-BR" sz="1400" dirty="0" err="1">
                <a:ea typeface="+mn-lt"/>
                <a:cs typeface="+mn-lt"/>
              </a:rPr>
              <a:t>and</a:t>
            </a: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400" dirty="0" err="1">
                <a:ea typeface="+mn-lt"/>
                <a:cs typeface="+mn-lt"/>
              </a:rPr>
              <a:t>Cons</a:t>
            </a: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400" dirty="0" err="1">
                <a:ea typeface="+mn-lt"/>
                <a:cs typeface="+mn-lt"/>
              </a:rPr>
              <a:t>of</a:t>
            </a:r>
            <a:r>
              <a:rPr lang="pt-BR" sz="1400" dirty="0">
                <a:ea typeface="+mn-lt"/>
                <a:cs typeface="+mn-lt"/>
              </a:rPr>
              <a:t> 3D </a:t>
            </a:r>
            <a:r>
              <a:rPr lang="pt-BR" sz="1400" dirty="0" err="1">
                <a:ea typeface="+mn-lt"/>
                <a:cs typeface="+mn-lt"/>
              </a:rPr>
              <a:t>Printing</a:t>
            </a:r>
            <a:r>
              <a:rPr lang="pt-BR" sz="1400" dirty="0">
                <a:ea typeface="+mn-lt"/>
                <a:cs typeface="+mn-lt"/>
              </a:rPr>
              <a:t>. Disponível em: </a:t>
            </a:r>
            <a:r>
              <a:rPr lang="pt-BR" sz="1400" dirty="0">
                <a:ea typeface="+mn-lt"/>
                <a:cs typeface="+mn-lt"/>
                <a:hlinkClick r:id="rId2"/>
              </a:rPr>
              <a:t>https://www.3ds.com/make/</a:t>
            </a:r>
            <a:r>
              <a:rPr lang="pt-BR" sz="1400" dirty="0" err="1">
                <a:ea typeface="+mn-lt"/>
                <a:cs typeface="+mn-lt"/>
                <a:hlinkClick r:id="rId2"/>
              </a:rPr>
              <a:t>solutions</a:t>
            </a:r>
            <a:r>
              <a:rPr lang="pt-BR" sz="1400" dirty="0">
                <a:ea typeface="+mn-lt"/>
                <a:cs typeface="+mn-lt"/>
                <a:hlinkClick r:id="rId2"/>
              </a:rPr>
              <a:t>/blog/pros-and-cons-3d-printing</a:t>
            </a:r>
            <a:r>
              <a:rPr lang="pt-BR" sz="1400" dirty="0">
                <a:ea typeface="+mn-lt"/>
                <a:cs typeface="+mn-lt"/>
              </a:rPr>
              <a:t>. </a:t>
            </a:r>
            <a:r>
              <a:rPr lang="pt-BR" sz="1400" dirty="0">
                <a:ea typeface="+mn-lt"/>
                <a:cs typeface="+mn-lt"/>
                <a:hlinkClick r:id="rId3"/>
              </a:rPr>
              <a:t>Dassault </a:t>
            </a:r>
            <a:r>
              <a:rPr lang="pt-BR" sz="1400" dirty="0" err="1">
                <a:ea typeface="+mn-lt"/>
                <a:cs typeface="+mn-lt"/>
                <a:hlinkClick r:id="rId3"/>
              </a:rPr>
              <a:t>Systèmes</a:t>
            </a:r>
            <a:endParaRPr lang="pt-BR" sz="1400" dirty="0"/>
          </a:p>
          <a:p>
            <a:pPr marL="0" indent="0">
              <a:buNone/>
            </a:pPr>
            <a:r>
              <a:rPr lang="pt-BR" sz="1400" dirty="0">
                <a:ea typeface="+mn-lt"/>
                <a:cs typeface="+mn-lt"/>
              </a:rPr>
              <a:t>PRINT IT 3D. Vantagens e Benefícios da impressão 3D. Disponível em: </a:t>
            </a:r>
            <a:r>
              <a:rPr lang="pt-BR" sz="1400" dirty="0">
                <a:ea typeface="+mn-lt"/>
                <a:cs typeface="+mn-lt"/>
                <a:hlinkClick r:id="rId4"/>
              </a:rPr>
              <a:t>https://www.printit3d.com.br/post/vantagens-e-benef%C3%ADcios-da-impress%C3%A3o-3d</a:t>
            </a:r>
            <a:r>
              <a:rPr lang="pt-BR" sz="14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ea typeface="+mn-lt"/>
                <a:cs typeface="+mn-lt"/>
              </a:rPr>
              <a:t>5.Tendências e futuro da impressão 3d: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400" dirty="0">
                <a:ea typeface="+mn-lt"/>
                <a:cs typeface="+mn-lt"/>
              </a:rPr>
              <a:t>INSTITUTO FEDERAL DE SANTA CATARINA (IFSC). Como a impressão 3D facilita a nossa vida? Disponível em: </a:t>
            </a:r>
            <a:r>
              <a:rPr lang="pt-BR" sz="1400" dirty="0">
                <a:ea typeface="+mn-lt"/>
                <a:cs typeface="+mn-lt"/>
                <a:hlinkClick r:id="rId5"/>
              </a:rPr>
              <a:t>https://www.ifsc.edu.br/post-</a:t>
            </a:r>
            <a:r>
              <a:rPr lang="pt-BR" sz="1400" dirty="0" err="1">
                <a:ea typeface="+mn-lt"/>
                <a:cs typeface="+mn-lt"/>
                <a:hlinkClick r:id="rId5"/>
              </a:rPr>
              <a:t>ifsc</a:t>
            </a:r>
            <a:r>
              <a:rPr lang="pt-BR" sz="1400" dirty="0">
                <a:ea typeface="+mn-lt"/>
                <a:cs typeface="+mn-lt"/>
                <a:hlinkClick r:id="rId5"/>
              </a:rPr>
              <a:t>-verifica/-/</a:t>
            </a:r>
            <a:r>
              <a:rPr lang="pt-BR" sz="1400" dirty="0" err="1">
                <a:ea typeface="+mn-lt"/>
                <a:cs typeface="+mn-lt"/>
                <a:hlinkClick r:id="rId5"/>
              </a:rPr>
              <a:t>asset_publisher</a:t>
            </a:r>
            <a:r>
              <a:rPr lang="pt-BR" sz="1400" dirty="0">
                <a:ea typeface="+mn-lt"/>
                <a:cs typeface="+mn-lt"/>
                <a:hlinkClick r:id="rId5"/>
              </a:rPr>
              <a:t>/uII70Nv266Xk/</a:t>
            </a:r>
            <a:r>
              <a:rPr lang="pt-BR" sz="1400" dirty="0" err="1">
                <a:ea typeface="+mn-lt"/>
                <a:cs typeface="+mn-lt"/>
                <a:hlinkClick r:id="rId5"/>
              </a:rPr>
              <a:t>content</a:t>
            </a:r>
            <a:r>
              <a:rPr lang="pt-BR" sz="1400" dirty="0">
                <a:ea typeface="+mn-lt"/>
                <a:cs typeface="+mn-lt"/>
                <a:hlinkClick r:id="rId5"/>
              </a:rPr>
              <a:t>/id/13259109/como-a-impress%C3%A3o-3d-facilita-a-nossa-vida</a:t>
            </a:r>
            <a:r>
              <a:rPr lang="pt-BR" sz="1400" dirty="0">
                <a:ea typeface="+mn-lt"/>
                <a:cs typeface="+mn-lt"/>
              </a:rPr>
              <a:t>. </a:t>
            </a:r>
          </a:p>
          <a:p>
            <a:pPr marL="0" indent="0">
              <a:buNone/>
            </a:pPr>
            <a:r>
              <a:rPr lang="pt-BR" sz="1400" b="1" dirty="0">
                <a:ea typeface="+mn-lt"/>
                <a:cs typeface="+mn-lt"/>
              </a:rPr>
              <a:t>3BE.</a:t>
            </a:r>
            <a:r>
              <a:rPr lang="pt-BR" sz="1400" dirty="0">
                <a:ea typeface="+mn-lt"/>
                <a:cs typeface="+mn-lt"/>
              </a:rPr>
              <a:t> O futuro das impressões 3D. </a:t>
            </a:r>
            <a:r>
              <a:rPr lang="pt-BR" sz="1400" i="1" dirty="0">
                <a:ea typeface="+mn-lt"/>
                <a:cs typeface="+mn-lt"/>
              </a:rPr>
              <a:t>Blog 3BE</a:t>
            </a:r>
            <a:r>
              <a:rPr lang="pt-BR" sz="1400" dirty="0">
                <a:ea typeface="+mn-lt"/>
                <a:cs typeface="+mn-lt"/>
              </a:rPr>
              <a:t>, 2024. Disponível em: </a:t>
            </a:r>
            <a:r>
              <a:rPr lang="pt-BR" sz="1400" dirty="0">
                <a:ea typeface="+mn-lt"/>
                <a:cs typeface="+mn-lt"/>
                <a:hlinkClick r:id="rId6"/>
              </a:rPr>
              <a:t>https://3be.com.br/blog/o-futuro-das-impressoes-3d/</a:t>
            </a:r>
            <a:r>
              <a:rPr lang="pt-BR" sz="1400" dirty="0">
                <a:ea typeface="+mn-lt"/>
                <a:cs typeface="+mn-lt"/>
              </a:rPr>
              <a:t>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05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F76E9EF-0229-F608-0A12-0EBED926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5934508" cy="1549139"/>
          </a:xfrm>
        </p:spPr>
        <p:txBody>
          <a:bodyPr>
            <a:normAutofit fontScale="90000"/>
          </a:bodyPr>
          <a:lstStyle/>
          <a:p>
            <a:r>
              <a:rPr lang="pt-BR" sz="4800">
                <a:latin typeface="Britannic Bold" panose="020B0903060703020204" pitchFamily="34" charset="0"/>
              </a:rPr>
              <a:t>MOTIVAÇÃO</a:t>
            </a:r>
            <a:br>
              <a:rPr lang="pt-BR" sz="4800">
                <a:latin typeface="Britannic Bold" panose="020B0903060703020204" pitchFamily="34" charset="0"/>
              </a:rPr>
            </a:br>
            <a:r>
              <a:rPr lang="pt-BR" sz="2800">
                <a:latin typeface="Britannic Bold" panose="020B0903060703020204" pitchFamily="34" charset="0"/>
              </a:rPr>
              <a:t>POR QUE ESTUDAR IMPRESSÃO 3D?</a:t>
            </a:r>
            <a:br>
              <a:rPr lang="pt-BR" sz="4800">
                <a:latin typeface="Britannic Bold" panose="020B0903060703020204" pitchFamily="34" charset="0"/>
              </a:rPr>
            </a:br>
            <a:endParaRPr lang="pt-BR" sz="4800">
              <a:latin typeface="Britannic Bold" panose="020B0903060703020204" pitchFamily="34" charset="0"/>
            </a:endParaRPr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4A55595E-0BBA-0369-ADD2-65D10258FB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4003" r="34003"/>
          <a:stretch>
            <a:fillRect/>
          </a:stretch>
        </p:blipFill>
        <p:spPr>
          <a:xfrm>
            <a:off x="7154944" y="398111"/>
            <a:ext cx="4091233" cy="5569055"/>
          </a:xfr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3B2A9E8-423E-4C1A-8A73-C7912C27E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659118"/>
            <a:ext cx="5934511" cy="41320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Crescimento acelerado da tecnologia em diversos setores da sociedade;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Redução de custos e tempo na fabricação de protótipos e peças;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Personalização e inovação em design de produtos;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Sustentabilidade através da produção sob demanda.</a:t>
            </a:r>
          </a:p>
          <a:p>
            <a:endParaRPr lang="pt-B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39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F8C6B-12A9-82DB-A335-89F6A096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>
                <a:latin typeface="Britannic Bold" panose="020B0903060703020204" pitchFamily="34" charset="0"/>
              </a:rPr>
              <a:t>Objetivos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A046F4-E929-3A0B-F104-367F3999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6444"/>
            <a:ext cx="10434702" cy="32051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Analisar os fundamentos, aplicações e </a:t>
            </a:r>
          </a:p>
          <a:p>
            <a:pPr>
              <a:buNone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impactos da tecnologia de impressão 3D: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Compreender o funcionamento da impressão 3D;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Explorar suas principais aplicações práticas;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Investigar vantagens e limitações;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Avaliar as tendências futuras da tecnologia.</a:t>
            </a:r>
          </a:p>
          <a:p>
            <a:endParaRPr lang="pt-BR" sz="1000"/>
          </a:p>
          <a:p>
            <a:r>
              <a:rPr lang="pt-BR" sz="800"/>
              <a:t>                                                                                                                                                                                                                                                           https://www.impressaogerenciada.com.br/como-funciona-a-impressao-3d-as-3-etapas-essenciais</a:t>
            </a:r>
            <a:r>
              <a:rPr lang="pt-BR" sz="1000"/>
              <a:t>/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8911B8F-8E42-885F-217B-48DC76A9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808" y="1783237"/>
            <a:ext cx="4323227" cy="29776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906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966F4-B575-188B-D920-D7603F77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72575"/>
          </a:xfrm>
        </p:spPr>
        <p:txBody>
          <a:bodyPr>
            <a:normAutofit/>
          </a:bodyPr>
          <a:lstStyle/>
          <a:p>
            <a:r>
              <a:rPr lang="pt-BR" sz="4800">
                <a:latin typeface="Britannic Bold" panose="020B0903060703020204" pitchFamily="34" charset="0"/>
                <a:cs typeface="Arial" panose="020B0604020202020204" pitchFamily="34" charset="0"/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6FAEC9-8A5B-4911-FCEC-6CC08D554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8253"/>
            <a:ext cx="9905999" cy="4292339"/>
          </a:xfrm>
        </p:spPr>
        <p:txBody>
          <a:bodyPr/>
          <a:lstStyle/>
          <a:p>
            <a:pPr marL="0" indent="0">
              <a:buNone/>
            </a:pP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1.Histórico e evolução da impressão 3d;</a:t>
            </a:r>
          </a:p>
          <a:p>
            <a:pPr marL="0" indent="0">
              <a:buNone/>
            </a:pP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2.Funcionamento e tecnologias da impressão 3d;</a:t>
            </a:r>
          </a:p>
          <a:p>
            <a:pPr marL="0" indent="0">
              <a:buNone/>
            </a:pP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3.Aplicações práticas na atualidade;</a:t>
            </a:r>
          </a:p>
          <a:p>
            <a:pPr marL="0" indent="0">
              <a:buNone/>
            </a:pP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4.Vantagens e desafios;</a:t>
            </a:r>
          </a:p>
          <a:p>
            <a:pPr marL="0" indent="0">
              <a:buNone/>
            </a:pP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5.Tendências e futuro da impressão 3d;</a:t>
            </a:r>
          </a:p>
          <a:p>
            <a:pPr marL="0" indent="0">
              <a:buNone/>
            </a:pP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6.Considerações finais.</a:t>
            </a:r>
          </a:p>
        </p:txBody>
      </p:sp>
    </p:spTree>
    <p:extLst>
      <p:ext uri="{BB962C8B-B14F-4D97-AF65-F5344CB8AC3E}">
        <p14:creationId xmlns:p14="http://schemas.microsoft.com/office/powerpoint/2010/main" val="284632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FE5EA-E22D-5944-1A67-6CA4BCD7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Britannic Bold" panose="020B0903060703020204" pitchFamily="34" charset="0"/>
              </a:rPr>
              <a:t>Histórico e evolução da impressão 3d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F48B36-A8B4-C059-5AFB-2396ACAF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740155" cy="34254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A história da impressão 3d se inicia em 1984 com a criação da impressora 3d, realizada pelo norte americano Chuck Hull, utilizando a técnica conhecida como estereolitografia, que era capaz de imprimir objetos através de dados digitais;</a:t>
            </a:r>
          </a:p>
          <a:p>
            <a:pPr marL="0" indent="0">
              <a:buNone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A máquina, inicialmente, tinha como funcionalidade principal a criação de lâmpadas para solidificação de resinas, e consequentemente foi o primeiro objeto criado pela impressora 3d;</a:t>
            </a:r>
          </a:p>
          <a:p>
            <a:pPr marL="0" indent="0">
              <a:buNone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Logo após a invenção, Hull fundou a empresa 3DSystems, que ficou conhecida por fazer o primeiro modelo comercial da impressora 3d, chamada de SLA1. Essa máquina permitia a produção de peças complexas em camadas, revolucionando o processo de prototipagem e fabricação.</a:t>
            </a:r>
          </a:p>
          <a:p>
            <a:pPr marL="0" indent="0">
              <a:buNone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27DCA83-391A-90A3-FFE2-30CB8CEE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567" y="2249487"/>
            <a:ext cx="4821457" cy="27803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45251A-B1F0-961B-3BA5-0188206E5667}"/>
              </a:ext>
            </a:extLst>
          </p:cNvPr>
          <p:cNvSpPr txBox="1"/>
          <p:nvPr/>
        </p:nvSpPr>
        <p:spPr>
          <a:xfrm>
            <a:off x="6787299" y="5029860"/>
            <a:ext cx="4821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/>
              <a:t>    Chuck Hull à esquerda da imagem, junto a um dos protótipos do que seria a impressora 3d.</a:t>
            </a:r>
          </a:p>
        </p:txBody>
      </p:sp>
    </p:spTree>
    <p:extLst>
      <p:ext uri="{BB962C8B-B14F-4D97-AF65-F5344CB8AC3E}">
        <p14:creationId xmlns:p14="http://schemas.microsoft.com/office/powerpoint/2010/main" val="339717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CECF0-0356-6C3B-D3B1-154F3B39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0917"/>
          </a:xfrm>
        </p:spPr>
        <p:txBody>
          <a:bodyPr>
            <a:normAutofit/>
          </a:bodyPr>
          <a:lstStyle/>
          <a:p>
            <a:r>
              <a:rPr lang="pt-BR" sz="3200">
                <a:latin typeface="Britannic Bold" panose="020B0903060703020204" pitchFamily="34" charset="0"/>
              </a:rPr>
              <a:t>             Linha do tempo da impressão 3d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BEF361-6EE5-8D5A-5B81-7F4560B46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0326"/>
            <a:ext cx="9905999" cy="46379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Década de 80:</a:t>
            </a:r>
          </a:p>
          <a:p>
            <a:pPr marL="457200" lvl="1" indent="0">
              <a:buNone/>
            </a:pP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/>
              <a:t>-</a:t>
            </a:r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oi um período dinâmico na história da impressão 3D, em que essa tecnologia passou de conceitos teóricos a desenvolvimentos tangíveis e inovadores. Avanços significativos nas tecnologias de manufatura aditiva levaram ao registro de patentes cruciais, lançando as bases para a revolução da impressão 3D.</a:t>
            </a:r>
          </a:p>
          <a:p>
            <a:pPr marL="457200" lvl="1" indent="0">
              <a:buNone/>
            </a:pP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Década de 90:</a:t>
            </a:r>
          </a:p>
          <a:p>
            <a:pPr marL="457200" lvl="1" indent="0">
              <a:buNone/>
            </a:pPr>
            <a:r>
              <a:rPr lang="pt-BR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-</a:t>
            </a:r>
            <a:r>
              <a:rPr lang="pt-BR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década de 1990 marcou um período de notável crescimento e diversificação na história das aplicações de impressão 3D e processos de manufatura aditiva. Grandes avanços tecnológicos ocorreram e o registro de patentes significativas expandiu as capacidades e aplicações das impressoras 3D. </a:t>
            </a:r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Como avanço temos a criação da sinterização seletiva a laser(SLS) que expandiu as aplicações nas indústrias aeroespacial e automotiva.</a:t>
            </a:r>
          </a:p>
          <a:p>
            <a:pPr marL="457200" lvl="1" indent="0">
              <a:buNone/>
            </a:pPr>
            <a:r>
              <a:rPr lang="pt-BR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Década de 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2000:</a:t>
            </a:r>
          </a:p>
          <a:p>
            <a:pPr marL="457200" lvl="1" indent="0">
              <a:buNone/>
            </a:pP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Avanços revolucionários no processo de fabricação automatizado por computador de impressão 3D.Esta fase foi significativa na história da impressão 3D. Houve novos desenvolvimentos tecnológicos, o surgimento de novos métodos de impressão e a expansão de aplicações em diversos setores.</a:t>
            </a:r>
          </a:p>
          <a:p>
            <a:pPr marL="457200" lvl="1" indent="0">
              <a:buNone/>
            </a:pPr>
            <a:endParaRPr lang="pt-BR" b="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pt-BR" b="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pt-BR" sz="1400" b="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4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F948F-E4A5-D10E-08FA-5681885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>
                <a:latin typeface="Britannic Bold" panose="020B0903060703020204" pitchFamily="34" charset="0"/>
              </a:rPr>
              <a:t>Funcionamento e tecnologias da impressão 3d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81DC26-B6C3-8027-54E6-3279CDDC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026" y="1752156"/>
            <a:ext cx="10257156" cy="28032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Processo de impressão 3d: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1.Modelagem 3d: criação de um protótipo de um modelo digital tridimensional (CAD)que é produzido em softwares específicos.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2.Fatiamento: o modelo é fatiado em camadas finas, que são lidas pela impressora 3d.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3.Seleção de materiais e configurações: Escolha do material e das configurações necessárias são importantes para a qualidade da peça final.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4.Impressão: a impressora 3d deposita o material camada em camada.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5.Pós-processamento: após a impressão, a peça passa por reparos, como remoção de suportes e acabamento final.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573BEE-0E9F-04F1-41F4-8D013FBD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30" y="4697455"/>
            <a:ext cx="6497782" cy="19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6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14587-9417-C764-065C-897EF79E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4216"/>
            <a:ext cx="9905998" cy="860344"/>
          </a:xfrm>
        </p:spPr>
        <p:txBody>
          <a:bodyPr>
            <a:normAutofit/>
          </a:bodyPr>
          <a:lstStyle/>
          <a:p>
            <a:r>
              <a:rPr lang="pt-BR" sz="3200">
                <a:latin typeface="Britannic Bold"/>
                <a:cs typeface="Arial"/>
              </a:rPr>
              <a:t>Aplicações práticas na atualidade</a:t>
            </a:r>
            <a:endParaRPr lang="pt-BR" sz="3200">
              <a:solidFill>
                <a:srgbClr val="000000"/>
              </a:solidFill>
              <a:latin typeface="Britannic Bold"/>
              <a:cs typeface="Arial"/>
            </a:endParaRPr>
          </a:p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E5910-9871-5844-6EE2-C832BFA48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3149"/>
            <a:ext cx="5837208" cy="4476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/>
              <a:t> </a:t>
            </a:r>
            <a:r>
              <a:rPr lang="pt-BR" sz="2000">
                <a:latin typeface="Arial"/>
                <a:cs typeface="Arial"/>
              </a:rPr>
              <a:t>As tecnologias presentes na impressão 3d são utilizadas em diversas aplicações, desde de simples que tornam o dia-a-dia mais produtivo até aplicações complexas.</a:t>
            </a:r>
          </a:p>
          <a:p>
            <a:pPr marL="0" indent="0">
              <a:buNone/>
            </a:pPr>
            <a:r>
              <a:rPr lang="pt-BR" sz="2000">
                <a:latin typeface="Arial"/>
                <a:cs typeface="Arial"/>
              </a:rPr>
              <a:t> 1.Aplicações para pessoas com deficiência:    Livros e jogos de tabuleiro podem ter </a:t>
            </a:r>
            <a:r>
              <a:rPr lang="pt-BR" sz="2000">
                <a:solidFill>
                  <a:srgbClr val="FFFFFF"/>
                </a:solidFill>
                <a:latin typeface="Arial"/>
                <a:ea typeface="Open Sans"/>
                <a:cs typeface="Arial"/>
              </a:rPr>
              <a:t>materiais adaptados para diferentes singularidades conectivas de deficientes, como letras em braile, </a:t>
            </a:r>
            <a:r>
              <a:rPr lang="pt-BR" sz="2000">
                <a:latin typeface="Arial"/>
                <a:cs typeface="Arial"/>
              </a:rPr>
              <a:t>a partir de arquivos 3d questão impressos pela impressora</a:t>
            </a:r>
          </a:p>
          <a:p>
            <a:pPr marL="0" indent="0">
              <a:buNone/>
            </a:pPr>
            <a:r>
              <a:rPr lang="pt-BR" sz="2000">
                <a:latin typeface="Arial"/>
                <a:cs typeface="Arial"/>
              </a:rPr>
              <a:t> </a:t>
            </a:r>
          </a:p>
        </p:txBody>
      </p:sp>
      <p:pic>
        <p:nvPicPr>
          <p:cNvPr id="4" name="Imagem 3" descr="Supereficiente!: Jogo de Tabuleiro com design da Acessibilidade em Braille">
            <a:extLst>
              <a:ext uri="{FF2B5EF4-FFF2-40B4-BE49-F238E27FC236}">
                <a16:creationId xmlns:a16="http://schemas.microsoft.com/office/drawing/2014/main" id="{21616111-6120-EBB0-C609-18ED5A2FB5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219" t="99134" r="333" b="-3333"/>
          <a:stretch/>
        </p:blipFill>
        <p:spPr>
          <a:xfrm>
            <a:off x="7326702" y="6728249"/>
            <a:ext cx="160378" cy="139154"/>
          </a:xfrm>
          <a:prstGeom prst="rect">
            <a:avLst/>
          </a:prstGeom>
        </p:spPr>
      </p:pic>
      <p:pic>
        <p:nvPicPr>
          <p:cNvPr id="5" name="Imagem 4" descr="Supereficiente!: Jogo de tabuleiro com acessibilidade em Libras e Braille">
            <a:extLst>
              <a:ext uri="{FF2B5EF4-FFF2-40B4-BE49-F238E27FC236}">
                <a16:creationId xmlns:a16="http://schemas.microsoft.com/office/drawing/2014/main" id="{CD010832-2F05-AF59-BD89-E032EFCF0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173" y="1708570"/>
            <a:ext cx="4712898" cy="331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8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BBDE99-942B-39ED-C7FC-C5E9123B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21" y="848556"/>
            <a:ext cx="9433852" cy="1004118"/>
          </a:xfrm>
        </p:spPr>
        <p:txBody>
          <a:bodyPr>
            <a:normAutofit/>
          </a:bodyPr>
          <a:lstStyle/>
          <a:p>
            <a:r>
              <a:rPr lang="pt-BR" sz="3200">
                <a:latin typeface="Britannic Bold"/>
              </a:rPr>
              <a:t>Aplicações práticas na atualidade</a:t>
            </a:r>
          </a:p>
          <a:p>
            <a:endParaRPr lang="pt-BR" sz="32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FE8697-DEF9-113E-C46B-973595EEE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>
                <a:latin typeface="Arial"/>
                <a:cs typeface="Arial"/>
              </a:rPr>
              <a:t>2.Aplicações na medicina:</a:t>
            </a:r>
            <a:endParaRPr lang="pt-BR"/>
          </a:p>
          <a:p>
            <a:r>
              <a:rPr lang="pt-BR" sz="2000">
                <a:latin typeface="Arial"/>
                <a:cs typeface="Arial"/>
              </a:rPr>
              <a:t>       O desenvolvimento de próteses para </a:t>
            </a:r>
            <a:r>
              <a:rPr lang="pt-BR" sz="2000" dirty="0">
                <a:latin typeface="Arial"/>
                <a:cs typeface="Arial"/>
              </a:rPr>
              <a:t>substituir</a:t>
            </a:r>
            <a:r>
              <a:rPr lang="pt-BR" sz="2000">
                <a:latin typeface="Arial"/>
                <a:cs typeface="Arial"/>
              </a:rPr>
              <a:t> partes do corpo humano são cada vez mais realizadas por meio da impressão 3d, a partir de </a:t>
            </a:r>
            <a:r>
              <a:rPr lang="pt-BR" sz="2000" err="1">
                <a:latin typeface="Arial"/>
                <a:cs typeface="Arial"/>
              </a:rPr>
              <a:t>materias</a:t>
            </a:r>
            <a:r>
              <a:rPr lang="pt-BR" sz="2000">
                <a:latin typeface="Arial"/>
                <a:cs typeface="Arial"/>
              </a:rPr>
              <a:t> como plástico e titânio</a:t>
            </a:r>
            <a:endParaRPr lang="pt-BR"/>
          </a:p>
        </p:txBody>
      </p:sp>
      <p:pic>
        <p:nvPicPr>
          <p:cNvPr id="4" name="Imagem 3" descr="Un alumno de la URJC realiza prótesis de manos por impresión 3D para  personas sin recursos de Kenia - Impresión 3D - Fabricación aditiva">
            <a:extLst>
              <a:ext uri="{FF2B5EF4-FFF2-40B4-BE49-F238E27FC236}">
                <a16:creationId xmlns:a16="http://schemas.microsoft.com/office/drawing/2014/main" id="{0ED04435-8A02-71BC-12FA-9B2CB460F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54666"/>
            <a:ext cx="5456279" cy="312371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68338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0</TotalTime>
  <Words>1588</Words>
  <Application>Microsoft Office PowerPoint</Application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Britannic Bold</vt:lpstr>
      <vt:lpstr>Roboto</vt:lpstr>
      <vt:lpstr>Tw Cen MT</vt:lpstr>
      <vt:lpstr>Circuito</vt:lpstr>
      <vt:lpstr>IMPRESSÃO 3D</vt:lpstr>
      <vt:lpstr>MOTIVAÇÃO POR QUE ESTUDAR IMPRESSÃO 3D? </vt:lpstr>
      <vt:lpstr>Objetivos</vt:lpstr>
      <vt:lpstr>sumário</vt:lpstr>
      <vt:lpstr>Histórico e evolução da impressão 3d</vt:lpstr>
      <vt:lpstr>             Linha do tempo da impressão 3d</vt:lpstr>
      <vt:lpstr>Funcionamento e tecnologias da impressão 3d</vt:lpstr>
      <vt:lpstr>Aplicações práticas na atualidade </vt:lpstr>
      <vt:lpstr>Aplicações práticas na atualidade </vt:lpstr>
      <vt:lpstr>Aplicações práticas na atualidade </vt:lpstr>
      <vt:lpstr>Vantagens e desafios </vt:lpstr>
      <vt:lpstr>Vantagens e desafios</vt:lpstr>
      <vt:lpstr>Tendências Atuais da impressão 3d</vt:lpstr>
      <vt:lpstr>Tendências atuais da impressão 3d</vt:lpstr>
      <vt:lpstr>Futuro da impressão 3d</vt:lpstr>
      <vt:lpstr>Considerações finais</vt:lpstr>
      <vt:lpstr>Referências BIBLIOGRÁFICAS</vt:lpstr>
      <vt:lpstr>Referências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JULIO TATUGAWA JUNIOR</dc:creator>
  <cp:lastModifiedBy>JULIO TATUGAWA JUNIOR</cp:lastModifiedBy>
  <cp:revision>170</cp:revision>
  <dcterms:created xsi:type="dcterms:W3CDTF">2025-05-08T22:04:34Z</dcterms:created>
  <dcterms:modified xsi:type="dcterms:W3CDTF">2025-05-11T21:00:35Z</dcterms:modified>
</cp:coreProperties>
</file>