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jpeg" ContentType="image/jpeg"/>
  <Override PartName="/ppt/media/image13.png" ContentType="image/png"/>
  <Override PartName="/ppt/media/image12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11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938200" y="3377520"/>
            <a:ext cx="720720" cy="10188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660000" y="3377520"/>
            <a:ext cx="720720" cy="10188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377520"/>
            <a:ext cx="720720" cy="10188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21440" y="3377520"/>
            <a:ext cx="5215680" cy="10188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</a:t>
            </a:r>
            <a:r>
              <a:rPr b="0" lang="pt-BR" sz="1800" spc="-1" strike="noStrike">
                <a:latin typeface="Arial"/>
              </a:rPr>
              <a:t>the title text </a:t>
            </a:r>
            <a:r>
              <a:rPr b="0" lang="pt-BR" sz="1800" spc="-1" strike="noStrike">
                <a:latin typeface="Arial"/>
              </a:rPr>
              <a:t>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2920" cy="53226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047760" y="5323680"/>
            <a:ext cx="3046680" cy="10188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6096240" y="5323680"/>
            <a:ext cx="3046680" cy="10188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0" y="5323680"/>
            <a:ext cx="3046680" cy="10188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356240" y="6755040"/>
            <a:ext cx="892440" cy="10188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8250480" y="6755040"/>
            <a:ext cx="892440" cy="10188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0" y="6755040"/>
            <a:ext cx="892440" cy="10188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893880" y="6755040"/>
            <a:ext cx="6461640" cy="10188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356240" y="6755040"/>
            <a:ext cx="892440" cy="10188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8250480" y="6755040"/>
            <a:ext cx="892440" cy="10188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0" y="6755040"/>
            <a:ext cx="892440" cy="10188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893880" y="6755040"/>
            <a:ext cx="6461640" cy="10188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15600" y="1800000"/>
            <a:ext cx="521568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Raleway"/>
                <a:ea typeface="Raleway"/>
              </a:rPr>
              <a:t>COMUNICAÇÃO EMPRESARIAL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024000" y="4501800"/>
            <a:ext cx="521568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2185c5"/>
                </a:solidFill>
                <a:latin typeface="Raleway"/>
                <a:ea typeface="Raleway"/>
              </a:rPr>
              <a:t>Carlos Henrique Reis</a:t>
            </a:r>
            <a:br/>
            <a:r>
              <a:rPr b="0" lang="pt-BR" sz="2000" spc="-1" strike="noStrike">
                <a:solidFill>
                  <a:srgbClr val="2185c5"/>
                </a:solidFill>
                <a:latin typeface="Raleway"/>
                <a:ea typeface="Raleway"/>
              </a:rPr>
              <a:t>Jean Carlos de Oliveira</a:t>
            </a:r>
            <a:br/>
            <a:r>
              <a:rPr b="0" lang="pt-BR" sz="2000" spc="-1" strike="noStrike">
                <a:solidFill>
                  <a:srgbClr val="2185c5"/>
                </a:solidFill>
                <a:latin typeface="Raleway"/>
                <a:ea typeface="Raleway"/>
              </a:rPr>
              <a:t>Mateus Henrique Toledo</a:t>
            </a:r>
            <a:br/>
            <a:r>
              <a:rPr b="0" lang="pt-BR" sz="2000" spc="-1" strike="noStrike">
                <a:solidFill>
                  <a:srgbClr val="2185c5"/>
                </a:solidFill>
                <a:latin typeface="Raleway"/>
                <a:ea typeface="Raleway"/>
              </a:rPr>
              <a:t>Ruan Costa</a:t>
            </a:r>
            <a:br/>
            <a:r>
              <a:rPr b="0" lang="pt-BR" sz="2000" spc="-1" strike="noStrike">
                <a:solidFill>
                  <a:srgbClr val="2185c5"/>
                </a:solidFill>
                <a:latin typeface="Raleway"/>
                <a:ea typeface="Raleway"/>
              </a:rPr>
              <a:t>Victor Rodrigues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92000" y="393840"/>
            <a:ext cx="784728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Modelagem UML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925560" y="1296000"/>
            <a:ext cx="6849720" cy="51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92000" y="393840"/>
            <a:ext cx="784728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Modelagem UML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070280" y="1296000"/>
            <a:ext cx="6849360" cy="51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83160" y="648360"/>
            <a:ext cx="8916120" cy="604728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2649960" y="216000"/>
            <a:ext cx="397368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2185c5"/>
                </a:solidFill>
                <a:latin typeface="Lato"/>
                <a:ea typeface="Lato"/>
              </a:rPr>
              <a:t>Modelagem UML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92000" y="393840"/>
            <a:ext cx="784728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Diagrama BPMN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0" y="1728000"/>
            <a:ext cx="9143280" cy="43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51960" y="3096000"/>
            <a:ext cx="777132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7ecefd"/>
                </a:solidFill>
                <a:latin typeface="Raleway"/>
                <a:ea typeface="Raleway"/>
              </a:rPr>
              <a:t>4.</a:t>
            </a:r>
            <a:br/>
            <a:r>
              <a:rPr b="0" lang="pt-BR" sz="4800" spc="-1" strike="noStrike">
                <a:solidFill>
                  <a:srgbClr val="ffffff"/>
                </a:solidFill>
                <a:latin typeface="Raleway"/>
                <a:ea typeface="Raleway"/>
              </a:rPr>
              <a:t>CONFIGURAÇÕES NECESSÁRIAS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711080" y="465840"/>
            <a:ext cx="556020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Configurações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5080" y="2016000"/>
            <a:ext cx="8296200" cy="35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Definir IP multicast no arquivo. udp.xml do JGroups.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Setar IPv4 como </a:t>
            </a:r>
            <a:r>
              <a:rPr b="0" i="1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default 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na JVM.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Habilitar protocolo IGMP no roteador.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99440" y="250200"/>
            <a:ext cx="880020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Definição do IP multicast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5080" y="1512000"/>
            <a:ext cx="8296200" cy="47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Ao invés de usar JGroups .jar, descompacte o arquivo e defina um IP  para multicast, adicionando uma linha ao arquivo. Importe a pasta para o projeto depois.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0" y="5184000"/>
            <a:ext cx="9133920" cy="961200"/>
          </a:xfrm>
          <a:prstGeom prst="rect">
            <a:avLst/>
          </a:prstGeom>
          <a:ln>
            <a:noFill/>
          </a:ln>
        </p:spPr>
      </p:pic>
      <p:sp>
        <p:nvSpPr>
          <p:cNvPr id="217" name="Line 3"/>
          <p:cNvSpPr/>
          <p:nvPr/>
        </p:nvSpPr>
        <p:spPr>
          <a:xfrm>
            <a:off x="792000" y="4824000"/>
            <a:ext cx="792000" cy="648000"/>
          </a:xfrm>
          <a:prstGeom prst="line">
            <a:avLst/>
          </a:prstGeom>
          <a:ln w="38160">
            <a:solidFill>
              <a:srgbClr val="ef413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99440" y="250200"/>
            <a:ext cx="880020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Definir IPv4 como padrão na JVM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432000" y="2284920"/>
            <a:ext cx="811080" cy="81108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137160" y="3664800"/>
            <a:ext cx="1374840" cy="137484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360000" y="5458320"/>
            <a:ext cx="949320" cy="94932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1368000" y="2559600"/>
            <a:ext cx="777600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900" spc="-1" strike="noStrike">
                <a:latin typeface="Courier New"/>
              </a:rPr>
              <a:t>setx _JAVA_OPTIONS -Djava.net.preferIPv4Stack=true</a:t>
            </a:r>
            <a:endParaRPr b="0" lang="pt-BR" sz="19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368000" y="4104000"/>
            <a:ext cx="79200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800" spc="-1" strike="noStrike">
                <a:latin typeface="Courier New"/>
              </a:rPr>
              <a:t>export _JAVA_OPTIONS=”-Djava.net.preferIPv4Stack=true”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1368360" y="5688360"/>
            <a:ext cx="7631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800" spc="-1" strike="noStrike">
                <a:latin typeface="Courier New"/>
              </a:rPr>
              <a:t>System.setProperty("java.net.preferIPv4Stack","true");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99440" y="250200"/>
            <a:ext cx="880020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Habilitar IGMP no roteador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88000" y="2664000"/>
            <a:ext cx="8351280" cy="30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Varia de roteador para roteador. Através do Setup deve ser realizada essa configuração.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51960" y="3096000"/>
            <a:ext cx="777132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7ecefd"/>
                </a:solidFill>
                <a:latin typeface="Raleway"/>
                <a:ea typeface="Raleway"/>
              </a:rPr>
              <a:t>5.</a:t>
            </a:r>
            <a:br/>
            <a:r>
              <a:rPr b="0" lang="pt-BR" sz="4800" spc="-1" strike="noStrike">
                <a:solidFill>
                  <a:srgbClr val="ffffff"/>
                </a:solidFill>
                <a:latin typeface="Raleway"/>
                <a:ea typeface="Raleway"/>
              </a:rPr>
              <a:t>A APLICAÇÃO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85800" y="2736000"/>
            <a:ext cx="777132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7ecefd"/>
                </a:solidFill>
                <a:latin typeface="Raleway"/>
                <a:ea typeface="Raleway"/>
              </a:rPr>
              <a:t>1.</a:t>
            </a:r>
            <a:br/>
            <a:r>
              <a:rPr b="0" lang="pt-BR" sz="4800" spc="-1" strike="noStrike">
                <a:solidFill>
                  <a:srgbClr val="ffffff"/>
                </a:solidFill>
                <a:latin typeface="Raleway"/>
                <a:ea typeface="Raleway"/>
              </a:rPr>
              <a:t>O PROBLEMA A SER ABORDADO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15080" y="2016000"/>
            <a:ext cx="8296200" cy="35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Material da equipe de Group Communication.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Documentação oficial, JGroups.org.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04000" y="506880"/>
            <a:ext cx="396000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Referências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711080" y="465840"/>
            <a:ext cx="556020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O problema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15080" y="1512000"/>
            <a:ext cx="8296200" cy="47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Prover a comunicação entre departamentos de uma grande seguradora, via mensagens de texto. A aplicação deve consumir o mínimo de recursos de rede.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711080" y="465840"/>
            <a:ext cx="649620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Ideia da solução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6552000" y="4248000"/>
            <a:ext cx="1437480" cy="143748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1440000" y="4392000"/>
            <a:ext cx="1655280" cy="16552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4104000" y="1642320"/>
            <a:ext cx="1596960" cy="1596960"/>
          </a:xfrm>
          <a:prstGeom prst="rect">
            <a:avLst/>
          </a:prstGeom>
          <a:ln>
            <a:noFill/>
          </a:ln>
        </p:spPr>
      </p:pic>
      <p:sp>
        <p:nvSpPr>
          <p:cNvPr id="177" name="Line 2"/>
          <p:cNvSpPr/>
          <p:nvPr/>
        </p:nvSpPr>
        <p:spPr>
          <a:xfrm flipH="1">
            <a:off x="2592000" y="2952000"/>
            <a:ext cx="1152000" cy="136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3"/>
          <p:cNvSpPr/>
          <p:nvPr/>
        </p:nvSpPr>
        <p:spPr>
          <a:xfrm>
            <a:off x="5832000" y="3024000"/>
            <a:ext cx="936000" cy="1224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4"/>
          <p:cNvSpPr/>
          <p:nvPr/>
        </p:nvSpPr>
        <p:spPr>
          <a:xfrm>
            <a:off x="3384000" y="5112000"/>
            <a:ext cx="309600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4"/>
          <a:stretch/>
        </p:blipFill>
        <p:spPr>
          <a:xfrm>
            <a:off x="5956560" y="3312000"/>
            <a:ext cx="666720" cy="66672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5"/>
          <a:stretch/>
        </p:blipFill>
        <p:spPr>
          <a:xfrm>
            <a:off x="2880000" y="3240000"/>
            <a:ext cx="666720" cy="66672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6"/>
          <a:stretch/>
        </p:blipFill>
        <p:spPr>
          <a:xfrm>
            <a:off x="4464000" y="4804560"/>
            <a:ext cx="666720" cy="666720"/>
          </a:xfrm>
          <a:prstGeom prst="rect">
            <a:avLst/>
          </a:prstGeom>
          <a:ln>
            <a:noFill/>
          </a:ln>
        </p:spPr>
      </p:pic>
      <p:sp>
        <p:nvSpPr>
          <p:cNvPr id="183" name="CustomShape 5"/>
          <p:cNvSpPr/>
          <p:nvPr/>
        </p:nvSpPr>
        <p:spPr>
          <a:xfrm>
            <a:off x="4104000" y="3240000"/>
            <a:ext cx="151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1152000" y="6048000"/>
            <a:ext cx="208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TECNOLOGIA DA INFORMAÇÃO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6336000" y="5877720"/>
            <a:ext cx="2087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ADMINISTRAÇÃO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711080" y="465840"/>
            <a:ext cx="649620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Ideia da solução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6552000" y="4248000"/>
            <a:ext cx="1437480" cy="143748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1440000" y="4392000"/>
            <a:ext cx="1655280" cy="165528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4104000" y="1642320"/>
            <a:ext cx="1596960" cy="159696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4104000" y="3240000"/>
            <a:ext cx="151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152000" y="6048000"/>
            <a:ext cx="208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TECNOLOGIA DA INFORMAÇÃO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6336000" y="5877720"/>
            <a:ext cx="2087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ADMINISTRAÇÃO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Line 5"/>
          <p:cNvSpPr/>
          <p:nvPr/>
        </p:nvSpPr>
        <p:spPr>
          <a:xfrm>
            <a:off x="4896000" y="3586320"/>
            <a:ext cx="360" cy="109368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6"/>
          <p:cNvSpPr/>
          <p:nvPr/>
        </p:nvSpPr>
        <p:spPr>
          <a:xfrm flipH="1">
            <a:off x="3384000" y="4680000"/>
            <a:ext cx="1512000" cy="64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7"/>
          <p:cNvSpPr/>
          <p:nvPr/>
        </p:nvSpPr>
        <p:spPr>
          <a:xfrm>
            <a:off x="4896000" y="4680000"/>
            <a:ext cx="1368000" cy="64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4"/>
          <a:stretch/>
        </p:blipFill>
        <p:spPr>
          <a:xfrm>
            <a:off x="4464000" y="4320000"/>
            <a:ext cx="876960" cy="87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51960" y="3096000"/>
            <a:ext cx="777132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7ecefd"/>
                </a:solidFill>
                <a:latin typeface="Raleway"/>
                <a:ea typeface="Raleway"/>
              </a:rPr>
              <a:t>2.</a:t>
            </a:r>
            <a:br/>
            <a:r>
              <a:rPr b="0" lang="pt-BR" sz="4800" spc="-1" strike="noStrike">
                <a:solidFill>
                  <a:srgbClr val="ffffff"/>
                </a:solidFill>
                <a:latin typeface="Raleway"/>
                <a:ea typeface="Raleway"/>
              </a:rPr>
              <a:t>DEFINIÇÃO DO PARADIGMA DE COMUNICAÇÃO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92000" y="393840"/>
            <a:ext cx="784728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Possíveis paradigmas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41720" y="1767960"/>
            <a:ext cx="829620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RPC – grpc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Publish Subscribe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MQTT – Mosquitto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Group communication - JGroups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92000" y="393840"/>
            <a:ext cx="784728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Possíveis paradigmas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41720" y="1767960"/>
            <a:ext cx="829620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RPC – grpc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Publish Subscribe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MQTT – Mosquitto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Group communication - JGroups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51960" y="3096000"/>
            <a:ext cx="777132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7ecefd"/>
                </a:solidFill>
                <a:latin typeface="Raleway"/>
                <a:ea typeface="Raleway"/>
              </a:rPr>
              <a:t>3.</a:t>
            </a:r>
            <a:br/>
            <a:r>
              <a:rPr b="0" lang="pt-BR" sz="4800" spc="-1" strike="noStrike">
                <a:solidFill>
                  <a:srgbClr val="ffffff"/>
                </a:solidFill>
                <a:latin typeface="Raleway"/>
                <a:ea typeface="Raleway"/>
              </a:rPr>
              <a:t>MODELAGEM DO SISTEMA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LibreOffice/5.4.2.2$Linux_X86_64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2017-11-09T19:16:27Z</dcterms:modified>
  <cp:revision>8</cp:revision>
  <dc:subject/>
  <dc:title/>
</cp:coreProperties>
</file>