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77" r:id="rId6"/>
    <p:sldId id="278" r:id="rId7"/>
    <p:sldId id="279" r:id="rId8"/>
    <p:sldId id="280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81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82" r:id="rId28"/>
    <p:sldId id="283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38" userDrawn="1">
          <p15:clr>
            <a:srgbClr val="A4A3A4"/>
          </p15:clr>
        </p15:guide>
        <p15:guide id="2" pos="7242" userDrawn="1">
          <p15:clr>
            <a:srgbClr val="A4A3A4"/>
          </p15:clr>
        </p15:guide>
        <p15:guide id="3" orient="horz" pos="346" userDrawn="1">
          <p15:clr>
            <a:srgbClr val="A4A3A4"/>
          </p15:clr>
        </p15:guide>
        <p15:guide id="4" orient="horz" pos="3974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5B3"/>
    <a:srgbClr val="0A2133"/>
    <a:srgbClr val="0F324C"/>
    <a:srgbClr val="1A53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CD5568-2373-48A6-BAF2-0C13AF14E604}" v="2182" dt="2020-02-22T05:01:24.5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474" y="96"/>
      </p:cViewPr>
      <p:guideLst>
        <p:guide pos="438"/>
        <p:guide pos="7242"/>
        <p:guide orient="horz" pos="346"/>
        <p:guide orient="horz" pos="3974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9A3A0-A73D-4EF1-9B0E-BCB8A6468526}" type="datetimeFigureOut">
              <a:rPr lang="pt-BR" smtClean="0"/>
              <a:t>22/02/2020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15499A-7743-4936-B174-ACB2D1279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1396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68B5FD-128F-477F-850E-FBC47BA50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B9F22E-38A5-49C6-8675-B37DA1957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B94256-019A-48DB-95A0-2ADA66E83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3BDA-06CE-4D92-A411-459B39298584}" type="datetime1">
              <a:rPr lang="pt-BR" smtClean="0"/>
              <a:t>22/02/2020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764664-FB8B-48CA-B80D-150C668BE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BA05A3-E56C-4B43-A302-AF62D823F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226B-FE3D-45A7-8C4B-5E6E10474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5201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74575-B89C-4BC9-8DCF-23CF149C4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51DF57D-C257-47E4-9D96-4437AF8D8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A30DD8-D735-4D2E-B755-C8B49159A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B3F5-1FC0-4B20-B1EB-B2ABF9A47796}" type="datetime1">
              <a:rPr lang="pt-BR" smtClean="0"/>
              <a:t>22/02/2020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04B31D-0B01-42F4-B3BA-D49C6734F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E89C75-A54D-4D6D-A7F9-6631C9F9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226B-FE3D-45A7-8C4B-5E6E10474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6374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ED2082-E8F7-4BDE-AA60-4011F022A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DC39788-A2A2-444B-AB11-AF5691DAF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8BCCFA-2836-43A0-B86A-EFDC8AC94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F438C-1994-4EE7-91C0-F21EA884B9A4}" type="datetime1">
              <a:rPr lang="pt-BR" smtClean="0"/>
              <a:t>22/02/2020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67B383-B3FB-442D-8220-68D73F528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08E0CD-DF70-4E87-868F-EC3048BFD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226B-FE3D-45A7-8C4B-5E6E10474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1042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E4478-6C75-4D94-928D-48DD33EB0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3EF151-EB30-443B-A6EB-3F607F6A5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14A44C-6C37-4A62-8E09-312771A00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F42E-27C8-404D-8787-CCC59190D4E6}" type="datetime1">
              <a:rPr lang="pt-BR" smtClean="0"/>
              <a:t>22/02/2020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F16D94-AF22-4B7E-9285-8CDCB5593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5A7290-9DDD-4C14-8626-B154219F7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226B-FE3D-45A7-8C4B-5E6E10474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0463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34D086-056C-4923-AAE5-70CD9CFE8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001981-EC4D-4755-A144-07331E777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D44C45-E2B5-4D12-8B02-595678D29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32EE-9292-42DB-822A-C3F519D512A9}" type="datetime1">
              <a:rPr lang="pt-BR" smtClean="0"/>
              <a:t>22/02/2020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3AD761-8E29-4630-BEF2-573A60DC4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3371B1-7C96-47B4-86AE-DC9AF32C2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226B-FE3D-45A7-8C4B-5E6E10474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2782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56814-476D-433C-A9D5-135FBEB20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1FDCCD-16BF-4D0C-B423-9F3EF7162F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7A2FB7E-8522-4237-99F5-5B5694469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DC8BD80-C575-4710-8B50-F5821953E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E28F-6236-4073-99FB-88201B3F97A8}" type="datetime1">
              <a:rPr lang="pt-BR" smtClean="0"/>
              <a:t>22/02/2020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B25B230-7633-464A-AE6D-7D26C667C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EE0381-9898-4B92-839F-556FBD3E9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226B-FE3D-45A7-8C4B-5E6E10474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8671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38DDA3-E4A1-4547-BA5C-4DAAB6234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2593E8-EFFC-4E29-BAD8-C77DE584A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7F796D8-8821-4750-9A3C-FEB407F33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0718CC9-E4FF-4DBC-9EAD-F5F5940662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25A3B2F-61E1-47BB-86E3-F5C865DC9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E4A777F-CB53-4889-8BC6-B6521CD21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E8A93-7845-4B16-B446-4810BAB15229}" type="datetime1">
              <a:rPr lang="pt-BR" smtClean="0"/>
              <a:t>22/02/2020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A12A3CF-FEE1-4F93-B8AF-DB7B733CD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30452D8-F53D-4C9F-936B-C76AE8F0A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226B-FE3D-45A7-8C4B-5E6E10474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3643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D1ADDC-1B2E-448D-A54D-E8520688E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F0A4140-A710-4066-88ED-B8F30334F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E4BD-F7BF-4AE2-ACE3-50E6576D00D1}" type="datetime1">
              <a:rPr lang="pt-BR" smtClean="0"/>
              <a:t>22/02/2020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29DCEB9-94BC-478C-9293-036CE2FF5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8494D3B-CFFC-4435-9C64-6CDCB8C79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226B-FE3D-45A7-8C4B-5E6E10474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2708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7B1555C-3DD4-454F-8BF1-08911C9BE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0AF2-BD25-4CD7-83EA-00B5A38EC3B7}" type="datetime1">
              <a:rPr lang="pt-BR" smtClean="0"/>
              <a:t>22/02/2020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C74D64E-9CB4-42A6-ABF9-6580C6FCA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7711641-5335-43AB-80A5-50639F472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226B-FE3D-45A7-8C4B-5E6E10474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4487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33457-9086-4EA7-A4F8-FF6198A75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338093-DD2A-4796-BF78-A1F98FF77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247D5DE-FB4D-43EF-953E-5F4434FD0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C4950C8-4DB0-45D8-9D0C-1F2E8D553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664EF-49FE-4359-A0EC-AA4BC49D23CC}" type="datetime1">
              <a:rPr lang="pt-BR" smtClean="0"/>
              <a:t>22/02/2020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29077B9-DD2B-4792-95B3-7772DE1F0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68D3895-486D-4994-B202-8ED513174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226B-FE3D-45A7-8C4B-5E6E10474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3763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8566E-DDA9-4743-9ACB-AD6745629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38FDDEF-8EF5-43A2-8E84-99CE74E440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F5E7F96-1452-4E0E-B5BB-1ABFC70CF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9CC1658-6317-4783-98E4-D20F6E735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5B33-AB13-490C-9A7E-767C0C975621}" type="datetime1">
              <a:rPr lang="pt-BR" smtClean="0"/>
              <a:t>22/02/2020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55760B-673F-4EA0-AE5B-7D5906CD0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CEF0878-62CB-4FFC-9149-7D4CA0282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8226B-FE3D-45A7-8C4B-5E6E10474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575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0D44B5E-B671-4BC4-98F6-989D30352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050C56-12A4-4FAF-86FA-0AB64FE88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DB340B-B5E8-49CD-B221-2D4305E71B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B6A34-3692-4B14-96A5-C8DC3EE3ACD1}" type="datetime1">
              <a:rPr lang="pt-BR" smtClean="0"/>
              <a:t>22/02/2020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1FB02C-3194-44D4-9BC9-0456F431B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28E196-04E9-4B49-98AB-4DCE45F03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8226B-FE3D-45A7-8C4B-5E6E10474E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7740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1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4EC6B62-065A-45E3-888B-493A78EE9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549275"/>
            <a:ext cx="142875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15D0C36-9569-4239-982F-A9DA5582E599}"/>
              </a:ext>
            </a:extLst>
          </p:cNvPr>
          <p:cNvSpPr txBox="1"/>
          <p:nvPr/>
        </p:nvSpPr>
        <p:spPr>
          <a:xfrm>
            <a:off x="7655495" y="676344"/>
            <a:ext cx="38411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>
                <a:solidFill>
                  <a:schemeClr val="bg1"/>
                </a:solidFill>
                <a:latin typeface="Circe Light" panose="020B0402020203020203" pitchFamily="34" charset="0"/>
              </a:rPr>
              <a:t>Curso de Sistemas de Informação</a:t>
            </a:r>
          </a:p>
          <a:p>
            <a:pPr algn="ctr"/>
            <a:r>
              <a:rPr lang="pt-BR" sz="2000">
                <a:solidFill>
                  <a:schemeClr val="bg1"/>
                </a:solidFill>
                <a:latin typeface="Circe Light" panose="020B0402020203020203" pitchFamily="34" charset="0"/>
              </a:rPr>
              <a:t>Projeto Final de Curso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DE59EF05-9A75-44B5-A2E0-3A91AF498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6000" y="2442405"/>
            <a:ext cx="7200000" cy="197319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03EF2EA3-8A75-46B2-8B3F-7BF72FFA0319}"/>
              </a:ext>
            </a:extLst>
          </p:cNvPr>
          <p:cNvSpPr txBox="1"/>
          <p:nvPr/>
        </p:nvSpPr>
        <p:spPr>
          <a:xfrm>
            <a:off x="1704260" y="5131328"/>
            <a:ext cx="2867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400">
                <a:solidFill>
                  <a:schemeClr val="bg1"/>
                </a:solidFill>
                <a:latin typeface="Circe Bold" panose="020B0602020203020203" pitchFamily="34" charset="0"/>
              </a:rPr>
              <a:t>Júlio Cesar Carvalho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142A7EF-1F83-4DFC-BF13-57A3F1CDF8FD}"/>
              </a:ext>
            </a:extLst>
          </p:cNvPr>
          <p:cNvSpPr txBox="1"/>
          <p:nvPr/>
        </p:nvSpPr>
        <p:spPr>
          <a:xfrm>
            <a:off x="4733800" y="5131328"/>
            <a:ext cx="2640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400">
                <a:solidFill>
                  <a:schemeClr val="bg1"/>
                </a:solidFill>
                <a:latin typeface="Circe Bold" panose="020B0602020203020203" pitchFamily="34" charset="0"/>
              </a:rPr>
              <a:t>João Vitor Teixeira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F8FF68B-CEC1-4281-A9F2-65DB796065EB}"/>
              </a:ext>
            </a:extLst>
          </p:cNvPr>
          <p:cNvSpPr txBox="1"/>
          <p:nvPr/>
        </p:nvSpPr>
        <p:spPr>
          <a:xfrm>
            <a:off x="7536996" y="5131328"/>
            <a:ext cx="2950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400">
                <a:solidFill>
                  <a:schemeClr val="bg1"/>
                </a:solidFill>
                <a:latin typeface="Circe Bold" panose="020B0602020203020203" pitchFamily="34" charset="0"/>
              </a:rPr>
              <a:t>Mateus José Barbosa</a:t>
            </a:r>
            <a:endParaRPr lang="pt-BR" sz="240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E6A65A3-A94E-4231-98CD-7F8AA4511B22}"/>
              </a:ext>
            </a:extLst>
          </p:cNvPr>
          <p:cNvSpPr txBox="1"/>
          <p:nvPr/>
        </p:nvSpPr>
        <p:spPr>
          <a:xfrm>
            <a:off x="5726348" y="6308725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000">
                <a:solidFill>
                  <a:srgbClr val="0065B3"/>
                </a:solidFill>
                <a:latin typeface="Circe Bold" panose="020B0602020203020203" pitchFamily="34" charset="0"/>
              </a:rP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2211485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1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91DEDBE-B017-4A5D-8660-8C5502D4B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549275"/>
            <a:ext cx="142875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B38DEFF6-88A1-47A6-A3EC-902F39D2FD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191" y="550100"/>
            <a:ext cx="523484" cy="961200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BD2CA0-8131-41A0-B5F6-979B358FD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6218"/>
            <a:ext cx="2743200" cy="365125"/>
          </a:xfrm>
        </p:spPr>
        <p:txBody>
          <a:bodyPr/>
          <a:lstStyle/>
          <a:p>
            <a:r>
              <a:rPr lang="pt-BR" sz="1400">
                <a:solidFill>
                  <a:srgbClr val="0065B3"/>
                </a:solidFill>
                <a:latin typeface="Circe Light" panose="020B0402020203020203" pitchFamily="34" charset="0"/>
              </a:rPr>
              <a:t>Slide </a:t>
            </a:r>
            <a:fld id="{04D8226B-FE3D-45A7-8C4B-5E6E10474E96}" type="slidenum">
              <a:rPr lang="pt-BR" sz="1400" smtClean="0">
                <a:solidFill>
                  <a:srgbClr val="0065B3"/>
                </a:solidFill>
                <a:latin typeface="Circe Light" panose="020B0402020203020203" pitchFamily="34" charset="0"/>
              </a:rPr>
              <a:t>10</a:t>
            </a:fld>
            <a:endParaRPr lang="pt-BR" sz="1400">
              <a:solidFill>
                <a:srgbClr val="0065B3"/>
              </a:solidFill>
              <a:latin typeface="Circe Light" panose="020B0402020203020203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47F324C-AD90-4893-82D1-A1A4441298B6}"/>
              </a:ext>
            </a:extLst>
          </p:cNvPr>
          <p:cNvSpPr txBox="1"/>
          <p:nvPr/>
        </p:nvSpPr>
        <p:spPr>
          <a:xfrm>
            <a:off x="5597306" y="6308725"/>
            <a:ext cx="997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000">
                <a:solidFill>
                  <a:srgbClr val="0065B3"/>
                </a:solidFill>
                <a:latin typeface="Circe Bold" panose="020B0602020203020203" pitchFamily="34" charset="0"/>
              </a:rPr>
              <a:t>etanóis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AD049885-D5D9-4F71-86B4-C9C5798455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96000" y="2442405"/>
            <a:ext cx="7200000" cy="197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80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1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91DEDBE-B017-4A5D-8660-8C5502D4B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549275"/>
            <a:ext cx="142875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B38DEFF6-88A1-47A6-A3EC-902F39D2FD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191" y="550100"/>
            <a:ext cx="523484" cy="961200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BD2CA0-8131-41A0-B5F6-979B358FD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6218"/>
            <a:ext cx="2743200" cy="365125"/>
          </a:xfrm>
        </p:spPr>
        <p:txBody>
          <a:bodyPr/>
          <a:lstStyle/>
          <a:p>
            <a:r>
              <a:rPr lang="pt-BR" sz="1400">
                <a:solidFill>
                  <a:srgbClr val="0065B3"/>
                </a:solidFill>
                <a:latin typeface="Circe Light" panose="020B0402020203020203" pitchFamily="34" charset="0"/>
              </a:rPr>
              <a:t>Slide </a:t>
            </a:r>
            <a:fld id="{04D8226B-FE3D-45A7-8C4B-5E6E10474E96}" type="slidenum">
              <a:rPr lang="pt-BR" sz="1400" smtClean="0">
                <a:solidFill>
                  <a:srgbClr val="0065B3"/>
                </a:solidFill>
                <a:latin typeface="Circe Light" panose="020B0402020203020203" pitchFamily="34" charset="0"/>
              </a:rPr>
              <a:t>11</a:t>
            </a:fld>
            <a:endParaRPr lang="pt-BR" sz="1400">
              <a:solidFill>
                <a:srgbClr val="0065B3"/>
              </a:solidFill>
              <a:latin typeface="Circe Light" panose="020B0402020203020203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47F324C-AD90-4893-82D1-A1A4441298B6}"/>
              </a:ext>
            </a:extLst>
          </p:cNvPr>
          <p:cNvSpPr txBox="1"/>
          <p:nvPr/>
        </p:nvSpPr>
        <p:spPr>
          <a:xfrm>
            <a:off x="5597306" y="6308725"/>
            <a:ext cx="997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000">
                <a:solidFill>
                  <a:srgbClr val="0065B3"/>
                </a:solidFill>
                <a:latin typeface="Circe Bold" panose="020B0602020203020203" pitchFamily="34" charset="0"/>
              </a:rPr>
              <a:t>etanóis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0179E2E-0A94-4FC6-87D5-6A09A7190F22}"/>
              </a:ext>
            </a:extLst>
          </p:cNvPr>
          <p:cNvSpPr txBox="1"/>
          <p:nvPr/>
        </p:nvSpPr>
        <p:spPr>
          <a:xfrm>
            <a:off x="2364434" y="2736503"/>
            <a:ext cx="746313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>
                <a:solidFill>
                  <a:schemeClr val="bg1"/>
                </a:solidFill>
                <a:latin typeface="Circe Bold" panose="020B0602020203020203" pitchFamily="34" charset="0"/>
              </a:rPr>
              <a:t>Um motor para busca de preços de combustível</a:t>
            </a:r>
          </a:p>
          <a:p>
            <a:pPr algn="ctr"/>
            <a:r>
              <a:rPr lang="pt-BR" sz="2800">
                <a:solidFill>
                  <a:schemeClr val="bg1"/>
                </a:solidFill>
                <a:latin typeface="Circe Bold" panose="020B0602020203020203" pitchFamily="34" charset="0"/>
              </a:rPr>
              <a:t>com base na localização atual do motorista</a:t>
            </a:r>
          </a:p>
          <a:p>
            <a:pPr algn="ctr"/>
            <a:r>
              <a:rPr lang="pt-BR" sz="2800">
                <a:solidFill>
                  <a:schemeClr val="bg1"/>
                </a:solidFill>
                <a:latin typeface="Circe Bold" panose="020B0602020203020203" pitchFamily="34" charset="0"/>
              </a:rPr>
              <a:t>ou em uma rota pré-definida.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8CC546D-5255-4561-A392-6EA25F37F51B}"/>
              </a:ext>
            </a:extLst>
          </p:cNvPr>
          <p:cNvSpPr txBox="1"/>
          <p:nvPr/>
        </p:nvSpPr>
        <p:spPr>
          <a:xfrm>
            <a:off x="3948521" y="737899"/>
            <a:ext cx="42949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>
                <a:solidFill>
                  <a:schemeClr val="bg1"/>
                </a:solidFill>
                <a:latin typeface="Circe Bold" panose="020B0602020203020203" pitchFamily="34" charset="0"/>
              </a:rPr>
              <a:t>O QUE É O ETANÓIS?</a:t>
            </a:r>
          </a:p>
        </p:txBody>
      </p:sp>
    </p:spTree>
    <p:extLst>
      <p:ext uri="{BB962C8B-B14F-4D97-AF65-F5344CB8AC3E}">
        <p14:creationId xmlns:p14="http://schemas.microsoft.com/office/powerpoint/2010/main" val="233723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1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91DEDBE-B017-4A5D-8660-8C5502D4B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549275"/>
            <a:ext cx="142875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B38DEFF6-88A1-47A6-A3EC-902F39D2FD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191" y="550100"/>
            <a:ext cx="523484" cy="961200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BD2CA0-8131-41A0-B5F6-979B358FD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6218"/>
            <a:ext cx="2743200" cy="365125"/>
          </a:xfrm>
        </p:spPr>
        <p:txBody>
          <a:bodyPr/>
          <a:lstStyle/>
          <a:p>
            <a:r>
              <a:rPr lang="pt-BR" sz="1400">
                <a:solidFill>
                  <a:srgbClr val="0065B3"/>
                </a:solidFill>
                <a:latin typeface="Circe Light" panose="020B0402020203020203" pitchFamily="34" charset="0"/>
              </a:rPr>
              <a:t>Slide </a:t>
            </a:r>
            <a:fld id="{04D8226B-FE3D-45A7-8C4B-5E6E10474E96}" type="slidenum">
              <a:rPr lang="pt-BR" sz="1400" smtClean="0">
                <a:solidFill>
                  <a:srgbClr val="0065B3"/>
                </a:solidFill>
                <a:latin typeface="Circe Light" panose="020B0402020203020203" pitchFamily="34" charset="0"/>
              </a:rPr>
              <a:t>12</a:t>
            </a:fld>
            <a:endParaRPr lang="pt-BR" sz="1400">
              <a:solidFill>
                <a:srgbClr val="0065B3"/>
              </a:solidFill>
              <a:latin typeface="Circe Light" panose="020B0402020203020203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47F324C-AD90-4893-82D1-A1A4441298B6}"/>
              </a:ext>
            </a:extLst>
          </p:cNvPr>
          <p:cNvSpPr txBox="1"/>
          <p:nvPr/>
        </p:nvSpPr>
        <p:spPr>
          <a:xfrm>
            <a:off x="5597306" y="6308725"/>
            <a:ext cx="997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000">
                <a:solidFill>
                  <a:srgbClr val="0065B3"/>
                </a:solidFill>
                <a:latin typeface="Circe Bold" panose="020B0602020203020203" pitchFamily="34" charset="0"/>
              </a:rPr>
              <a:t>etanóis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0179E2E-0A94-4FC6-87D5-6A09A7190F22}"/>
              </a:ext>
            </a:extLst>
          </p:cNvPr>
          <p:cNvSpPr txBox="1"/>
          <p:nvPr/>
        </p:nvSpPr>
        <p:spPr>
          <a:xfrm>
            <a:off x="1257272" y="2951947"/>
            <a:ext cx="96774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>
                <a:solidFill>
                  <a:schemeClr val="bg1"/>
                </a:solidFill>
                <a:latin typeface="Circe Bold" panose="020B0602020203020203" pitchFamily="34" charset="0"/>
              </a:rPr>
              <a:t>Um facilitador para o motorista no momento de planejamento</a:t>
            </a:r>
          </a:p>
          <a:p>
            <a:pPr algn="ctr"/>
            <a:r>
              <a:rPr lang="pt-BR" sz="2800">
                <a:solidFill>
                  <a:schemeClr val="bg1"/>
                </a:solidFill>
                <a:latin typeface="Circe Bold" panose="020B0602020203020203" pitchFamily="34" charset="0"/>
              </a:rPr>
              <a:t>de viagens, no quesito combustível.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8CC546D-5255-4561-A392-6EA25F37F51B}"/>
              </a:ext>
            </a:extLst>
          </p:cNvPr>
          <p:cNvSpPr txBox="1"/>
          <p:nvPr/>
        </p:nvSpPr>
        <p:spPr>
          <a:xfrm>
            <a:off x="3948521" y="737899"/>
            <a:ext cx="42949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>
                <a:solidFill>
                  <a:schemeClr val="bg1"/>
                </a:solidFill>
                <a:latin typeface="Circe Bold" panose="020B0602020203020203" pitchFamily="34" charset="0"/>
              </a:rPr>
              <a:t>O QUE É O ETANÓIS?</a:t>
            </a:r>
          </a:p>
        </p:txBody>
      </p:sp>
    </p:spTree>
    <p:extLst>
      <p:ext uri="{BB962C8B-B14F-4D97-AF65-F5344CB8AC3E}">
        <p14:creationId xmlns:p14="http://schemas.microsoft.com/office/powerpoint/2010/main" val="54784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1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91DEDBE-B017-4A5D-8660-8C5502D4B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549275"/>
            <a:ext cx="142875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B38DEFF6-88A1-47A6-A3EC-902F39D2FD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191" y="550100"/>
            <a:ext cx="523484" cy="961200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BD2CA0-8131-41A0-B5F6-979B358FD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6218"/>
            <a:ext cx="2743200" cy="365125"/>
          </a:xfrm>
        </p:spPr>
        <p:txBody>
          <a:bodyPr/>
          <a:lstStyle/>
          <a:p>
            <a:r>
              <a:rPr lang="pt-BR" sz="1400">
                <a:solidFill>
                  <a:srgbClr val="0065B3"/>
                </a:solidFill>
                <a:latin typeface="Circe Light" panose="020B0402020203020203" pitchFamily="34" charset="0"/>
              </a:rPr>
              <a:t>Slide </a:t>
            </a:r>
            <a:fld id="{04D8226B-FE3D-45A7-8C4B-5E6E10474E96}" type="slidenum">
              <a:rPr lang="pt-BR" sz="1400" smtClean="0">
                <a:solidFill>
                  <a:srgbClr val="0065B3"/>
                </a:solidFill>
                <a:latin typeface="Circe Light" panose="020B0402020203020203" pitchFamily="34" charset="0"/>
              </a:rPr>
              <a:t>13</a:t>
            </a:fld>
            <a:endParaRPr lang="pt-BR" sz="1400">
              <a:solidFill>
                <a:srgbClr val="0065B3"/>
              </a:solidFill>
              <a:latin typeface="Circe Light" panose="020B0402020203020203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47F324C-AD90-4893-82D1-A1A4441298B6}"/>
              </a:ext>
            </a:extLst>
          </p:cNvPr>
          <p:cNvSpPr txBox="1"/>
          <p:nvPr/>
        </p:nvSpPr>
        <p:spPr>
          <a:xfrm>
            <a:off x="5597306" y="6308725"/>
            <a:ext cx="997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000">
                <a:solidFill>
                  <a:srgbClr val="0065B3"/>
                </a:solidFill>
                <a:latin typeface="Circe Bold" panose="020B0602020203020203" pitchFamily="34" charset="0"/>
              </a:rPr>
              <a:t>etanóis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0179E2E-0A94-4FC6-87D5-6A09A7190F22}"/>
              </a:ext>
            </a:extLst>
          </p:cNvPr>
          <p:cNvSpPr txBox="1"/>
          <p:nvPr/>
        </p:nvSpPr>
        <p:spPr>
          <a:xfrm>
            <a:off x="1739872" y="2951947"/>
            <a:ext cx="87122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>
                <a:solidFill>
                  <a:schemeClr val="bg1"/>
                </a:solidFill>
                <a:latin typeface="Circe Bold" panose="020B0602020203020203" pitchFamily="34" charset="0"/>
              </a:rPr>
              <a:t>Uma plataforma tanto de divulgação quanto de aumento</a:t>
            </a:r>
          </a:p>
          <a:p>
            <a:pPr algn="ctr"/>
            <a:r>
              <a:rPr lang="pt-BR" sz="2800">
                <a:solidFill>
                  <a:schemeClr val="bg1"/>
                </a:solidFill>
                <a:latin typeface="Circe Bold" panose="020B0602020203020203" pitchFamily="34" charset="0"/>
              </a:rPr>
              <a:t>de concorrência aos postos de combustível.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8CC546D-5255-4561-A392-6EA25F37F51B}"/>
              </a:ext>
            </a:extLst>
          </p:cNvPr>
          <p:cNvSpPr txBox="1"/>
          <p:nvPr/>
        </p:nvSpPr>
        <p:spPr>
          <a:xfrm>
            <a:off x="3948521" y="737899"/>
            <a:ext cx="42949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>
                <a:solidFill>
                  <a:schemeClr val="bg1"/>
                </a:solidFill>
                <a:latin typeface="Circe Bold" panose="020B0602020203020203" pitchFamily="34" charset="0"/>
              </a:rPr>
              <a:t>O QUE É O ETANÓIS?</a:t>
            </a:r>
          </a:p>
        </p:txBody>
      </p:sp>
    </p:spTree>
    <p:extLst>
      <p:ext uri="{BB962C8B-B14F-4D97-AF65-F5344CB8AC3E}">
        <p14:creationId xmlns:p14="http://schemas.microsoft.com/office/powerpoint/2010/main" val="338491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1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91DEDBE-B017-4A5D-8660-8C5502D4B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549275"/>
            <a:ext cx="142875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B38DEFF6-88A1-47A6-A3EC-902F39D2FD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191" y="550100"/>
            <a:ext cx="523484" cy="961200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BD2CA0-8131-41A0-B5F6-979B358FD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6218"/>
            <a:ext cx="2743200" cy="365125"/>
          </a:xfrm>
        </p:spPr>
        <p:txBody>
          <a:bodyPr/>
          <a:lstStyle/>
          <a:p>
            <a:r>
              <a:rPr lang="pt-BR" sz="1400">
                <a:solidFill>
                  <a:srgbClr val="0065B3"/>
                </a:solidFill>
                <a:latin typeface="Circe Light" panose="020B0402020203020203" pitchFamily="34" charset="0"/>
              </a:rPr>
              <a:t>Slide </a:t>
            </a:r>
            <a:fld id="{04D8226B-FE3D-45A7-8C4B-5E6E10474E96}" type="slidenum">
              <a:rPr lang="pt-BR" sz="1400" smtClean="0">
                <a:solidFill>
                  <a:srgbClr val="0065B3"/>
                </a:solidFill>
                <a:latin typeface="Circe Light" panose="020B0402020203020203" pitchFamily="34" charset="0"/>
              </a:rPr>
              <a:t>14</a:t>
            </a:fld>
            <a:endParaRPr lang="pt-BR" sz="1400">
              <a:solidFill>
                <a:srgbClr val="0065B3"/>
              </a:solidFill>
              <a:latin typeface="Circe Light" panose="020B0402020203020203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47F324C-AD90-4893-82D1-A1A4441298B6}"/>
              </a:ext>
            </a:extLst>
          </p:cNvPr>
          <p:cNvSpPr txBox="1"/>
          <p:nvPr/>
        </p:nvSpPr>
        <p:spPr>
          <a:xfrm>
            <a:off x="5597306" y="6308725"/>
            <a:ext cx="997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000">
                <a:solidFill>
                  <a:srgbClr val="0065B3"/>
                </a:solidFill>
                <a:latin typeface="Circe Bold" panose="020B0602020203020203" pitchFamily="34" charset="0"/>
              </a:rPr>
              <a:t>etanóis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0179E2E-0A94-4FC6-87D5-6A09A7190F22}"/>
              </a:ext>
            </a:extLst>
          </p:cNvPr>
          <p:cNvSpPr txBox="1"/>
          <p:nvPr/>
        </p:nvSpPr>
        <p:spPr>
          <a:xfrm>
            <a:off x="2108498" y="2736503"/>
            <a:ext cx="797500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>
                <a:solidFill>
                  <a:schemeClr val="bg1"/>
                </a:solidFill>
                <a:latin typeface="Circe Bold" panose="020B0602020203020203" pitchFamily="34" charset="0"/>
              </a:rPr>
              <a:t>Uma aplicação que possui a experiência de usuário</a:t>
            </a:r>
          </a:p>
          <a:p>
            <a:pPr algn="ctr"/>
            <a:r>
              <a:rPr lang="pt-BR" sz="2800">
                <a:solidFill>
                  <a:schemeClr val="bg1"/>
                </a:solidFill>
                <a:latin typeface="Circe Bold" panose="020B0602020203020203" pitchFamily="34" charset="0"/>
              </a:rPr>
              <a:t>voltado a fidelidade, com a possibilidade</a:t>
            </a:r>
          </a:p>
          <a:p>
            <a:pPr algn="ctr"/>
            <a:r>
              <a:rPr lang="pt-BR" sz="2800">
                <a:solidFill>
                  <a:schemeClr val="bg1"/>
                </a:solidFill>
                <a:latin typeface="Circe Bold" panose="020B0602020203020203" pitchFamily="34" charset="0"/>
              </a:rPr>
              <a:t>de conquistas aos usuários que utilizam o sistema.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8CC546D-5255-4561-A392-6EA25F37F51B}"/>
              </a:ext>
            </a:extLst>
          </p:cNvPr>
          <p:cNvSpPr txBox="1"/>
          <p:nvPr/>
        </p:nvSpPr>
        <p:spPr>
          <a:xfrm>
            <a:off x="3948521" y="737899"/>
            <a:ext cx="42949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>
                <a:solidFill>
                  <a:schemeClr val="bg1"/>
                </a:solidFill>
                <a:latin typeface="Circe Bold" panose="020B0602020203020203" pitchFamily="34" charset="0"/>
              </a:rPr>
              <a:t>O QUE É O ETANÓIS?</a:t>
            </a:r>
          </a:p>
        </p:txBody>
      </p:sp>
    </p:spTree>
    <p:extLst>
      <p:ext uri="{BB962C8B-B14F-4D97-AF65-F5344CB8AC3E}">
        <p14:creationId xmlns:p14="http://schemas.microsoft.com/office/powerpoint/2010/main" val="122886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1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91DEDBE-B017-4A5D-8660-8C5502D4B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549275"/>
            <a:ext cx="142875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B38DEFF6-88A1-47A6-A3EC-902F39D2FD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191" y="550100"/>
            <a:ext cx="523484" cy="961200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BD2CA0-8131-41A0-B5F6-979B358FD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6218"/>
            <a:ext cx="2743200" cy="365125"/>
          </a:xfrm>
        </p:spPr>
        <p:txBody>
          <a:bodyPr/>
          <a:lstStyle/>
          <a:p>
            <a:r>
              <a:rPr lang="pt-BR" sz="1400">
                <a:solidFill>
                  <a:srgbClr val="0065B3"/>
                </a:solidFill>
                <a:latin typeface="Circe Light" panose="020B0402020203020203" pitchFamily="34" charset="0"/>
              </a:rPr>
              <a:t>Slide </a:t>
            </a:r>
            <a:fld id="{04D8226B-FE3D-45A7-8C4B-5E6E10474E96}" type="slidenum">
              <a:rPr lang="pt-BR" sz="1400" smtClean="0">
                <a:solidFill>
                  <a:srgbClr val="0065B3"/>
                </a:solidFill>
                <a:latin typeface="Circe Light" panose="020B0402020203020203" pitchFamily="34" charset="0"/>
              </a:rPr>
              <a:t>15</a:t>
            </a:fld>
            <a:endParaRPr lang="pt-BR" sz="1400">
              <a:solidFill>
                <a:srgbClr val="0065B3"/>
              </a:solidFill>
              <a:latin typeface="Circe Light" panose="020B0402020203020203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47F324C-AD90-4893-82D1-A1A4441298B6}"/>
              </a:ext>
            </a:extLst>
          </p:cNvPr>
          <p:cNvSpPr txBox="1"/>
          <p:nvPr/>
        </p:nvSpPr>
        <p:spPr>
          <a:xfrm>
            <a:off x="5597306" y="6308725"/>
            <a:ext cx="997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000">
                <a:solidFill>
                  <a:srgbClr val="0065B3"/>
                </a:solidFill>
                <a:latin typeface="Circe Bold" panose="020B0602020203020203" pitchFamily="34" charset="0"/>
              </a:rPr>
              <a:t>etanóis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0179E2E-0A94-4FC6-87D5-6A09A7190F22}"/>
              </a:ext>
            </a:extLst>
          </p:cNvPr>
          <p:cNvSpPr txBox="1"/>
          <p:nvPr/>
        </p:nvSpPr>
        <p:spPr>
          <a:xfrm>
            <a:off x="1514297" y="2736503"/>
            <a:ext cx="916340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>
                <a:solidFill>
                  <a:schemeClr val="bg1"/>
                </a:solidFill>
                <a:latin typeface="Circe Bold" panose="020B0602020203020203" pitchFamily="34" charset="0"/>
              </a:rPr>
              <a:t>Uma aplicação que busca agregar valor no quesito</a:t>
            </a:r>
          </a:p>
          <a:p>
            <a:pPr algn="ctr"/>
            <a:r>
              <a:rPr lang="pt-BR" sz="2800">
                <a:solidFill>
                  <a:schemeClr val="bg1"/>
                </a:solidFill>
                <a:latin typeface="Circe Bold" panose="020B0602020203020203" pitchFamily="34" charset="0"/>
              </a:rPr>
              <a:t>facilidade financeira, já que com o Etanóis o motorista</a:t>
            </a:r>
          </a:p>
          <a:p>
            <a:pPr algn="ctr"/>
            <a:r>
              <a:rPr lang="pt-BR" sz="2800">
                <a:solidFill>
                  <a:schemeClr val="bg1"/>
                </a:solidFill>
                <a:latin typeface="Circe Bold" panose="020B0602020203020203" pitchFamily="34" charset="0"/>
              </a:rPr>
              <a:t>pode realizar a compra do combustível no próprio sistema.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8CC546D-5255-4561-A392-6EA25F37F51B}"/>
              </a:ext>
            </a:extLst>
          </p:cNvPr>
          <p:cNvSpPr txBox="1"/>
          <p:nvPr/>
        </p:nvSpPr>
        <p:spPr>
          <a:xfrm>
            <a:off x="3948521" y="737899"/>
            <a:ext cx="42949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>
                <a:solidFill>
                  <a:schemeClr val="bg1"/>
                </a:solidFill>
                <a:latin typeface="Circe Bold" panose="020B0602020203020203" pitchFamily="34" charset="0"/>
              </a:rPr>
              <a:t>O QUE É O ETANÓIS?</a:t>
            </a:r>
          </a:p>
        </p:txBody>
      </p:sp>
    </p:spTree>
    <p:extLst>
      <p:ext uri="{BB962C8B-B14F-4D97-AF65-F5344CB8AC3E}">
        <p14:creationId xmlns:p14="http://schemas.microsoft.com/office/powerpoint/2010/main" val="202883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1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91DEDBE-B017-4A5D-8660-8C5502D4B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549275"/>
            <a:ext cx="142875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B38DEFF6-88A1-47A6-A3EC-902F39D2FD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191" y="550100"/>
            <a:ext cx="523484" cy="961200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BD2CA0-8131-41A0-B5F6-979B358FD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6218"/>
            <a:ext cx="2743200" cy="365125"/>
          </a:xfrm>
        </p:spPr>
        <p:txBody>
          <a:bodyPr/>
          <a:lstStyle/>
          <a:p>
            <a:r>
              <a:rPr lang="pt-BR" sz="1400">
                <a:solidFill>
                  <a:srgbClr val="0065B3"/>
                </a:solidFill>
                <a:latin typeface="Circe Light" panose="020B0402020203020203" pitchFamily="34" charset="0"/>
              </a:rPr>
              <a:t>Slide </a:t>
            </a:r>
            <a:fld id="{04D8226B-FE3D-45A7-8C4B-5E6E10474E96}" type="slidenum">
              <a:rPr lang="pt-BR" sz="1400" smtClean="0">
                <a:solidFill>
                  <a:srgbClr val="0065B3"/>
                </a:solidFill>
                <a:latin typeface="Circe Light" panose="020B0402020203020203" pitchFamily="34" charset="0"/>
              </a:rPr>
              <a:t>16</a:t>
            </a:fld>
            <a:endParaRPr lang="pt-BR" sz="1400">
              <a:solidFill>
                <a:srgbClr val="0065B3"/>
              </a:solidFill>
              <a:latin typeface="Circe Light" panose="020B0402020203020203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47F324C-AD90-4893-82D1-A1A4441298B6}"/>
              </a:ext>
            </a:extLst>
          </p:cNvPr>
          <p:cNvSpPr txBox="1"/>
          <p:nvPr/>
        </p:nvSpPr>
        <p:spPr>
          <a:xfrm>
            <a:off x="5597306" y="6308725"/>
            <a:ext cx="997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000">
                <a:solidFill>
                  <a:srgbClr val="0065B3"/>
                </a:solidFill>
                <a:latin typeface="Circe Bold" panose="020B0602020203020203" pitchFamily="34" charset="0"/>
              </a:rPr>
              <a:t>etanóis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0179E2E-0A94-4FC6-87D5-6A09A7190F22}"/>
              </a:ext>
            </a:extLst>
          </p:cNvPr>
          <p:cNvSpPr txBox="1"/>
          <p:nvPr/>
        </p:nvSpPr>
        <p:spPr>
          <a:xfrm>
            <a:off x="1090271" y="2736503"/>
            <a:ext cx="1001145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>
                <a:solidFill>
                  <a:schemeClr val="bg1"/>
                </a:solidFill>
                <a:latin typeface="Circe Bold" panose="020B0602020203020203" pitchFamily="34" charset="0"/>
              </a:rPr>
              <a:t>Uma aplicação que ajuda na gestão do consumo de combustível,</a:t>
            </a:r>
          </a:p>
          <a:p>
            <a:pPr algn="ctr"/>
            <a:r>
              <a:rPr lang="pt-BR" sz="2800">
                <a:solidFill>
                  <a:schemeClr val="bg1"/>
                </a:solidFill>
                <a:latin typeface="Circe Bold" panose="020B0602020203020203" pitchFamily="34" charset="0"/>
              </a:rPr>
              <a:t>pois possui um histórico dos abastecimentos do motorista,</a:t>
            </a:r>
          </a:p>
          <a:p>
            <a:pPr algn="ctr"/>
            <a:r>
              <a:rPr lang="pt-BR" sz="2800">
                <a:solidFill>
                  <a:schemeClr val="bg1"/>
                </a:solidFill>
                <a:latin typeface="Circe Bold" panose="020B0602020203020203" pitchFamily="34" charset="0"/>
              </a:rPr>
              <a:t>ajudando-o na gestão de gastos e consumo do automóvel.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8CC546D-5255-4561-A392-6EA25F37F51B}"/>
              </a:ext>
            </a:extLst>
          </p:cNvPr>
          <p:cNvSpPr txBox="1"/>
          <p:nvPr/>
        </p:nvSpPr>
        <p:spPr>
          <a:xfrm>
            <a:off x="3948521" y="737899"/>
            <a:ext cx="42949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>
                <a:solidFill>
                  <a:schemeClr val="bg1"/>
                </a:solidFill>
                <a:latin typeface="Circe Bold" panose="020B0602020203020203" pitchFamily="34" charset="0"/>
              </a:rPr>
              <a:t>O QUE É O ETANÓIS?</a:t>
            </a:r>
          </a:p>
        </p:txBody>
      </p:sp>
    </p:spTree>
    <p:extLst>
      <p:ext uri="{BB962C8B-B14F-4D97-AF65-F5344CB8AC3E}">
        <p14:creationId xmlns:p14="http://schemas.microsoft.com/office/powerpoint/2010/main" val="130041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1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91DEDBE-B017-4A5D-8660-8C5502D4B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549275"/>
            <a:ext cx="142875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B38DEFF6-88A1-47A6-A3EC-902F39D2FD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191" y="550100"/>
            <a:ext cx="523484" cy="961200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BD2CA0-8131-41A0-B5F6-979B358FD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6218"/>
            <a:ext cx="2743200" cy="365125"/>
          </a:xfrm>
        </p:spPr>
        <p:txBody>
          <a:bodyPr/>
          <a:lstStyle/>
          <a:p>
            <a:r>
              <a:rPr lang="pt-BR" sz="1400">
                <a:solidFill>
                  <a:srgbClr val="0065B3"/>
                </a:solidFill>
                <a:latin typeface="Circe Light" panose="020B0402020203020203" pitchFamily="34" charset="0"/>
              </a:rPr>
              <a:t>Slide </a:t>
            </a:r>
            <a:fld id="{04D8226B-FE3D-45A7-8C4B-5E6E10474E96}" type="slidenum">
              <a:rPr lang="pt-BR" sz="1400" smtClean="0">
                <a:solidFill>
                  <a:srgbClr val="0065B3"/>
                </a:solidFill>
                <a:latin typeface="Circe Light" panose="020B0402020203020203" pitchFamily="34" charset="0"/>
              </a:rPr>
              <a:t>17</a:t>
            </a:fld>
            <a:endParaRPr lang="pt-BR" sz="1400">
              <a:solidFill>
                <a:srgbClr val="0065B3"/>
              </a:solidFill>
              <a:latin typeface="Circe Light" panose="020B0402020203020203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47F324C-AD90-4893-82D1-A1A4441298B6}"/>
              </a:ext>
            </a:extLst>
          </p:cNvPr>
          <p:cNvSpPr txBox="1"/>
          <p:nvPr/>
        </p:nvSpPr>
        <p:spPr>
          <a:xfrm>
            <a:off x="5597306" y="6308725"/>
            <a:ext cx="997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000">
                <a:solidFill>
                  <a:srgbClr val="0065B3"/>
                </a:solidFill>
                <a:latin typeface="Circe Bold" panose="020B0602020203020203" pitchFamily="34" charset="0"/>
              </a:rPr>
              <a:t>etanóis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8CC546D-5255-4561-A392-6EA25F37F51B}"/>
              </a:ext>
            </a:extLst>
          </p:cNvPr>
          <p:cNvSpPr txBox="1"/>
          <p:nvPr/>
        </p:nvSpPr>
        <p:spPr>
          <a:xfrm>
            <a:off x="3356212" y="737899"/>
            <a:ext cx="54795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Circe Bold" panose="020B0602020203020203" pitchFamily="34" charset="0"/>
              </a:rPr>
              <a:t>ONDE O ETANÓIS GANHA?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0179E2E-0A94-4FC6-87D5-6A09A7190F22}"/>
              </a:ext>
            </a:extLst>
          </p:cNvPr>
          <p:cNvSpPr txBox="1"/>
          <p:nvPr/>
        </p:nvSpPr>
        <p:spPr>
          <a:xfrm>
            <a:off x="1436914" y="1963104"/>
            <a:ext cx="93181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Circe Bold" panose="020B0602020203020203" pitchFamily="34" charset="0"/>
              </a:rPr>
              <a:t>O Etanóis utilizará um mecanismo de anúncios publicitários, mantido pela Google, o </a:t>
            </a:r>
            <a:r>
              <a:rPr lang="pt-BR" sz="2800" dirty="0" err="1">
                <a:solidFill>
                  <a:schemeClr val="bg1"/>
                </a:solidFill>
                <a:latin typeface="Circe Bold" panose="020B0602020203020203" pitchFamily="34" charset="0"/>
              </a:rPr>
              <a:t>AdSense</a:t>
            </a:r>
            <a:r>
              <a:rPr lang="pt-BR" sz="2800" dirty="0">
                <a:solidFill>
                  <a:schemeClr val="bg1"/>
                </a:solidFill>
                <a:latin typeface="Circe Bold" panose="020B0602020203020203" pitchFamily="34" charset="0"/>
              </a:rPr>
              <a:t> e o </a:t>
            </a:r>
            <a:r>
              <a:rPr lang="pt-BR" sz="2800" dirty="0" err="1">
                <a:solidFill>
                  <a:schemeClr val="bg1"/>
                </a:solidFill>
                <a:latin typeface="Circe Bold" panose="020B0602020203020203" pitchFamily="34" charset="0"/>
              </a:rPr>
              <a:t>AdMob</a:t>
            </a:r>
            <a:r>
              <a:rPr lang="pt-BR" sz="2800" dirty="0">
                <a:solidFill>
                  <a:schemeClr val="bg1"/>
                </a:solidFill>
                <a:latin typeface="Circe Bold" panose="020B0602020203020203" pitchFamily="34" charset="0"/>
              </a:rPr>
              <a:t>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49E93E0-8E83-4D95-AC22-A8EF6161A9DF}"/>
              </a:ext>
            </a:extLst>
          </p:cNvPr>
          <p:cNvSpPr txBox="1"/>
          <p:nvPr/>
        </p:nvSpPr>
        <p:spPr>
          <a:xfrm>
            <a:off x="2068891" y="3167390"/>
            <a:ext cx="8054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Circe Bold" panose="020B0602020203020203" pitchFamily="34" charset="0"/>
              </a:rPr>
              <a:t>Em parcerias com aplicativos de mobilidade urbana.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CE66894-DD59-4A64-95C1-478B4B98A8BA}"/>
              </a:ext>
            </a:extLst>
          </p:cNvPr>
          <p:cNvSpPr txBox="1"/>
          <p:nvPr/>
        </p:nvSpPr>
        <p:spPr>
          <a:xfrm>
            <a:off x="2068890" y="3940789"/>
            <a:ext cx="80542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Circe Bold" panose="020B0602020203020203" pitchFamily="34" charset="0"/>
              </a:rPr>
              <a:t>Em pacotes de vantagens para motoristas e postos de combustível</a:t>
            </a:r>
          </a:p>
        </p:txBody>
      </p:sp>
    </p:spTree>
    <p:extLst>
      <p:ext uri="{BB962C8B-B14F-4D97-AF65-F5344CB8AC3E}">
        <p14:creationId xmlns:p14="http://schemas.microsoft.com/office/powerpoint/2010/main" val="191193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1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91DEDBE-B017-4A5D-8660-8C5502D4B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549275"/>
            <a:ext cx="142875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B38DEFF6-88A1-47A6-A3EC-902F39D2FD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191" y="550100"/>
            <a:ext cx="523484" cy="961200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BD2CA0-8131-41A0-B5F6-979B358FD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6218"/>
            <a:ext cx="2743200" cy="365125"/>
          </a:xfrm>
        </p:spPr>
        <p:txBody>
          <a:bodyPr/>
          <a:lstStyle/>
          <a:p>
            <a:r>
              <a:rPr lang="pt-BR" sz="1400">
                <a:solidFill>
                  <a:srgbClr val="0065B3"/>
                </a:solidFill>
                <a:latin typeface="Circe Light" panose="020B0402020203020203" pitchFamily="34" charset="0"/>
              </a:rPr>
              <a:t>Slide </a:t>
            </a:r>
            <a:fld id="{04D8226B-FE3D-45A7-8C4B-5E6E10474E96}" type="slidenum">
              <a:rPr lang="pt-BR" sz="1400" smtClean="0">
                <a:solidFill>
                  <a:srgbClr val="0065B3"/>
                </a:solidFill>
                <a:latin typeface="Circe Light" panose="020B0402020203020203" pitchFamily="34" charset="0"/>
              </a:rPr>
              <a:t>18</a:t>
            </a:fld>
            <a:endParaRPr lang="pt-BR" sz="1400">
              <a:solidFill>
                <a:srgbClr val="0065B3"/>
              </a:solidFill>
              <a:latin typeface="Circe Light" panose="020B0402020203020203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47F324C-AD90-4893-82D1-A1A4441298B6}"/>
              </a:ext>
            </a:extLst>
          </p:cNvPr>
          <p:cNvSpPr txBox="1"/>
          <p:nvPr/>
        </p:nvSpPr>
        <p:spPr>
          <a:xfrm>
            <a:off x="5597306" y="6308725"/>
            <a:ext cx="997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000">
                <a:solidFill>
                  <a:srgbClr val="0065B3"/>
                </a:solidFill>
                <a:latin typeface="Circe Bold" panose="020B0602020203020203" pitchFamily="34" charset="0"/>
              </a:rPr>
              <a:t>etanóis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8CC546D-5255-4561-A392-6EA25F37F51B}"/>
              </a:ext>
            </a:extLst>
          </p:cNvPr>
          <p:cNvSpPr txBox="1"/>
          <p:nvPr/>
        </p:nvSpPr>
        <p:spPr>
          <a:xfrm>
            <a:off x="4497870" y="737899"/>
            <a:ext cx="31962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>
                <a:solidFill>
                  <a:schemeClr val="bg1"/>
                </a:solidFill>
                <a:latin typeface="Circe Bold" panose="020B0602020203020203" pitchFamily="34" charset="0"/>
              </a:rPr>
              <a:t>PÚBLICO-ALVO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0179E2E-0A94-4FC6-87D5-6A09A7190F22}"/>
              </a:ext>
            </a:extLst>
          </p:cNvPr>
          <p:cNvSpPr txBox="1"/>
          <p:nvPr/>
        </p:nvSpPr>
        <p:spPr>
          <a:xfrm>
            <a:off x="5158115" y="2111855"/>
            <a:ext cx="1875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>
                <a:solidFill>
                  <a:schemeClr val="bg1"/>
                </a:solidFill>
                <a:latin typeface="Circe Bold" panose="020B0602020203020203" pitchFamily="34" charset="0"/>
              </a:rPr>
              <a:t>Motoristas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F0532EE-0957-47A1-ACBC-7888C8B455CE}"/>
              </a:ext>
            </a:extLst>
          </p:cNvPr>
          <p:cNvSpPr txBox="1"/>
          <p:nvPr/>
        </p:nvSpPr>
        <p:spPr>
          <a:xfrm>
            <a:off x="3412862" y="3167390"/>
            <a:ext cx="5366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>
                <a:solidFill>
                  <a:schemeClr val="bg1"/>
                </a:solidFill>
                <a:latin typeface="Circe Bold" panose="020B0602020203020203" pitchFamily="34" charset="0"/>
              </a:rPr>
              <a:t>Donos de postos de combustíveis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AD22B07-CFE2-4B01-B861-256A59FC0C10}"/>
              </a:ext>
            </a:extLst>
          </p:cNvPr>
          <p:cNvSpPr txBox="1"/>
          <p:nvPr/>
        </p:nvSpPr>
        <p:spPr>
          <a:xfrm>
            <a:off x="2924202" y="4222925"/>
            <a:ext cx="6343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>
                <a:solidFill>
                  <a:schemeClr val="bg1"/>
                </a:solidFill>
                <a:latin typeface="Circe Bold" panose="020B0602020203020203" pitchFamily="34" charset="0"/>
              </a:rPr>
              <a:t>Pesquisadores no setor de combustíveis</a:t>
            </a:r>
          </a:p>
        </p:txBody>
      </p:sp>
    </p:spTree>
    <p:extLst>
      <p:ext uri="{BB962C8B-B14F-4D97-AF65-F5344CB8AC3E}">
        <p14:creationId xmlns:p14="http://schemas.microsoft.com/office/powerpoint/2010/main" val="244938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1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91DEDBE-B017-4A5D-8660-8C5502D4B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549275"/>
            <a:ext cx="142875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B38DEFF6-88A1-47A6-A3EC-902F39D2FD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191" y="550100"/>
            <a:ext cx="523484" cy="961200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BD2CA0-8131-41A0-B5F6-979B358FD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6218"/>
            <a:ext cx="2743200" cy="365125"/>
          </a:xfrm>
        </p:spPr>
        <p:txBody>
          <a:bodyPr/>
          <a:lstStyle/>
          <a:p>
            <a:r>
              <a:rPr lang="pt-BR" sz="1400">
                <a:solidFill>
                  <a:srgbClr val="0065B3"/>
                </a:solidFill>
                <a:latin typeface="Circe Light" panose="020B0402020203020203" pitchFamily="34" charset="0"/>
              </a:rPr>
              <a:t>Slide </a:t>
            </a:r>
            <a:fld id="{04D8226B-FE3D-45A7-8C4B-5E6E10474E96}" type="slidenum">
              <a:rPr lang="pt-BR" sz="1400" smtClean="0">
                <a:solidFill>
                  <a:srgbClr val="0065B3"/>
                </a:solidFill>
                <a:latin typeface="Circe Light" panose="020B0402020203020203" pitchFamily="34" charset="0"/>
              </a:rPr>
              <a:t>19</a:t>
            </a:fld>
            <a:endParaRPr lang="pt-BR" sz="1400">
              <a:solidFill>
                <a:srgbClr val="0065B3"/>
              </a:solidFill>
              <a:latin typeface="Circe Light" panose="020B0402020203020203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47F324C-AD90-4893-82D1-A1A4441298B6}"/>
              </a:ext>
            </a:extLst>
          </p:cNvPr>
          <p:cNvSpPr txBox="1"/>
          <p:nvPr/>
        </p:nvSpPr>
        <p:spPr>
          <a:xfrm>
            <a:off x="5597306" y="6308725"/>
            <a:ext cx="997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000">
                <a:solidFill>
                  <a:srgbClr val="0065B3"/>
                </a:solidFill>
                <a:latin typeface="Circe Bold" panose="020B0602020203020203" pitchFamily="34" charset="0"/>
              </a:rPr>
              <a:t>etanóis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8CC546D-5255-4561-A392-6EA25F37F51B}"/>
              </a:ext>
            </a:extLst>
          </p:cNvPr>
          <p:cNvSpPr txBox="1"/>
          <p:nvPr/>
        </p:nvSpPr>
        <p:spPr>
          <a:xfrm>
            <a:off x="3887863" y="737899"/>
            <a:ext cx="44162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Circe Bold" panose="020B0602020203020203" pitchFamily="34" charset="0"/>
              </a:rPr>
              <a:t>REQUISITOS INICIAIS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0179E2E-0A94-4FC6-87D5-6A09A7190F22}"/>
              </a:ext>
            </a:extLst>
          </p:cNvPr>
          <p:cNvSpPr txBox="1"/>
          <p:nvPr/>
        </p:nvSpPr>
        <p:spPr>
          <a:xfrm>
            <a:off x="5136539" y="1843950"/>
            <a:ext cx="191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>
                <a:solidFill>
                  <a:srgbClr val="0065B3"/>
                </a:solidFill>
                <a:latin typeface="Circe Bold" panose="020B0602020203020203" pitchFamily="34" charset="0"/>
              </a:rPr>
              <a:t>REQUISITO #1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0B61A94-F905-465A-A330-DC97E24C5BA4}"/>
              </a:ext>
            </a:extLst>
          </p:cNvPr>
          <p:cNvSpPr txBox="1"/>
          <p:nvPr/>
        </p:nvSpPr>
        <p:spPr>
          <a:xfrm>
            <a:off x="4654743" y="2244060"/>
            <a:ext cx="2882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>
                <a:solidFill>
                  <a:schemeClr val="bg1"/>
                </a:solidFill>
                <a:latin typeface="Circe Bold" panose="020B0602020203020203" pitchFamily="34" charset="0"/>
              </a:rPr>
              <a:t>CRUD do usuário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E2AD74C-C4B5-4306-B077-E15B5E357352}"/>
              </a:ext>
            </a:extLst>
          </p:cNvPr>
          <p:cNvSpPr txBox="1"/>
          <p:nvPr/>
        </p:nvSpPr>
        <p:spPr>
          <a:xfrm>
            <a:off x="5136539" y="2967335"/>
            <a:ext cx="1954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>
                <a:solidFill>
                  <a:srgbClr val="0065B3"/>
                </a:solidFill>
                <a:latin typeface="Circe Bold" panose="020B0602020203020203" pitchFamily="34" charset="0"/>
              </a:rPr>
              <a:t>REQUISITO #2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F840964-734A-4FD2-9BC7-1DC746DA737D}"/>
              </a:ext>
            </a:extLst>
          </p:cNvPr>
          <p:cNvSpPr txBox="1"/>
          <p:nvPr/>
        </p:nvSpPr>
        <p:spPr>
          <a:xfrm>
            <a:off x="3407155" y="3367445"/>
            <a:ext cx="5377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>
                <a:solidFill>
                  <a:schemeClr val="bg1"/>
                </a:solidFill>
                <a:latin typeface="Circe Bold" panose="020B0602020203020203" pitchFamily="34" charset="0"/>
              </a:rPr>
              <a:t>CRUD dos postos de combustível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536CD35-C4A4-4458-8648-28B5B32546C7}"/>
              </a:ext>
            </a:extLst>
          </p:cNvPr>
          <p:cNvSpPr txBox="1"/>
          <p:nvPr/>
        </p:nvSpPr>
        <p:spPr>
          <a:xfrm>
            <a:off x="5136539" y="4090720"/>
            <a:ext cx="1955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>
                <a:solidFill>
                  <a:srgbClr val="0065B3"/>
                </a:solidFill>
                <a:latin typeface="Circe Bold" panose="020B0602020203020203" pitchFamily="34" charset="0"/>
              </a:rPr>
              <a:t>REQUISITO #3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9C52E96-5E32-4C9C-A5F6-A6030779730C}"/>
              </a:ext>
            </a:extLst>
          </p:cNvPr>
          <p:cNvSpPr txBox="1"/>
          <p:nvPr/>
        </p:nvSpPr>
        <p:spPr>
          <a:xfrm>
            <a:off x="2718281" y="4490830"/>
            <a:ext cx="6755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>
                <a:solidFill>
                  <a:schemeClr val="bg1"/>
                </a:solidFill>
                <a:latin typeface="Circe Bold" panose="020B0602020203020203" pitchFamily="34" charset="0"/>
              </a:rPr>
              <a:t>Reconhecimento da localização do usuário</a:t>
            </a:r>
          </a:p>
        </p:txBody>
      </p:sp>
    </p:spTree>
    <p:extLst>
      <p:ext uri="{BB962C8B-B14F-4D97-AF65-F5344CB8AC3E}">
        <p14:creationId xmlns:p14="http://schemas.microsoft.com/office/powerpoint/2010/main" val="97518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1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91DEDBE-B017-4A5D-8660-8C5502D4B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549275"/>
            <a:ext cx="142875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B38DEFF6-88A1-47A6-A3EC-902F39D2FD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191" y="550100"/>
            <a:ext cx="523484" cy="961200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BD2CA0-8131-41A0-B5F6-979B358FD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6218"/>
            <a:ext cx="2743200" cy="365125"/>
          </a:xfrm>
        </p:spPr>
        <p:txBody>
          <a:bodyPr/>
          <a:lstStyle/>
          <a:p>
            <a:r>
              <a:rPr lang="pt-BR" sz="1400">
                <a:solidFill>
                  <a:srgbClr val="0065B3"/>
                </a:solidFill>
                <a:latin typeface="Circe Light" panose="020B0402020203020203" pitchFamily="34" charset="0"/>
              </a:rPr>
              <a:t>Slide </a:t>
            </a:r>
            <a:fld id="{04D8226B-FE3D-45A7-8C4B-5E6E10474E96}" type="slidenum">
              <a:rPr lang="pt-BR" sz="1400" smtClean="0">
                <a:solidFill>
                  <a:srgbClr val="0065B3"/>
                </a:solidFill>
                <a:latin typeface="Circe Light" panose="020B0402020203020203" pitchFamily="34" charset="0"/>
              </a:rPr>
              <a:t>2</a:t>
            </a:fld>
            <a:endParaRPr lang="pt-BR" sz="1400">
              <a:solidFill>
                <a:srgbClr val="0065B3"/>
              </a:solidFill>
              <a:latin typeface="Circe Light" panose="020B0402020203020203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47F324C-AD90-4893-82D1-A1A4441298B6}"/>
              </a:ext>
            </a:extLst>
          </p:cNvPr>
          <p:cNvSpPr txBox="1"/>
          <p:nvPr/>
        </p:nvSpPr>
        <p:spPr>
          <a:xfrm>
            <a:off x="5597306" y="6308725"/>
            <a:ext cx="997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000">
                <a:solidFill>
                  <a:srgbClr val="0065B3"/>
                </a:solidFill>
                <a:latin typeface="Circe Bold" panose="020B0602020203020203" pitchFamily="34" charset="0"/>
              </a:rPr>
              <a:t>etanóis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8CC546D-5255-4561-A392-6EA25F37F51B}"/>
              </a:ext>
            </a:extLst>
          </p:cNvPr>
          <p:cNvSpPr txBox="1"/>
          <p:nvPr/>
        </p:nvSpPr>
        <p:spPr>
          <a:xfrm>
            <a:off x="5431395" y="737899"/>
            <a:ext cx="1329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>
                <a:solidFill>
                  <a:schemeClr val="bg1"/>
                </a:solidFill>
                <a:latin typeface="Circe Bold" panose="020B0602020203020203" pitchFamily="34" charset="0"/>
              </a:rPr>
              <a:t>TEMA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12F0789-E57B-4826-ACDA-AC8E2D190244}"/>
              </a:ext>
            </a:extLst>
          </p:cNvPr>
          <p:cNvSpPr txBox="1"/>
          <p:nvPr/>
        </p:nvSpPr>
        <p:spPr>
          <a:xfrm>
            <a:off x="1419974" y="3167390"/>
            <a:ext cx="9352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>
                <a:solidFill>
                  <a:schemeClr val="bg1"/>
                </a:solidFill>
                <a:latin typeface="Circe Bold" panose="020B0602020203020203" pitchFamily="34" charset="0"/>
              </a:rPr>
              <a:t>Aplicação para consulta de valores e compra de combustível</a:t>
            </a:r>
          </a:p>
        </p:txBody>
      </p:sp>
    </p:spTree>
    <p:extLst>
      <p:ext uri="{BB962C8B-B14F-4D97-AF65-F5344CB8AC3E}">
        <p14:creationId xmlns:p14="http://schemas.microsoft.com/office/powerpoint/2010/main" val="231636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1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91DEDBE-B017-4A5D-8660-8C5502D4B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549275"/>
            <a:ext cx="142875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B38DEFF6-88A1-47A6-A3EC-902F39D2FD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191" y="550100"/>
            <a:ext cx="523484" cy="961200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BD2CA0-8131-41A0-B5F6-979B358FD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6218"/>
            <a:ext cx="2743200" cy="365125"/>
          </a:xfrm>
        </p:spPr>
        <p:txBody>
          <a:bodyPr/>
          <a:lstStyle/>
          <a:p>
            <a:r>
              <a:rPr lang="pt-BR" sz="1400">
                <a:solidFill>
                  <a:srgbClr val="0065B3"/>
                </a:solidFill>
                <a:latin typeface="Circe Light" panose="020B0402020203020203" pitchFamily="34" charset="0"/>
              </a:rPr>
              <a:t>Slide </a:t>
            </a:r>
            <a:fld id="{04D8226B-FE3D-45A7-8C4B-5E6E10474E96}" type="slidenum">
              <a:rPr lang="pt-BR" sz="1400" smtClean="0">
                <a:solidFill>
                  <a:srgbClr val="0065B3"/>
                </a:solidFill>
                <a:latin typeface="Circe Light" panose="020B0402020203020203" pitchFamily="34" charset="0"/>
              </a:rPr>
              <a:t>20</a:t>
            </a:fld>
            <a:endParaRPr lang="pt-BR" sz="1400">
              <a:solidFill>
                <a:srgbClr val="0065B3"/>
              </a:solidFill>
              <a:latin typeface="Circe Light" panose="020B0402020203020203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47F324C-AD90-4893-82D1-A1A4441298B6}"/>
              </a:ext>
            </a:extLst>
          </p:cNvPr>
          <p:cNvSpPr txBox="1"/>
          <p:nvPr/>
        </p:nvSpPr>
        <p:spPr>
          <a:xfrm>
            <a:off x="5597306" y="6308725"/>
            <a:ext cx="997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000">
                <a:solidFill>
                  <a:srgbClr val="0065B3"/>
                </a:solidFill>
                <a:latin typeface="Circe Bold" panose="020B0602020203020203" pitchFamily="34" charset="0"/>
              </a:rPr>
              <a:t>etanóis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8CC546D-5255-4561-A392-6EA25F37F51B}"/>
              </a:ext>
            </a:extLst>
          </p:cNvPr>
          <p:cNvSpPr txBox="1"/>
          <p:nvPr/>
        </p:nvSpPr>
        <p:spPr>
          <a:xfrm>
            <a:off x="5009805" y="737899"/>
            <a:ext cx="2172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>
                <a:solidFill>
                  <a:schemeClr val="bg1"/>
                </a:solidFill>
                <a:latin typeface="Circe Bold" panose="020B0602020203020203" pitchFamily="34" charset="0"/>
              </a:rPr>
              <a:t>DESAFIOS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59C0836-9521-4BE7-A925-02BA9210C437}"/>
              </a:ext>
            </a:extLst>
          </p:cNvPr>
          <p:cNvSpPr txBox="1"/>
          <p:nvPr/>
        </p:nvSpPr>
        <p:spPr>
          <a:xfrm>
            <a:off x="5283919" y="1843950"/>
            <a:ext cx="1624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>
                <a:solidFill>
                  <a:srgbClr val="0065B3"/>
                </a:solidFill>
                <a:latin typeface="Circe Bold" panose="020B0602020203020203" pitchFamily="34" charset="0"/>
              </a:rPr>
              <a:t>DESAFIO #1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37E59D5-AE07-42A8-AA01-4C1E7A563875}"/>
              </a:ext>
            </a:extLst>
          </p:cNvPr>
          <p:cNvSpPr txBox="1"/>
          <p:nvPr/>
        </p:nvSpPr>
        <p:spPr>
          <a:xfrm>
            <a:off x="2622242" y="2244060"/>
            <a:ext cx="6947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Circe Bold" panose="020B0602020203020203" pitchFamily="34" charset="0"/>
              </a:rPr>
              <a:t>Aplicar tecnologias ainda pouco conhecidas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BCDC1FD-FE32-4E30-AF7C-C14D1834DFFA}"/>
              </a:ext>
            </a:extLst>
          </p:cNvPr>
          <p:cNvSpPr txBox="1"/>
          <p:nvPr/>
        </p:nvSpPr>
        <p:spPr>
          <a:xfrm>
            <a:off x="5266286" y="2967335"/>
            <a:ext cx="1659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>
                <a:solidFill>
                  <a:srgbClr val="0065B3"/>
                </a:solidFill>
                <a:latin typeface="Circe Bold" panose="020B0602020203020203" pitchFamily="34" charset="0"/>
              </a:rPr>
              <a:t>DESAFIO #2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8E8F91B-4849-4955-8C87-6DF390484E76}"/>
              </a:ext>
            </a:extLst>
          </p:cNvPr>
          <p:cNvSpPr txBox="1"/>
          <p:nvPr/>
        </p:nvSpPr>
        <p:spPr>
          <a:xfrm>
            <a:off x="1077687" y="3367445"/>
            <a:ext cx="10036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Circe Bold" panose="020B0602020203020203" pitchFamily="34" charset="0"/>
              </a:rPr>
              <a:t>Fazer com que o Etanóis seja uma aplicação aceita pelo mercado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9E1221D-CAB8-48CC-BF3E-70A48513E048}"/>
              </a:ext>
            </a:extLst>
          </p:cNvPr>
          <p:cNvSpPr txBox="1"/>
          <p:nvPr/>
        </p:nvSpPr>
        <p:spPr>
          <a:xfrm>
            <a:off x="5265484" y="4090720"/>
            <a:ext cx="1661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>
                <a:solidFill>
                  <a:srgbClr val="0065B3"/>
                </a:solidFill>
                <a:latin typeface="Circe Bold" panose="020B0602020203020203" pitchFamily="34" charset="0"/>
              </a:rPr>
              <a:t>DESAFIO #3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55A18E8-28D5-4CC0-95BB-AB022DA303D2}"/>
              </a:ext>
            </a:extLst>
          </p:cNvPr>
          <p:cNvSpPr txBox="1"/>
          <p:nvPr/>
        </p:nvSpPr>
        <p:spPr>
          <a:xfrm>
            <a:off x="1956003" y="4490830"/>
            <a:ext cx="8280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Circe Bold" panose="020B0602020203020203" pitchFamily="34" charset="0"/>
              </a:rPr>
              <a:t>Validar todas as funcionalidades com os </a:t>
            </a:r>
            <a:r>
              <a:rPr lang="pt-BR" sz="2800" i="1" dirty="0">
                <a:solidFill>
                  <a:schemeClr val="bg1"/>
                </a:solidFill>
                <a:latin typeface="Circe Bold" panose="020B0602020203020203" pitchFamily="34" charset="0"/>
              </a:rPr>
              <a:t>stakeholders</a:t>
            </a:r>
            <a:endParaRPr lang="pt-BR" sz="2800" dirty="0">
              <a:solidFill>
                <a:schemeClr val="bg1"/>
              </a:solidFill>
              <a:latin typeface="Circe Bold" panose="020B0602020203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22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1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91DEDBE-B017-4A5D-8660-8C5502D4B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549275"/>
            <a:ext cx="142875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B38DEFF6-88A1-47A6-A3EC-902F39D2FD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191" y="550100"/>
            <a:ext cx="523484" cy="961200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BD2CA0-8131-41A0-B5F6-979B358FD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6218"/>
            <a:ext cx="2743200" cy="365125"/>
          </a:xfrm>
        </p:spPr>
        <p:txBody>
          <a:bodyPr/>
          <a:lstStyle/>
          <a:p>
            <a:r>
              <a:rPr lang="pt-BR" sz="1400">
                <a:solidFill>
                  <a:srgbClr val="0065B3"/>
                </a:solidFill>
                <a:latin typeface="Circe Light" panose="020B0402020203020203" pitchFamily="34" charset="0"/>
              </a:rPr>
              <a:t>Slide </a:t>
            </a:r>
            <a:fld id="{04D8226B-FE3D-45A7-8C4B-5E6E10474E96}" type="slidenum">
              <a:rPr lang="pt-BR" sz="1400" smtClean="0">
                <a:solidFill>
                  <a:srgbClr val="0065B3"/>
                </a:solidFill>
                <a:latin typeface="Circe Light" panose="020B0402020203020203" pitchFamily="34" charset="0"/>
              </a:rPr>
              <a:t>21</a:t>
            </a:fld>
            <a:endParaRPr lang="pt-BR" sz="1400">
              <a:solidFill>
                <a:srgbClr val="0065B3"/>
              </a:solidFill>
              <a:latin typeface="Circe Light" panose="020B0402020203020203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47F324C-AD90-4893-82D1-A1A4441298B6}"/>
              </a:ext>
            </a:extLst>
          </p:cNvPr>
          <p:cNvSpPr txBox="1"/>
          <p:nvPr/>
        </p:nvSpPr>
        <p:spPr>
          <a:xfrm>
            <a:off x="5597306" y="6308725"/>
            <a:ext cx="997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000">
                <a:solidFill>
                  <a:srgbClr val="0065B3"/>
                </a:solidFill>
                <a:latin typeface="Circe Bold" panose="020B0602020203020203" pitchFamily="34" charset="0"/>
              </a:rPr>
              <a:t>etanóis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8CC546D-5255-4561-A392-6EA25F37F51B}"/>
              </a:ext>
            </a:extLst>
          </p:cNvPr>
          <p:cNvSpPr txBox="1"/>
          <p:nvPr/>
        </p:nvSpPr>
        <p:spPr>
          <a:xfrm>
            <a:off x="4878359" y="737899"/>
            <a:ext cx="2435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>
                <a:solidFill>
                  <a:schemeClr val="bg1"/>
                </a:solidFill>
                <a:latin typeface="Circe Bold" panose="020B0602020203020203" pitchFamily="34" charset="0"/>
              </a:rPr>
              <a:t>PESQUISAS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0179E2E-0A94-4FC6-87D5-6A09A7190F22}"/>
              </a:ext>
            </a:extLst>
          </p:cNvPr>
          <p:cNvSpPr txBox="1"/>
          <p:nvPr/>
        </p:nvSpPr>
        <p:spPr>
          <a:xfrm>
            <a:off x="1167044" y="2208539"/>
            <a:ext cx="9857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>
                <a:solidFill>
                  <a:schemeClr val="bg1"/>
                </a:solidFill>
                <a:latin typeface="Circe Bold" panose="020B0602020203020203" pitchFamily="34" charset="0"/>
              </a:rPr>
              <a:t>Levantamento dos valores nos postos de combustível da região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28E1729-E516-4F20-9D0A-85457A2D0045}"/>
              </a:ext>
            </a:extLst>
          </p:cNvPr>
          <p:cNvSpPr txBox="1"/>
          <p:nvPr/>
        </p:nvSpPr>
        <p:spPr>
          <a:xfrm>
            <a:off x="1167044" y="2951946"/>
            <a:ext cx="98579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>
                <a:solidFill>
                  <a:schemeClr val="bg1"/>
                </a:solidFill>
                <a:latin typeface="Circe Bold" panose="020B0602020203020203" pitchFamily="34" charset="0"/>
              </a:rPr>
              <a:t>Levantamento das necessidades dos </a:t>
            </a:r>
            <a:r>
              <a:rPr lang="pt-BR" sz="2800" i="1">
                <a:solidFill>
                  <a:schemeClr val="bg1"/>
                </a:solidFill>
                <a:latin typeface="Circe Bold" panose="020B0602020203020203" pitchFamily="34" charset="0"/>
              </a:rPr>
              <a:t>stakeholders</a:t>
            </a:r>
            <a:r>
              <a:rPr lang="pt-BR" sz="2800">
                <a:solidFill>
                  <a:schemeClr val="bg1"/>
                </a:solidFill>
                <a:latin typeface="Circe Bold" panose="020B0602020203020203" pitchFamily="34" charset="0"/>
              </a:rPr>
              <a:t> em uma aplicação de auxílio no abastecimento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9B89DB8-8653-4117-BD35-B5EB1AE16336}"/>
              </a:ext>
            </a:extLst>
          </p:cNvPr>
          <p:cNvSpPr txBox="1"/>
          <p:nvPr/>
        </p:nvSpPr>
        <p:spPr>
          <a:xfrm>
            <a:off x="1167044" y="4126239"/>
            <a:ext cx="98579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>
                <a:solidFill>
                  <a:schemeClr val="bg1"/>
                </a:solidFill>
                <a:latin typeface="Circe Bold" panose="020B0602020203020203" pitchFamily="34" charset="0"/>
              </a:rPr>
              <a:t>Levantamento de como os </a:t>
            </a:r>
            <a:r>
              <a:rPr lang="pt-BR" sz="2800" i="1">
                <a:solidFill>
                  <a:schemeClr val="bg1"/>
                </a:solidFill>
                <a:latin typeface="Circe Bold" panose="020B0602020203020203" pitchFamily="34" charset="0"/>
              </a:rPr>
              <a:t>stakeholders</a:t>
            </a:r>
            <a:r>
              <a:rPr lang="pt-BR" sz="2800">
                <a:solidFill>
                  <a:schemeClr val="bg1"/>
                </a:solidFill>
                <a:latin typeface="Circe Bold" panose="020B0602020203020203" pitchFamily="34" charset="0"/>
              </a:rPr>
              <a:t> definem em qual posto irão abastecer</a:t>
            </a:r>
          </a:p>
        </p:txBody>
      </p:sp>
    </p:spTree>
    <p:extLst>
      <p:ext uri="{BB962C8B-B14F-4D97-AF65-F5344CB8AC3E}">
        <p14:creationId xmlns:p14="http://schemas.microsoft.com/office/powerpoint/2010/main" val="413292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1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91DEDBE-B017-4A5D-8660-8C5502D4B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549275"/>
            <a:ext cx="142875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B38DEFF6-88A1-47A6-A3EC-902F39D2FD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191" y="550100"/>
            <a:ext cx="523484" cy="961200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BD2CA0-8131-41A0-B5F6-979B358FD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6218"/>
            <a:ext cx="2743200" cy="365125"/>
          </a:xfrm>
        </p:spPr>
        <p:txBody>
          <a:bodyPr/>
          <a:lstStyle/>
          <a:p>
            <a:r>
              <a:rPr lang="pt-BR" sz="1400">
                <a:solidFill>
                  <a:srgbClr val="0065B3"/>
                </a:solidFill>
                <a:latin typeface="Circe Light" panose="020B0402020203020203" pitchFamily="34" charset="0"/>
              </a:rPr>
              <a:t>Slide </a:t>
            </a:r>
            <a:fld id="{04D8226B-FE3D-45A7-8C4B-5E6E10474E96}" type="slidenum">
              <a:rPr lang="pt-BR" sz="1400" smtClean="0">
                <a:solidFill>
                  <a:srgbClr val="0065B3"/>
                </a:solidFill>
                <a:latin typeface="Circe Light" panose="020B0402020203020203" pitchFamily="34" charset="0"/>
              </a:rPr>
              <a:t>22</a:t>
            </a:fld>
            <a:endParaRPr lang="pt-BR" sz="1400">
              <a:solidFill>
                <a:srgbClr val="0065B3"/>
              </a:solidFill>
              <a:latin typeface="Circe Light" panose="020B0402020203020203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47F324C-AD90-4893-82D1-A1A4441298B6}"/>
              </a:ext>
            </a:extLst>
          </p:cNvPr>
          <p:cNvSpPr txBox="1"/>
          <p:nvPr/>
        </p:nvSpPr>
        <p:spPr>
          <a:xfrm>
            <a:off x="5597306" y="6308725"/>
            <a:ext cx="997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000">
                <a:solidFill>
                  <a:srgbClr val="0065B3"/>
                </a:solidFill>
                <a:latin typeface="Circe Bold" panose="020B0602020203020203" pitchFamily="34" charset="0"/>
              </a:rPr>
              <a:t>etanóis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8CC546D-5255-4561-A392-6EA25F37F51B}"/>
              </a:ext>
            </a:extLst>
          </p:cNvPr>
          <p:cNvSpPr txBox="1"/>
          <p:nvPr/>
        </p:nvSpPr>
        <p:spPr>
          <a:xfrm>
            <a:off x="4453852" y="737899"/>
            <a:ext cx="32842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>
                <a:solidFill>
                  <a:schemeClr val="bg1"/>
                </a:solidFill>
                <a:latin typeface="Circe Bold" panose="020B0602020203020203" pitchFamily="34" charset="0"/>
              </a:rPr>
              <a:t>METODOLOGIA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1AF744E-9FB1-4DE6-8303-DD81CEE1D89F}"/>
              </a:ext>
            </a:extLst>
          </p:cNvPr>
          <p:cNvSpPr txBox="1"/>
          <p:nvPr/>
        </p:nvSpPr>
        <p:spPr>
          <a:xfrm>
            <a:off x="1167044" y="2521059"/>
            <a:ext cx="98579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Circe Bold" panose="020B0602020203020203" pitchFamily="34" charset="0"/>
              </a:rPr>
              <a:t>A equipe utilizará do método Scrum, uma estrutura na qual se pode lidar com problemas complexos de adaptação, ao mesmo tempo em que fornecem produtos de maneira mais produtiva e criativa.</a:t>
            </a:r>
          </a:p>
        </p:txBody>
      </p:sp>
    </p:spTree>
    <p:extLst>
      <p:ext uri="{BB962C8B-B14F-4D97-AF65-F5344CB8AC3E}">
        <p14:creationId xmlns:p14="http://schemas.microsoft.com/office/powerpoint/2010/main" val="139470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1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91DEDBE-B017-4A5D-8660-8C5502D4B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549275"/>
            <a:ext cx="142875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B38DEFF6-88A1-47A6-A3EC-902F39D2FD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191" y="550100"/>
            <a:ext cx="523484" cy="961200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BD2CA0-8131-41A0-B5F6-979B358FD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6218"/>
            <a:ext cx="2743200" cy="365125"/>
          </a:xfrm>
        </p:spPr>
        <p:txBody>
          <a:bodyPr/>
          <a:lstStyle/>
          <a:p>
            <a:r>
              <a:rPr lang="pt-BR" sz="1400">
                <a:solidFill>
                  <a:srgbClr val="0065B3"/>
                </a:solidFill>
                <a:latin typeface="Circe Light" panose="020B0402020203020203" pitchFamily="34" charset="0"/>
              </a:rPr>
              <a:t>Slide </a:t>
            </a:r>
            <a:fld id="{04D8226B-FE3D-45A7-8C4B-5E6E10474E96}" type="slidenum">
              <a:rPr lang="pt-BR" sz="1400" smtClean="0">
                <a:solidFill>
                  <a:srgbClr val="0065B3"/>
                </a:solidFill>
                <a:latin typeface="Circe Light" panose="020B0402020203020203" pitchFamily="34" charset="0"/>
              </a:rPr>
              <a:t>23</a:t>
            </a:fld>
            <a:endParaRPr lang="pt-BR" sz="1400">
              <a:solidFill>
                <a:srgbClr val="0065B3"/>
              </a:solidFill>
              <a:latin typeface="Circe Light" panose="020B0402020203020203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47F324C-AD90-4893-82D1-A1A4441298B6}"/>
              </a:ext>
            </a:extLst>
          </p:cNvPr>
          <p:cNvSpPr txBox="1"/>
          <p:nvPr/>
        </p:nvSpPr>
        <p:spPr>
          <a:xfrm>
            <a:off x="5597306" y="6308725"/>
            <a:ext cx="997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000">
                <a:solidFill>
                  <a:srgbClr val="0065B3"/>
                </a:solidFill>
                <a:latin typeface="Circe Bold" panose="020B0602020203020203" pitchFamily="34" charset="0"/>
              </a:rPr>
              <a:t>etanóis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8CC546D-5255-4561-A392-6EA25F37F51B}"/>
              </a:ext>
            </a:extLst>
          </p:cNvPr>
          <p:cNvSpPr txBox="1"/>
          <p:nvPr/>
        </p:nvSpPr>
        <p:spPr>
          <a:xfrm>
            <a:off x="5315498" y="737899"/>
            <a:ext cx="15610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Circe Bold" panose="020B0602020203020203" pitchFamily="34" charset="0"/>
              </a:rPr>
              <a:t>PAPEIS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0179E2E-0A94-4FC6-87D5-6A09A7190F22}"/>
              </a:ext>
            </a:extLst>
          </p:cNvPr>
          <p:cNvSpPr txBox="1"/>
          <p:nvPr/>
        </p:nvSpPr>
        <p:spPr>
          <a:xfrm>
            <a:off x="4406049" y="1896411"/>
            <a:ext cx="3379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>
                <a:solidFill>
                  <a:schemeClr val="bg1"/>
                </a:solidFill>
                <a:latin typeface="Circe Bold" panose="020B0602020203020203" pitchFamily="34" charset="0"/>
              </a:rPr>
              <a:t>Mateus José Barbosa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28E1729-E516-4F20-9D0A-85457A2D0045}"/>
              </a:ext>
            </a:extLst>
          </p:cNvPr>
          <p:cNvSpPr txBox="1"/>
          <p:nvPr/>
        </p:nvSpPr>
        <p:spPr>
          <a:xfrm>
            <a:off x="4406049" y="3505179"/>
            <a:ext cx="3379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>
                <a:solidFill>
                  <a:schemeClr val="bg1"/>
                </a:solidFill>
                <a:latin typeface="Circe Bold" panose="020B0602020203020203" pitchFamily="34" charset="0"/>
              </a:rPr>
              <a:t>Júlio César Carvalho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9B89DB8-8653-4117-BD35-B5EB1AE16336}"/>
              </a:ext>
            </a:extLst>
          </p:cNvPr>
          <p:cNvSpPr txBox="1"/>
          <p:nvPr/>
        </p:nvSpPr>
        <p:spPr>
          <a:xfrm>
            <a:off x="4406049" y="4834105"/>
            <a:ext cx="3379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>
                <a:solidFill>
                  <a:schemeClr val="bg1"/>
                </a:solidFill>
                <a:latin typeface="Circe Bold" panose="020B0602020203020203" pitchFamily="34" charset="0"/>
              </a:rPr>
              <a:t>João Vitor Teixeira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5DE68AA-5A7B-4A71-A0C4-F8B01BFA9DD5}"/>
              </a:ext>
            </a:extLst>
          </p:cNvPr>
          <p:cNvSpPr txBox="1"/>
          <p:nvPr/>
        </p:nvSpPr>
        <p:spPr>
          <a:xfrm>
            <a:off x="4065227" y="2419631"/>
            <a:ext cx="4061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>
                <a:solidFill>
                  <a:srgbClr val="0065B3"/>
                </a:solidFill>
                <a:latin typeface="Circe Bold" panose="020B0602020203020203" pitchFamily="34" charset="0"/>
              </a:rPr>
              <a:t>Gerente do Projeto</a:t>
            </a:r>
          </a:p>
          <a:p>
            <a:pPr algn="ctr"/>
            <a:r>
              <a:rPr lang="pt-BR" sz="2000">
                <a:solidFill>
                  <a:srgbClr val="0065B3"/>
                </a:solidFill>
                <a:latin typeface="Circe Bold" panose="020B0602020203020203" pitchFamily="34" charset="0"/>
              </a:rPr>
              <a:t>Desenvolvedor da aplicação mobile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CDAEBAA-CDF0-48D2-B138-9B16D00F932C}"/>
              </a:ext>
            </a:extLst>
          </p:cNvPr>
          <p:cNvSpPr txBox="1"/>
          <p:nvPr/>
        </p:nvSpPr>
        <p:spPr>
          <a:xfrm>
            <a:off x="4065227" y="4031142"/>
            <a:ext cx="4061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>
                <a:solidFill>
                  <a:srgbClr val="0065B3"/>
                </a:solidFill>
                <a:latin typeface="Circe Bold" panose="020B0602020203020203" pitchFamily="34" charset="0"/>
              </a:rPr>
              <a:t>Desenvolvedor da aplicação web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F88590A-5897-4D73-8030-38E30FEBB273}"/>
              </a:ext>
            </a:extLst>
          </p:cNvPr>
          <p:cNvSpPr txBox="1"/>
          <p:nvPr/>
        </p:nvSpPr>
        <p:spPr>
          <a:xfrm>
            <a:off x="3932394" y="5334877"/>
            <a:ext cx="4327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>
                <a:solidFill>
                  <a:srgbClr val="0065B3"/>
                </a:solidFill>
                <a:latin typeface="Circe Bold" panose="020B0602020203020203" pitchFamily="34" charset="0"/>
              </a:rPr>
              <a:t>Desenvolvedor da aplicação </a:t>
            </a:r>
            <a:r>
              <a:rPr lang="pt-BR" sz="2000" err="1">
                <a:solidFill>
                  <a:srgbClr val="0065B3"/>
                </a:solidFill>
                <a:latin typeface="Circe Bold" panose="020B0602020203020203" pitchFamily="34" charset="0"/>
              </a:rPr>
              <a:t>back-end</a:t>
            </a:r>
            <a:endParaRPr lang="pt-BR" sz="2000">
              <a:solidFill>
                <a:srgbClr val="0065B3"/>
              </a:solidFill>
              <a:latin typeface="Circe Bold" panose="020B0602020203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88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1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91DEDBE-B017-4A5D-8660-8C5502D4B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549275"/>
            <a:ext cx="142875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B38DEFF6-88A1-47A6-A3EC-902F39D2FD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191" y="550100"/>
            <a:ext cx="523484" cy="961200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BD2CA0-8131-41A0-B5F6-979B358FD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6218"/>
            <a:ext cx="2743200" cy="365125"/>
          </a:xfrm>
        </p:spPr>
        <p:txBody>
          <a:bodyPr/>
          <a:lstStyle/>
          <a:p>
            <a:r>
              <a:rPr lang="pt-BR" sz="1400">
                <a:solidFill>
                  <a:srgbClr val="0065B3"/>
                </a:solidFill>
                <a:latin typeface="Circe Light" panose="020B0402020203020203" pitchFamily="34" charset="0"/>
              </a:rPr>
              <a:t>Slide </a:t>
            </a:r>
            <a:fld id="{04D8226B-FE3D-45A7-8C4B-5E6E10474E96}" type="slidenum">
              <a:rPr lang="pt-BR" sz="1400" smtClean="0">
                <a:solidFill>
                  <a:srgbClr val="0065B3"/>
                </a:solidFill>
                <a:latin typeface="Circe Light" panose="020B0402020203020203" pitchFamily="34" charset="0"/>
              </a:rPr>
              <a:t>24</a:t>
            </a:fld>
            <a:endParaRPr lang="pt-BR" sz="1400">
              <a:solidFill>
                <a:srgbClr val="0065B3"/>
              </a:solidFill>
              <a:latin typeface="Circe Light" panose="020B0402020203020203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47F324C-AD90-4893-82D1-A1A4441298B6}"/>
              </a:ext>
            </a:extLst>
          </p:cNvPr>
          <p:cNvSpPr txBox="1"/>
          <p:nvPr/>
        </p:nvSpPr>
        <p:spPr>
          <a:xfrm>
            <a:off x="5597306" y="6308725"/>
            <a:ext cx="997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000">
                <a:solidFill>
                  <a:srgbClr val="0065B3"/>
                </a:solidFill>
                <a:latin typeface="Circe Bold" panose="020B0602020203020203" pitchFamily="34" charset="0"/>
              </a:rPr>
              <a:t>etanóis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8CC546D-5255-4561-A392-6EA25F37F51B}"/>
              </a:ext>
            </a:extLst>
          </p:cNvPr>
          <p:cNvSpPr txBox="1"/>
          <p:nvPr/>
        </p:nvSpPr>
        <p:spPr>
          <a:xfrm>
            <a:off x="4641916" y="737899"/>
            <a:ext cx="29081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>
                <a:solidFill>
                  <a:schemeClr val="bg1"/>
                </a:solidFill>
                <a:latin typeface="Circe Bold" panose="020B0602020203020203" pitchFamily="34" charset="0"/>
              </a:rPr>
              <a:t>REFERÊNCIAS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0BB3B9A-9427-4D1D-8D6A-CD533243E363}"/>
              </a:ext>
            </a:extLst>
          </p:cNvPr>
          <p:cNvSpPr txBox="1"/>
          <p:nvPr/>
        </p:nvSpPr>
        <p:spPr>
          <a:xfrm>
            <a:off x="1167044" y="2090172"/>
            <a:ext cx="98579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>
                <a:solidFill>
                  <a:schemeClr val="bg1"/>
                </a:solidFill>
                <a:latin typeface="Circe" panose="020B0502020203020203" pitchFamily="34" charset="0"/>
              </a:rPr>
              <a:t>G1. Petrobras corta em 3% preço médio da gasolina e do diesel nas refinarias. </a:t>
            </a:r>
            <a:r>
              <a:rPr lang="pt-BR" sz="2800">
                <a:solidFill>
                  <a:schemeClr val="bg1"/>
                </a:solidFill>
                <a:latin typeface="Circe Bold" panose="020B0602020203020203" pitchFamily="34" charset="0"/>
              </a:rPr>
              <a:t>G1</a:t>
            </a:r>
            <a:r>
              <a:rPr lang="pt-BR" sz="2800">
                <a:solidFill>
                  <a:schemeClr val="bg1"/>
                </a:solidFill>
                <a:latin typeface="Circe" panose="020B0502020203020203" pitchFamily="34" charset="0"/>
              </a:rPr>
              <a:t>, São Paulo, 30 jan. 2020. Economia. Disponível em:</a:t>
            </a:r>
          </a:p>
          <a:p>
            <a:pPr algn="just"/>
            <a:r>
              <a:rPr lang="pt-BR" sz="2800">
                <a:solidFill>
                  <a:schemeClr val="bg1"/>
                </a:solidFill>
                <a:latin typeface="Circe" panose="020B0502020203020203" pitchFamily="34" charset="0"/>
              </a:rPr>
              <a:t>&lt;https://g1.globo.com/economia/noticia/2020/01/30/petrobras-corta-em-3percent-preco-medio-da-gasolina-e-do-diesel-nas-refinarias.ghtml&gt;. Acesso em: 30 jan. 2020.</a:t>
            </a:r>
          </a:p>
        </p:txBody>
      </p:sp>
    </p:spTree>
    <p:extLst>
      <p:ext uri="{BB962C8B-B14F-4D97-AF65-F5344CB8AC3E}">
        <p14:creationId xmlns:p14="http://schemas.microsoft.com/office/powerpoint/2010/main" val="94023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1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91DEDBE-B017-4A5D-8660-8C5502D4B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549275"/>
            <a:ext cx="142875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B38DEFF6-88A1-47A6-A3EC-902F39D2FD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191" y="550100"/>
            <a:ext cx="523484" cy="961200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BD2CA0-8131-41A0-B5F6-979B358FD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6218"/>
            <a:ext cx="2743200" cy="365125"/>
          </a:xfrm>
        </p:spPr>
        <p:txBody>
          <a:bodyPr/>
          <a:lstStyle/>
          <a:p>
            <a:r>
              <a:rPr lang="pt-BR" sz="1400">
                <a:solidFill>
                  <a:srgbClr val="0065B3"/>
                </a:solidFill>
                <a:latin typeface="Circe Light" panose="020B0402020203020203" pitchFamily="34" charset="0"/>
              </a:rPr>
              <a:t>Slide </a:t>
            </a:r>
            <a:fld id="{04D8226B-FE3D-45A7-8C4B-5E6E10474E96}" type="slidenum">
              <a:rPr lang="pt-BR" sz="1400" smtClean="0">
                <a:solidFill>
                  <a:srgbClr val="0065B3"/>
                </a:solidFill>
                <a:latin typeface="Circe Light" panose="020B0402020203020203" pitchFamily="34" charset="0"/>
              </a:rPr>
              <a:t>25</a:t>
            </a:fld>
            <a:endParaRPr lang="pt-BR" sz="1400">
              <a:solidFill>
                <a:srgbClr val="0065B3"/>
              </a:solidFill>
              <a:latin typeface="Circe Light" panose="020B0402020203020203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47F324C-AD90-4893-82D1-A1A4441298B6}"/>
              </a:ext>
            </a:extLst>
          </p:cNvPr>
          <p:cNvSpPr txBox="1"/>
          <p:nvPr/>
        </p:nvSpPr>
        <p:spPr>
          <a:xfrm>
            <a:off x="5597306" y="6308725"/>
            <a:ext cx="997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000">
                <a:solidFill>
                  <a:srgbClr val="0065B3"/>
                </a:solidFill>
                <a:latin typeface="Circe Bold" panose="020B0602020203020203" pitchFamily="34" charset="0"/>
              </a:rPr>
              <a:t>etanóis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8CC546D-5255-4561-A392-6EA25F37F51B}"/>
              </a:ext>
            </a:extLst>
          </p:cNvPr>
          <p:cNvSpPr txBox="1"/>
          <p:nvPr/>
        </p:nvSpPr>
        <p:spPr>
          <a:xfrm>
            <a:off x="4641916" y="737899"/>
            <a:ext cx="29081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>
                <a:solidFill>
                  <a:schemeClr val="bg1"/>
                </a:solidFill>
                <a:latin typeface="Circe Bold" panose="020B0602020203020203" pitchFamily="34" charset="0"/>
              </a:rPr>
              <a:t>REFERÊNCIAS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0BB3B9A-9427-4D1D-8D6A-CD533243E363}"/>
              </a:ext>
            </a:extLst>
          </p:cNvPr>
          <p:cNvSpPr txBox="1"/>
          <p:nvPr/>
        </p:nvSpPr>
        <p:spPr>
          <a:xfrm>
            <a:off x="1167044" y="2090172"/>
            <a:ext cx="98579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>
                <a:solidFill>
                  <a:schemeClr val="bg1"/>
                </a:solidFill>
                <a:latin typeface="Circe" panose="020B0502020203020203" pitchFamily="34" charset="0"/>
              </a:rPr>
              <a:t>MARTINS, Gabriel. ORDOÑES, Ramona. Petrobras aumenta preço da gasolina em 3% a partir desta quinta. </a:t>
            </a:r>
            <a:r>
              <a:rPr lang="pt-BR" sz="2800">
                <a:solidFill>
                  <a:schemeClr val="bg1"/>
                </a:solidFill>
                <a:latin typeface="Circe Bold" panose="020B0602020203020203" pitchFamily="34" charset="0"/>
              </a:rPr>
              <a:t>O Globo, </a:t>
            </a:r>
            <a:r>
              <a:rPr lang="pt-BR" sz="2800">
                <a:solidFill>
                  <a:schemeClr val="bg1"/>
                </a:solidFill>
                <a:latin typeface="Circe" panose="020B0502020203020203" pitchFamily="34" charset="0"/>
              </a:rPr>
              <a:t>São Paulo, 19 fev. 2020. Economia. Disponível em:</a:t>
            </a:r>
          </a:p>
          <a:p>
            <a:pPr algn="just"/>
            <a:r>
              <a:rPr lang="pt-BR" sz="2800">
                <a:solidFill>
                  <a:schemeClr val="bg1"/>
                </a:solidFill>
                <a:latin typeface="Circe" panose="020B0502020203020203" pitchFamily="34" charset="0"/>
              </a:rPr>
              <a:t>&lt;https://oglobo.globo.com/economia/petrobras-aumenta-preco-da-gasolina-em-3-partir-desta-quinta-24257872&gt;. Acesso em: 19 fev. 2020.</a:t>
            </a:r>
          </a:p>
        </p:txBody>
      </p:sp>
    </p:spTree>
    <p:extLst>
      <p:ext uri="{BB962C8B-B14F-4D97-AF65-F5344CB8AC3E}">
        <p14:creationId xmlns:p14="http://schemas.microsoft.com/office/powerpoint/2010/main" val="155516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1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91DEDBE-B017-4A5D-8660-8C5502D4B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549275"/>
            <a:ext cx="142875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B38DEFF6-88A1-47A6-A3EC-902F39D2FD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191" y="550100"/>
            <a:ext cx="523484" cy="961200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BD2CA0-8131-41A0-B5F6-979B358FD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6218"/>
            <a:ext cx="2743200" cy="365125"/>
          </a:xfrm>
        </p:spPr>
        <p:txBody>
          <a:bodyPr/>
          <a:lstStyle/>
          <a:p>
            <a:r>
              <a:rPr lang="pt-BR" sz="1400">
                <a:solidFill>
                  <a:srgbClr val="0065B3"/>
                </a:solidFill>
                <a:latin typeface="Circe Light" panose="020B0402020203020203" pitchFamily="34" charset="0"/>
              </a:rPr>
              <a:t>Slide </a:t>
            </a:r>
            <a:fld id="{04D8226B-FE3D-45A7-8C4B-5E6E10474E96}" type="slidenum">
              <a:rPr lang="pt-BR" sz="1400" smtClean="0">
                <a:solidFill>
                  <a:srgbClr val="0065B3"/>
                </a:solidFill>
                <a:latin typeface="Circe Light" panose="020B0402020203020203" pitchFamily="34" charset="0"/>
              </a:rPr>
              <a:t>26</a:t>
            </a:fld>
            <a:endParaRPr lang="pt-BR" sz="1400">
              <a:solidFill>
                <a:srgbClr val="0065B3"/>
              </a:solidFill>
              <a:latin typeface="Circe Light" panose="020B0402020203020203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47F324C-AD90-4893-82D1-A1A4441298B6}"/>
              </a:ext>
            </a:extLst>
          </p:cNvPr>
          <p:cNvSpPr txBox="1"/>
          <p:nvPr/>
        </p:nvSpPr>
        <p:spPr>
          <a:xfrm>
            <a:off x="5597306" y="6308725"/>
            <a:ext cx="997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000">
                <a:solidFill>
                  <a:srgbClr val="0065B3"/>
                </a:solidFill>
                <a:latin typeface="Circe Bold" panose="020B0602020203020203" pitchFamily="34" charset="0"/>
              </a:rPr>
              <a:t>etanóis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8CC546D-5255-4561-A392-6EA25F37F51B}"/>
              </a:ext>
            </a:extLst>
          </p:cNvPr>
          <p:cNvSpPr txBox="1"/>
          <p:nvPr/>
        </p:nvSpPr>
        <p:spPr>
          <a:xfrm>
            <a:off x="4641916" y="737899"/>
            <a:ext cx="29081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>
                <a:solidFill>
                  <a:schemeClr val="bg1"/>
                </a:solidFill>
                <a:latin typeface="Circe Bold" panose="020B0602020203020203" pitchFamily="34" charset="0"/>
              </a:rPr>
              <a:t>REFERÊNCIAS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0BB3B9A-9427-4D1D-8D6A-CD533243E363}"/>
              </a:ext>
            </a:extLst>
          </p:cNvPr>
          <p:cNvSpPr txBox="1"/>
          <p:nvPr/>
        </p:nvSpPr>
        <p:spPr>
          <a:xfrm>
            <a:off x="1167044" y="2090172"/>
            <a:ext cx="98579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>
                <a:solidFill>
                  <a:schemeClr val="bg1"/>
                </a:solidFill>
                <a:latin typeface="Circe" panose="020B0502020203020203" pitchFamily="34" charset="0"/>
              </a:rPr>
              <a:t>RAMALHO, André. Petrobras reduz preço do diesel em 4,1% e o da gasolina em 1,5%.</a:t>
            </a:r>
            <a:r>
              <a:rPr lang="pt-BR" sz="2800">
                <a:solidFill>
                  <a:schemeClr val="bg1"/>
                </a:solidFill>
                <a:latin typeface="Circe Bold" panose="020B0602020203020203" pitchFamily="34" charset="0"/>
              </a:rPr>
              <a:t> Valor</a:t>
            </a:r>
            <a:r>
              <a:rPr lang="pt-BR" sz="2800">
                <a:solidFill>
                  <a:schemeClr val="bg1"/>
                </a:solidFill>
                <a:latin typeface="Circe" panose="020B0502020203020203" pitchFamily="34" charset="0"/>
              </a:rPr>
              <a:t>, São Paulo, 23 jan. 2020. Economia. Disponível em:</a:t>
            </a:r>
          </a:p>
          <a:p>
            <a:pPr algn="just"/>
            <a:r>
              <a:rPr lang="pt-BR" sz="2800">
                <a:solidFill>
                  <a:schemeClr val="bg1"/>
                </a:solidFill>
                <a:latin typeface="Circe" panose="020B0502020203020203" pitchFamily="34" charset="0"/>
              </a:rPr>
              <a:t>&lt;https://valor.globo.com/empresas/noticia/2020/01/23/petrobras-reduz-preco-do-diesel-em-41percent-e-o-da-gasolina-em-15percent.ghtml&gt;. Acesso em: 19 fev. 2020.</a:t>
            </a:r>
          </a:p>
        </p:txBody>
      </p:sp>
    </p:spTree>
    <p:extLst>
      <p:ext uri="{BB962C8B-B14F-4D97-AF65-F5344CB8AC3E}">
        <p14:creationId xmlns:p14="http://schemas.microsoft.com/office/powerpoint/2010/main" val="205414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1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91DEDBE-B017-4A5D-8660-8C5502D4B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549275"/>
            <a:ext cx="142875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B38DEFF6-88A1-47A6-A3EC-902F39D2FD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191" y="550100"/>
            <a:ext cx="523484" cy="961200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BD2CA0-8131-41A0-B5F6-979B358FD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6218"/>
            <a:ext cx="2743200" cy="365125"/>
          </a:xfrm>
        </p:spPr>
        <p:txBody>
          <a:bodyPr/>
          <a:lstStyle/>
          <a:p>
            <a:r>
              <a:rPr lang="pt-BR" sz="1400">
                <a:solidFill>
                  <a:srgbClr val="0065B3"/>
                </a:solidFill>
                <a:latin typeface="Circe Light" panose="020B0402020203020203" pitchFamily="34" charset="0"/>
              </a:rPr>
              <a:t>Slide </a:t>
            </a:r>
            <a:fld id="{04D8226B-FE3D-45A7-8C4B-5E6E10474E96}" type="slidenum">
              <a:rPr lang="pt-BR" sz="1400" smtClean="0">
                <a:solidFill>
                  <a:srgbClr val="0065B3"/>
                </a:solidFill>
                <a:latin typeface="Circe Light" panose="020B0402020203020203" pitchFamily="34" charset="0"/>
              </a:rPr>
              <a:t>27</a:t>
            </a:fld>
            <a:endParaRPr lang="pt-BR" sz="1400">
              <a:solidFill>
                <a:srgbClr val="0065B3"/>
              </a:solidFill>
              <a:latin typeface="Circe Light" panose="020B0402020203020203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47F324C-AD90-4893-82D1-A1A4441298B6}"/>
              </a:ext>
            </a:extLst>
          </p:cNvPr>
          <p:cNvSpPr txBox="1"/>
          <p:nvPr/>
        </p:nvSpPr>
        <p:spPr>
          <a:xfrm>
            <a:off x="5597306" y="6308725"/>
            <a:ext cx="997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000">
                <a:solidFill>
                  <a:srgbClr val="0065B3"/>
                </a:solidFill>
                <a:latin typeface="Circe Bold" panose="020B0602020203020203" pitchFamily="34" charset="0"/>
              </a:rPr>
              <a:t>etanóis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8CC546D-5255-4561-A392-6EA25F37F51B}"/>
              </a:ext>
            </a:extLst>
          </p:cNvPr>
          <p:cNvSpPr txBox="1"/>
          <p:nvPr/>
        </p:nvSpPr>
        <p:spPr>
          <a:xfrm>
            <a:off x="4641916" y="737899"/>
            <a:ext cx="29081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>
                <a:solidFill>
                  <a:schemeClr val="bg1"/>
                </a:solidFill>
                <a:latin typeface="Circe Bold" panose="020B0602020203020203" pitchFamily="34" charset="0"/>
              </a:rPr>
              <a:t>REFERÊNCIAS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0BB3B9A-9427-4D1D-8D6A-CD533243E363}"/>
              </a:ext>
            </a:extLst>
          </p:cNvPr>
          <p:cNvSpPr txBox="1"/>
          <p:nvPr/>
        </p:nvSpPr>
        <p:spPr>
          <a:xfrm>
            <a:off x="1167044" y="2736503"/>
            <a:ext cx="98579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solidFill>
                  <a:schemeClr val="bg1"/>
                </a:solidFill>
                <a:latin typeface="Circe" panose="020B0502020203020203" pitchFamily="34" charset="0"/>
              </a:rPr>
              <a:t>SCRUM.ORG. O que é Scrum?.</a:t>
            </a:r>
            <a:r>
              <a:rPr lang="pt-BR" sz="2800" dirty="0">
                <a:solidFill>
                  <a:schemeClr val="bg1"/>
                </a:solidFill>
                <a:latin typeface="Circe Bold" panose="020B0602020203020203" pitchFamily="34" charset="0"/>
              </a:rPr>
              <a:t> </a:t>
            </a:r>
            <a:r>
              <a:rPr lang="pt-BR" sz="2800" dirty="0">
                <a:solidFill>
                  <a:schemeClr val="bg1"/>
                </a:solidFill>
                <a:latin typeface="Circe" panose="020B0502020203020203" pitchFamily="34" charset="0"/>
              </a:rPr>
              <a:t>Disponível em:</a:t>
            </a:r>
          </a:p>
          <a:p>
            <a:pPr algn="just"/>
            <a:r>
              <a:rPr lang="pt-BR" sz="2800" dirty="0">
                <a:solidFill>
                  <a:schemeClr val="bg1"/>
                </a:solidFill>
                <a:latin typeface="Circe" panose="020B0502020203020203" pitchFamily="34" charset="0"/>
              </a:rPr>
              <a:t>&lt;https://www.scrum.org/</a:t>
            </a:r>
            <a:r>
              <a:rPr lang="pt-BR" sz="2800" dirty="0" err="1">
                <a:solidFill>
                  <a:schemeClr val="bg1"/>
                </a:solidFill>
                <a:latin typeface="Circe" panose="020B0502020203020203" pitchFamily="34" charset="0"/>
              </a:rPr>
              <a:t>resources</a:t>
            </a:r>
            <a:r>
              <a:rPr lang="pt-BR" sz="2800" dirty="0">
                <a:solidFill>
                  <a:schemeClr val="bg1"/>
                </a:solidFill>
                <a:latin typeface="Circe" panose="020B0502020203020203" pitchFamily="34" charset="0"/>
              </a:rPr>
              <a:t>/</a:t>
            </a:r>
            <a:r>
              <a:rPr lang="pt-BR" sz="2800" dirty="0" err="1">
                <a:solidFill>
                  <a:schemeClr val="bg1"/>
                </a:solidFill>
                <a:latin typeface="Circe" panose="020B0502020203020203" pitchFamily="34" charset="0"/>
              </a:rPr>
              <a:t>what-is-scrum</a:t>
            </a:r>
            <a:r>
              <a:rPr lang="pt-BR" sz="2800" dirty="0">
                <a:solidFill>
                  <a:schemeClr val="bg1"/>
                </a:solidFill>
                <a:latin typeface="Circe" panose="020B0502020203020203" pitchFamily="34" charset="0"/>
              </a:rPr>
              <a:t>&gt;. Acesso em: 22 fev. 2020.</a:t>
            </a:r>
          </a:p>
        </p:txBody>
      </p:sp>
    </p:spTree>
    <p:extLst>
      <p:ext uri="{BB962C8B-B14F-4D97-AF65-F5344CB8AC3E}">
        <p14:creationId xmlns:p14="http://schemas.microsoft.com/office/powerpoint/2010/main" val="272614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1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91DEDBE-B017-4A5D-8660-8C5502D4B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549275"/>
            <a:ext cx="142875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B38DEFF6-88A1-47A6-A3EC-902F39D2FD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191" y="550100"/>
            <a:ext cx="523484" cy="961200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BD2CA0-8131-41A0-B5F6-979B358FD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6218"/>
            <a:ext cx="2743200" cy="365125"/>
          </a:xfrm>
        </p:spPr>
        <p:txBody>
          <a:bodyPr/>
          <a:lstStyle/>
          <a:p>
            <a:r>
              <a:rPr lang="pt-BR" sz="1400">
                <a:solidFill>
                  <a:srgbClr val="0065B3"/>
                </a:solidFill>
                <a:latin typeface="Circe Light" panose="020B0402020203020203" pitchFamily="34" charset="0"/>
              </a:rPr>
              <a:t>Slide </a:t>
            </a:r>
            <a:fld id="{04D8226B-FE3D-45A7-8C4B-5E6E10474E96}" type="slidenum">
              <a:rPr lang="pt-BR" sz="1400" smtClean="0">
                <a:solidFill>
                  <a:srgbClr val="0065B3"/>
                </a:solidFill>
                <a:latin typeface="Circe Light" panose="020B0402020203020203" pitchFamily="34" charset="0"/>
              </a:rPr>
              <a:t>28</a:t>
            </a:fld>
            <a:endParaRPr lang="pt-BR" sz="1400">
              <a:solidFill>
                <a:srgbClr val="0065B3"/>
              </a:solidFill>
              <a:latin typeface="Circe Light" panose="020B0402020203020203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47F324C-AD90-4893-82D1-A1A4441298B6}"/>
              </a:ext>
            </a:extLst>
          </p:cNvPr>
          <p:cNvSpPr txBox="1"/>
          <p:nvPr/>
        </p:nvSpPr>
        <p:spPr>
          <a:xfrm>
            <a:off x="5597306" y="6308725"/>
            <a:ext cx="997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000">
                <a:solidFill>
                  <a:srgbClr val="0065B3"/>
                </a:solidFill>
                <a:latin typeface="Circe Bold" panose="020B0602020203020203" pitchFamily="34" charset="0"/>
              </a:rPr>
              <a:t>etanóis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8CC546D-5255-4561-A392-6EA25F37F51B}"/>
              </a:ext>
            </a:extLst>
          </p:cNvPr>
          <p:cNvSpPr txBox="1"/>
          <p:nvPr/>
        </p:nvSpPr>
        <p:spPr>
          <a:xfrm>
            <a:off x="4641916" y="737899"/>
            <a:ext cx="29081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>
                <a:solidFill>
                  <a:schemeClr val="bg1"/>
                </a:solidFill>
                <a:latin typeface="Circe Bold" panose="020B0602020203020203" pitchFamily="34" charset="0"/>
              </a:rPr>
              <a:t>REFERÊNCIAS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0BB3B9A-9427-4D1D-8D6A-CD533243E363}"/>
              </a:ext>
            </a:extLst>
          </p:cNvPr>
          <p:cNvSpPr txBox="1"/>
          <p:nvPr/>
        </p:nvSpPr>
        <p:spPr>
          <a:xfrm>
            <a:off x="3807544" y="2921169"/>
            <a:ext cx="45769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6000" dirty="0">
                <a:solidFill>
                  <a:srgbClr val="0065B3"/>
                </a:solidFill>
                <a:latin typeface="Circe Bold" panose="020B0602020203020203" pitchFamily="34" charset="0"/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65933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1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91DEDBE-B017-4A5D-8660-8C5502D4B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549275"/>
            <a:ext cx="142875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B38DEFF6-88A1-47A6-A3EC-902F39D2FD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191" y="550100"/>
            <a:ext cx="523484" cy="961200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BD2CA0-8131-41A0-B5F6-979B358FD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6218"/>
            <a:ext cx="2743200" cy="365125"/>
          </a:xfrm>
        </p:spPr>
        <p:txBody>
          <a:bodyPr/>
          <a:lstStyle/>
          <a:p>
            <a:r>
              <a:rPr lang="pt-BR" sz="1400">
                <a:solidFill>
                  <a:srgbClr val="0065B3"/>
                </a:solidFill>
                <a:latin typeface="Circe Light" panose="020B0402020203020203" pitchFamily="34" charset="0"/>
              </a:rPr>
              <a:t>Slide </a:t>
            </a:r>
            <a:fld id="{04D8226B-FE3D-45A7-8C4B-5E6E10474E96}" type="slidenum">
              <a:rPr lang="pt-BR" sz="1400" smtClean="0">
                <a:solidFill>
                  <a:srgbClr val="0065B3"/>
                </a:solidFill>
                <a:latin typeface="Circe Light" panose="020B0402020203020203" pitchFamily="34" charset="0"/>
              </a:rPr>
              <a:t>3</a:t>
            </a:fld>
            <a:endParaRPr lang="pt-BR" sz="1400">
              <a:solidFill>
                <a:srgbClr val="0065B3"/>
              </a:solidFill>
              <a:latin typeface="Circe Light" panose="020B0402020203020203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47F324C-AD90-4893-82D1-A1A4441298B6}"/>
              </a:ext>
            </a:extLst>
          </p:cNvPr>
          <p:cNvSpPr txBox="1"/>
          <p:nvPr/>
        </p:nvSpPr>
        <p:spPr>
          <a:xfrm>
            <a:off x="5597306" y="6308725"/>
            <a:ext cx="997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000">
                <a:solidFill>
                  <a:srgbClr val="0065B3"/>
                </a:solidFill>
                <a:latin typeface="Circe Bold" panose="020B0602020203020203" pitchFamily="34" charset="0"/>
              </a:rPr>
              <a:t>etanóis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8CC546D-5255-4561-A392-6EA25F37F51B}"/>
              </a:ext>
            </a:extLst>
          </p:cNvPr>
          <p:cNvSpPr txBox="1"/>
          <p:nvPr/>
        </p:nvSpPr>
        <p:spPr>
          <a:xfrm>
            <a:off x="4600334" y="737899"/>
            <a:ext cx="2991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>
                <a:solidFill>
                  <a:schemeClr val="bg1"/>
                </a:solidFill>
                <a:latin typeface="Circe Bold" panose="020B0602020203020203" pitchFamily="34" charset="0"/>
              </a:rPr>
              <a:t>INTRODUÇÃO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4C7030E-55BE-47B8-8CE6-8E4B214BEA49}"/>
              </a:ext>
            </a:extLst>
          </p:cNvPr>
          <p:cNvSpPr/>
          <p:nvPr/>
        </p:nvSpPr>
        <p:spPr>
          <a:xfrm>
            <a:off x="695326" y="2105379"/>
            <a:ext cx="108013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>
                <a:solidFill>
                  <a:schemeClr val="bg1"/>
                </a:solidFill>
                <a:latin typeface="Circe Bold" panose="020B0602020203020203" pitchFamily="34" charset="0"/>
              </a:rPr>
              <a:t>“Petrobras reduz preço do diesel em 4,1% e o da gasolina em 1,5%”</a:t>
            </a:r>
          </a:p>
          <a:p>
            <a:pPr algn="ctr"/>
            <a:r>
              <a:rPr lang="pt-BR" sz="2000">
                <a:solidFill>
                  <a:srgbClr val="0065B3"/>
                </a:solidFill>
                <a:latin typeface="Circe" panose="020B0502020203020203" pitchFamily="34" charset="0"/>
              </a:rPr>
              <a:t>(VALOR, 23/01/2020)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443C284-9E65-41CB-810C-65648B463A4A}"/>
              </a:ext>
            </a:extLst>
          </p:cNvPr>
          <p:cNvSpPr/>
          <p:nvPr/>
        </p:nvSpPr>
        <p:spPr>
          <a:xfrm>
            <a:off x="695325" y="3184757"/>
            <a:ext cx="108013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>
                <a:solidFill>
                  <a:schemeClr val="bg1"/>
                </a:solidFill>
                <a:latin typeface="Circe Bold" panose="020B0602020203020203" pitchFamily="34" charset="0"/>
              </a:rPr>
              <a:t>“Petrobras aumenta preço da gasolina em 3% a partir desta quinta”</a:t>
            </a:r>
          </a:p>
          <a:p>
            <a:pPr algn="ctr"/>
            <a:r>
              <a:rPr lang="pt-BR" sz="2000">
                <a:solidFill>
                  <a:srgbClr val="0065B3"/>
                </a:solidFill>
                <a:latin typeface="Circe" panose="020B0502020203020203" pitchFamily="34" charset="0"/>
              </a:rPr>
              <a:t>(O GLOBO, 19/02/2020)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C6A4B43-68EB-4162-B850-B59BBAE99E6E}"/>
              </a:ext>
            </a:extLst>
          </p:cNvPr>
          <p:cNvSpPr/>
          <p:nvPr/>
        </p:nvSpPr>
        <p:spPr>
          <a:xfrm>
            <a:off x="695325" y="4264135"/>
            <a:ext cx="1080135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>
                <a:solidFill>
                  <a:schemeClr val="bg1"/>
                </a:solidFill>
                <a:latin typeface="Circe Bold" panose="020B0602020203020203" pitchFamily="34" charset="0"/>
              </a:rPr>
              <a:t>“Petrobras corta em 3% preço médio da gasolina e do diesel nas refinarias”</a:t>
            </a:r>
          </a:p>
          <a:p>
            <a:pPr algn="ctr"/>
            <a:r>
              <a:rPr lang="pt-BR" sz="2000">
                <a:solidFill>
                  <a:srgbClr val="0065B3"/>
                </a:solidFill>
                <a:latin typeface="Circe" panose="020B0502020203020203" pitchFamily="34" charset="0"/>
              </a:rPr>
              <a:t>(G1 ECONOMIA, 30/01/2020)</a:t>
            </a:r>
          </a:p>
        </p:txBody>
      </p:sp>
    </p:spTree>
    <p:extLst>
      <p:ext uri="{BB962C8B-B14F-4D97-AF65-F5344CB8AC3E}">
        <p14:creationId xmlns:p14="http://schemas.microsoft.com/office/powerpoint/2010/main" val="2859546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9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1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91DEDBE-B017-4A5D-8660-8C5502D4B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549275"/>
            <a:ext cx="142875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B38DEFF6-88A1-47A6-A3EC-902F39D2FD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191" y="550100"/>
            <a:ext cx="523484" cy="961200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BD2CA0-8131-41A0-B5F6-979B358FD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6218"/>
            <a:ext cx="2743200" cy="365125"/>
          </a:xfrm>
        </p:spPr>
        <p:txBody>
          <a:bodyPr/>
          <a:lstStyle/>
          <a:p>
            <a:r>
              <a:rPr lang="pt-BR" sz="1400">
                <a:solidFill>
                  <a:srgbClr val="0065B3"/>
                </a:solidFill>
                <a:latin typeface="Circe Light" panose="020B0402020203020203" pitchFamily="34" charset="0"/>
              </a:rPr>
              <a:t>Slide </a:t>
            </a:r>
            <a:fld id="{04D8226B-FE3D-45A7-8C4B-5E6E10474E96}" type="slidenum">
              <a:rPr lang="pt-BR" sz="1400" smtClean="0">
                <a:solidFill>
                  <a:srgbClr val="0065B3"/>
                </a:solidFill>
                <a:latin typeface="Circe Light" panose="020B0402020203020203" pitchFamily="34" charset="0"/>
              </a:rPr>
              <a:t>4</a:t>
            </a:fld>
            <a:endParaRPr lang="pt-BR" sz="1400">
              <a:solidFill>
                <a:srgbClr val="0065B3"/>
              </a:solidFill>
              <a:latin typeface="Circe Light" panose="020B0402020203020203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47F324C-AD90-4893-82D1-A1A4441298B6}"/>
              </a:ext>
            </a:extLst>
          </p:cNvPr>
          <p:cNvSpPr txBox="1"/>
          <p:nvPr/>
        </p:nvSpPr>
        <p:spPr>
          <a:xfrm>
            <a:off x="5597306" y="6308725"/>
            <a:ext cx="997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000">
                <a:solidFill>
                  <a:srgbClr val="0065B3"/>
                </a:solidFill>
                <a:latin typeface="Circe Bold" panose="020B0602020203020203" pitchFamily="34" charset="0"/>
              </a:rPr>
              <a:t>etanóis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8CC546D-5255-4561-A392-6EA25F37F51B}"/>
              </a:ext>
            </a:extLst>
          </p:cNvPr>
          <p:cNvSpPr txBox="1"/>
          <p:nvPr/>
        </p:nvSpPr>
        <p:spPr>
          <a:xfrm>
            <a:off x="4600334" y="737899"/>
            <a:ext cx="2991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>
                <a:solidFill>
                  <a:schemeClr val="bg1"/>
                </a:solidFill>
                <a:latin typeface="Circe Bold" panose="020B0602020203020203" pitchFamily="34" charset="0"/>
              </a:rPr>
              <a:t>INTRODUÇÃO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64DA67F-866B-4C94-8738-1AEC7B06C2FF}"/>
              </a:ext>
            </a:extLst>
          </p:cNvPr>
          <p:cNvSpPr/>
          <p:nvPr/>
        </p:nvSpPr>
        <p:spPr>
          <a:xfrm>
            <a:off x="1195258" y="2905780"/>
            <a:ext cx="98014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>
                <a:solidFill>
                  <a:schemeClr val="bg1"/>
                </a:solidFill>
                <a:latin typeface="Circe Bold" panose="020B0602020203020203" pitchFamily="34" charset="0"/>
              </a:rPr>
              <a:t>Levantamento dos valores nos postos de combustível da região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C0795A8-F984-462F-9700-BB6447D3EADE}"/>
              </a:ext>
            </a:extLst>
          </p:cNvPr>
          <p:cNvSpPr/>
          <p:nvPr/>
        </p:nvSpPr>
        <p:spPr>
          <a:xfrm>
            <a:off x="4056900" y="3429000"/>
            <a:ext cx="40782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>
                <a:solidFill>
                  <a:srgbClr val="0065B3"/>
                </a:solidFill>
                <a:latin typeface="Circe Bold" panose="020B0602020203020203" pitchFamily="34" charset="0"/>
              </a:rPr>
              <a:t>06/01/2020 a 06/03/2020</a:t>
            </a:r>
          </a:p>
        </p:txBody>
      </p:sp>
    </p:spTree>
    <p:extLst>
      <p:ext uri="{BB962C8B-B14F-4D97-AF65-F5344CB8AC3E}">
        <p14:creationId xmlns:p14="http://schemas.microsoft.com/office/powerpoint/2010/main" val="219905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1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91DEDBE-B017-4A5D-8660-8C5502D4B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549275"/>
            <a:ext cx="142875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B38DEFF6-88A1-47A6-A3EC-902F39D2FD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191" y="550100"/>
            <a:ext cx="523484" cy="961200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BD2CA0-8131-41A0-B5F6-979B358FD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6218"/>
            <a:ext cx="2743200" cy="365125"/>
          </a:xfrm>
        </p:spPr>
        <p:txBody>
          <a:bodyPr/>
          <a:lstStyle/>
          <a:p>
            <a:r>
              <a:rPr lang="pt-BR" sz="1400">
                <a:solidFill>
                  <a:srgbClr val="0065B3"/>
                </a:solidFill>
                <a:latin typeface="Circe Light" panose="020B0402020203020203" pitchFamily="34" charset="0"/>
              </a:rPr>
              <a:t>Slide </a:t>
            </a:r>
            <a:fld id="{04D8226B-FE3D-45A7-8C4B-5E6E10474E96}" type="slidenum">
              <a:rPr lang="pt-BR" sz="1400" smtClean="0">
                <a:solidFill>
                  <a:srgbClr val="0065B3"/>
                </a:solidFill>
                <a:latin typeface="Circe Light" panose="020B0402020203020203" pitchFamily="34" charset="0"/>
              </a:rPr>
              <a:t>5</a:t>
            </a:fld>
            <a:endParaRPr lang="pt-BR" sz="1400">
              <a:solidFill>
                <a:srgbClr val="0065B3"/>
              </a:solidFill>
              <a:latin typeface="Circe Light" panose="020B0402020203020203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47F324C-AD90-4893-82D1-A1A4441298B6}"/>
              </a:ext>
            </a:extLst>
          </p:cNvPr>
          <p:cNvSpPr txBox="1"/>
          <p:nvPr/>
        </p:nvSpPr>
        <p:spPr>
          <a:xfrm>
            <a:off x="5597306" y="6308725"/>
            <a:ext cx="997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000">
                <a:solidFill>
                  <a:srgbClr val="0065B3"/>
                </a:solidFill>
                <a:latin typeface="Circe Bold" panose="020B0602020203020203" pitchFamily="34" charset="0"/>
              </a:rPr>
              <a:t>etanóis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8CC546D-5255-4561-A392-6EA25F37F51B}"/>
              </a:ext>
            </a:extLst>
          </p:cNvPr>
          <p:cNvSpPr txBox="1"/>
          <p:nvPr/>
        </p:nvSpPr>
        <p:spPr>
          <a:xfrm>
            <a:off x="4600334" y="737899"/>
            <a:ext cx="2991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>
                <a:solidFill>
                  <a:schemeClr val="bg1"/>
                </a:solidFill>
                <a:latin typeface="Circe Bold" panose="020B0602020203020203" pitchFamily="34" charset="0"/>
              </a:rPr>
              <a:t>INTRODUÇÃO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64DA67F-866B-4C94-8738-1AEC7B06C2FF}"/>
              </a:ext>
            </a:extLst>
          </p:cNvPr>
          <p:cNvSpPr/>
          <p:nvPr/>
        </p:nvSpPr>
        <p:spPr>
          <a:xfrm>
            <a:off x="2328309" y="1690786"/>
            <a:ext cx="75353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>
                <a:solidFill>
                  <a:schemeClr val="bg1"/>
                </a:solidFill>
                <a:latin typeface="Circe Bold" panose="020B0602020203020203" pitchFamily="34" charset="0"/>
              </a:rPr>
              <a:t>Postos de combustível em Santa Rita do Sapucaí</a:t>
            </a:r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D394757F-47E9-4F8E-96F8-F4355455F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645415"/>
              </p:ext>
            </p:extLst>
          </p:nvPr>
        </p:nvGraphicFramePr>
        <p:xfrm>
          <a:off x="838200" y="2494311"/>
          <a:ext cx="10515600" cy="33909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60574269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8126456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25384835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23965269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16240454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1609622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>
                          <a:solidFill>
                            <a:srgbClr val="0065B3"/>
                          </a:solidFill>
                          <a:effectLst/>
                          <a:latin typeface="Circe Bold" panose="020B0602020203020203" pitchFamily="34" charset="0"/>
                        </a:rPr>
                        <a:t>POSTO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>
                          <a:solidFill>
                            <a:srgbClr val="0065B3"/>
                          </a:solidFill>
                          <a:effectLst/>
                          <a:latin typeface="Circe Bold" panose="020B0602020203020203" pitchFamily="34" charset="0"/>
                        </a:rPr>
                        <a:t>REFERÊNCIA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>
                          <a:solidFill>
                            <a:srgbClr val="0065B3"/>
                          </a:solidFill>
                          <a:effectLst/>
                          <a:latin typeface="Circe Bold" panose="020B0602020203020203" pitchFamily="34" charset="0"/>
                        </a:rPr>
                        <a:t>BANDEIRA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>
                          <a:solidFill>
                            <a:srgbClr val="0065B3"/>
                          </a:solidFill>
                          <a:effectLst/>
                          <a:latin typeface="Circe Bold" panose="020B0602020203020203" pitchFamily="34" charset="0"/>
                        </a:rPr>
                        <a:t>DATA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>
                          <a:solidFill>
                            <a:srgbClr val="0065B3"/>
                          </a:solidFill>
                          <a:effectLst/>
                          <a:latin typeface="Circe Bold" panose="020B0602020203020203" pitchFamily="34" charset="0"/>
                        </a:rPr>
                        <a:t>GASOLINA COMUM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>
                          <a:solidFill>
                            <a:srgbClr val="0065B3"/>
                          </a:solidFill>
                          <a:effectLst/>
                          <a:latin typeface="Circe Bold" panose="020B0602020203020203" pitchFamily="34" charset="0"/>
                        </a:rPr>
                        <a:t>ETANOL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4147203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2000">
                          <a:solidFill>
                            <a:schemeClr val="bg1"/>
                          </a:solidFill>
                          <a:effectLst/>
                          <a:latin typeface="Circe Bold" panose="020B0602020203020203" pitchFamily="34" charset="0"/>
                        </a:rPr>
                        <a:t>Avenida II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2000">
                          <a:solidFill>
                            <a:schemeClr val="bg1"/>
                          </a:solidFill>
                          <a:effectLst/>
                          <a:latin typeface="Circe Bold" panose="020B0602020203020203" pitchFamily="34" charset="0"/>
                        </a:rPr>
                        <a:t>Em frente a E. E. Sinhá Moreira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2000">
                          <a:solidFill>
                            <a:schemeClr val="bg1"/>
                          </a:solidFill>
                          <a:effectLst/>
                          <a:latin typeface="Circe Bold" panose="020B0602020203020203" pitchFamily="34" charset="0"/>
                        </a:rPr>
                        <a:t>Branca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>
                          <a:solidFill>
                            <a:schemeClr val="bg1"/>
                          </a:solidFill>
                          <a:effectLst/>
                          <a:latin typeface="Circe Bold" panose="020B0602020203020203" pitchFamily="34" charset="0"/>
                        </a:rPr>
                        <a:t>07/01/2020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>
                          <a:solidFill>
                            <a:schemeClr val="bg1"/>
                          </a:solidFill>
                          <a:effectLst/>
                          <a:latin typeface="Circe Bold" panose="020B0602020203020203" pitchFamily="34" charset="0"/>
                        </a:rPr>
                        <a:t>R$ 4,850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>
                          <a:solidFill>
                            <a:schemeClr val="bg1"/>
                          </a:solidFill>
                          <a:effectLst/>
                          <a:latin typeface="Circe Bold" panose="020B0602020203020203" pitchFamily="34" charset="0"/>
                        </a:rPr>
                        <a:t>R$ 3,350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969439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pt-BR" sz="2000">
                        <a:solidFill>
                          <a:schemeClr val="bg1"/>
                        </a:solidFill>
                        <a:effectLst/>
                        <a:latin typeface="Circe Bold" panose="020B0602020203020203" pitchFamily="34" charset="0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pt-BR" sz="2000">
                        <a:solidFill>
                          <a:schemeClr val="bg1"/>
                        </a:solidFill>
                        <a:effectLst/>
                        <a:latin typeface="Circe Bold" panose="020B0602020203020203" pitchFamily="34" charset="0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pt-BR" sz="2000">
                        <a:solidFill>
                          <a:schemeClr val="bg1"/>
                        </a:solidFill>
                        <a:effectLst/>
                        <a:latin typeface="Circe Bold" panose="020B0602020203020203" pitchFamily="34" charset="0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bg1"/>
                          </a:solidFill>
                          <a:effectLst/>
                          <a:latin typeface="Circe Bold" panose="020B0602020203020203" pitchFamily="34" charset="0"/>
                        </a:rPr>
                        <a:t>20/02/2020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solidFill>
                            <a:schemeClr val="bg1"/>
                          </a:solidFill>
                          <a:effectLst/>
                          <a:latin typeface="Circe Bold" panose="020B0602020203020203" pitchFamily="34" charset="0"/>
                        </a:rPr>
                        <a:t>-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solidFill>
                            <a:schemeClr val="bg1"/>
                          </a:solidFill>
                          <a:effectLst/>
                          <a:latin typeface="Circe Bold" panose="020B0602020203020203" pitchFamily="34" charset="0"/>
                        </a:rPr>
                        <a:t>R$ 3,399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352951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/>
                      <a:r>
                        <a:rPr lang="pt-BR" sz="2000" err="1">
                          <a:solidFill>
                            <a:schemeClr val="bg1"/>
                          </a:solidFill>
                          <a:effectLst/>
                          <a:latin typeface="Circe Bold" panose="020B0602020203020203" pitchFamily="34" charset="0"/>
                        </a:rPr>
                        <a:t>Brusamolin</a:t>
                      </a:r>
                      <a:endParaRPr lang="pt-BR" sz="2000">
                        <a:solidFill>
                          <a:schemeClr val="bg1"/>
                        </a:solidFill>
                        <a:effectLst/>
                        <a:latin typeface="Circe Bold" panose="020B0602020203020203" pitchFamily="34" charset="0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BR" sz="2000">
                          <a:solidFill>
                            <a:schemeClr val="bg1"/>
                          </a:solidFill>
                          <a:effectLst/>
                          <a:latin typeface="Circe Bold" panose="020B0602020203020203" pitchFamily="34" charset="0"/>
                        </a:rPr>
                        <a:t>Banco Santander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BR" sz="2000">
                          <a:solidFill>
                            <a:schemeClr val="bg1"/>
                          </a:solidFill>
                          <a:effectLst/>
                          <a:latin typeface="Circe Bold" panose="020B0602020203020203" pitchFamily="34" charset="0"/>
                        </a:rPr>
                        <a:t>BR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solidFill>
                            <a:schemeClr val="bg1"/>
                          </a:solidFill>
                          <a:effectLst/>
                          <a:latin typeface="Circe Bold" panose="020B0602020203020203" pitchFamily="34" charset="0"/>
                        </a:rPr>
                        <a:t>07/01/2020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solidFill>
                            <a:schemeClr val="bg1"/>
                          </a:solidFill>
                          <a:effectLst/>
                          <a:latin typeface="Circe Bold" panose="020B0602020203020203" pitchFamily="34" charset="0"/>
                        </a:rPr>
                        <a:t>R$ 5,089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solidFill>
                            <a:schemeClr val="bg1"/>
                          </a:solidFill>
                          <a:effectLst/>
                          <a:latin typeface="Circe Bold" panose="020B0602020203020203" pitchFamily="34" charset="0"/>
                        </a:rPr>
                        <a:t>R$ 3,459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614077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pt-BR" sz="2000">
                        <a:solidFill>
                          <a:schemeClr val="bg1"/>
                        </a:solidFill>
                        <a:effectLst/>
                        <a:latin typeface="Circe Bold" panose="020B0602020203020203" pitchFamily="34" charset="0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pt-BR" sz="2000">
                        <a:solidFill>
                          <a:schemeClr val="bg1"/>
                        </a:solidFill>
                        <a:effectLst/>
                        <a:latin typeface="Circe Bold" panose="020B0602020203020203" pitchFamily="34" charset="0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pt-BR" sz="2000">
                        <a:solidFill>
                          <a:schemeClr val="bg1"/>
                        </a:solidFill>
                        <a:effectLst/>
                        <a:latin typeface="Circe Bold" panose="020B0602020203020203" pitchFamily="34" charset="0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solidFill>
                            <a:schemeClr val="bg1"/>
                          </a:solidFill>
                          <a:effectLst/>
                          <a:latin typeface="Circe Bold" panose="020B0602020203020203" pitchFamily="34" charset="0"/>
                        </a:rPr>
                        <a:t>14/01/2020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solidFill>
                            <a:schemeClr val="bg1"/>
                          </a:solidFill>
                          <a:effectLst/>
                          <a:latin typeface="Circe Bold" panose="020B0602020203020203" pitchFamily="34" charset="0"/>
                        </a:rPr>
                        <a:t>R$ 5,159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solidFill>
                            <a:schemeClr val="bg1"/>
                          </a:solidFill>
                          <a:effectLst/>
                          <a:latin typeface="Circe Bold" panose="020B0602020203020203" pitchFamily="34" charset="0"/>
                        </a:rPr>
                        <a:t>R$ 3,599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32341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pt-BR" sz="2000">
                        <a:solidFill>
                          <a:schemeClr val="bg1"/>
                        </a:solidFill>
                        <a:effectLst/>
                        <a:latin typeface="Circe Bold" panose="020B0602020203020203" pitchFamily="34" charset="0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pt-BR" sz="2000">
                        <a:solidFill>
                          <a:schemeClr val="bg1"/>
                        </a:solidFill>
                        <a:effectLst/>
                        <a:latin typeface="Circe Bold" panose="020B0602020203020203" pitchFamily="34" charset="0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pt-BR" sz="2000">
                        <a:solidFill>
                          <a:schemeClr val="bg1"/>
                        </a:solidFill>
                        <a:effectLst/>
                        <a:latin typeface="Circe Bold" panose="020B0602020203020203" pitchFamily="34" charset="0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solidFill>
                            <a:schemeClr val="bg1"/>
                          </a:solidFill>
                          <a:effectLst/>
                          <a:latin typeface="Circe Bold" panose="020B0602020203020203" pitchFamily="34" charset="0"/>
                        </a:rPr>
                        <a:t>13/02/2020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solidFill>
                            <a:schemeClr val="bg1"/>
                          </a:solidFill>
                          <a:effectLst/>
                          <a:latin typeface="Circe Bold" panose="020B0602020203020203" pitchFamily="34" charset="0"/>
                        </a:rPr>
                        <a:t>R$ 5,079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bg1"/>
                          </a:solidFill>
                          <a:effectLst/>
                          <a:latin typeface="Circe Bold" panose="020B0602020203020203" pitchFamily="34" charset="0"/>
                        </a:rPr>
                        <a:t>R$ 3,669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7815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574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1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91DEDBE-B017-4A5D-8660-8C5502D4B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549275"/>
            <a:ext cx="142875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B38DEFF6-88A1-47A6-A3EC-902F39D2FD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191" y="550100"/>
            <a:ext cx="523484" cy="961200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BD2CA0-8131-41A0-B5F6-979B358FD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6218"/>
            <a:ext cx="2743200" cy="365125"/>
          </a:xfrm>
        </p:spPr>
        <p:txBody>
          <a:bodyPr/>
          <a:lstStyle/>
          <a:p>
            <a:r>
              <a:rPr lang="pt-BR" sz="1400">
                <a:solidFill>
                  <a:srgbClr val="0065B3"/>
                </a:solidFill>
                <a:latin typeface="Circe Light" panose="020B0402020203020203" pitchFamily="34" charset="0"/>
              </a:rPr>
              <a:t>Slide </a:t>
            </a:r>
            <a:fld id="{04D8226B-FE3D-45A7-8C4B-5E6E10474E96}" type="slidenum">
              <a:rPr lang="pt-BR" sz="1400" smtClean="0">
                <a:solidFill>
                  <a:srgbClr val="0065B3"/>
                </a:solidFill>
                <a:latin typeface="Circe Light" panose="020B0402020203020203" pitchFamily="34" charset="0"/>
              </a:rPr>
              <a:t>6</a:t>
            </a:fld>
            <a:endParaRPr lang="pt-BR" sz="1400">
              <a:solidFill>
                <a:srgbClr val="0065B3"/>
              </a:solidFill>
              <a:latin typeface="Circe Light" panose="020B0402020203020203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47F324C-AD90-4893-82D1-A1A4441298B6}"/>
              </a:ext>
            </a:extLst>
          </p:cNvPr>
          <p:cNvSpPr txBox="1"/>
          <p:nvPr/>
        </p:nvSpPr>
        <p:spPr>
          <a:xfrm>
            <a:off x="5597306" y="6308725"/>
            <a:ext cx="997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000">
                <a:solidFill>
                  <a:srgbClr val="0065B3"/>
                </a:solidFill>
                <a:latin typeface="Circe Bold" panose="020B0602020203020203" pitchFamily="34" charset="0"/>
              </a:rPr>
              <a:t>etanóis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8CC546D-5255-4561-A392-6EA25F37F51B}"/>
              </a:ext>
            </a:extLst>
          </p:cNvPr>
          <p:cNvSpPr txBox="1"/>
          <p:nvPr/>
        </p:nvSpPr>
        <p:spPr>
          <a:xfrm>
            <a:off x="4600334" y="737899"/>
            <a:ext cx="2991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>
                <a:solidFill>
                  <a:schemeClr val="bg1"/>
                </a:solidFill>
                <a:latin typeface="Circe Bold" panose="020B0602020203020203" pitchFamily="34" charset="0"/>
              </a:rPr>
              <a:t>INTRODUÇÃO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64DA67F-866B-4C94-8738-1AEC7B06C2FF}"/>
              </a:ext>
            </a:extLst>
          </p:cNvPr>
          <p:cNvSpPr/>
          <p:nvPr/>
        </p:nvSpPr>
        <p:spPr>
          <a:xfrm>
            <a:off x="2328309" y="1690786"/>
            <a:ext cx="75353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>
                <a:solidFill>
                  <a:schemeClr val="bg1"/>
                </a:solidFill>
                <a:latin typeface="Circe Bold" panose="020B0602020203020203" pitchFamily="34" charset="0"/>
              </a:rPr>
              <a:t>Postos de combustível em Santa Rita do Sapucaí</a:t>
            </a:r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D394757F-47E9-4F8E-96F8-F4355455F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816849"/>
              </p:ext>
            </p:extLst>
          </p:nvPr>
        </p:nvGraphicFramePr>
        <p:xfrm>
          <a:off x="838200" y="2494311"/>
          <a:ext cx="10515600" cy="28956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60574269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8126456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25384835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23965269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16240454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1609622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>
                          <a:solidFill>
                            <a:srgbClr val="0065B3"/>
                          </a:solidFill>
                          <a:effectLst/>
                          <a:latin typeface="Circe Bold" panose="020B0602020203020203" pitchFamily="34" charset="0"/>
                        </a:rPr>
                        <a:t>POSTO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>
                          <a:solidFill>
                            <a:srgbClr val="0065B3"/>
                          </a:solidFill>
                          <a:effectLst/>
                          <a:latin typeface="Circe Bold" panose="020B0602020203020203" pitchFamily="34" charset="0"/>
                        </a:rPr>
                        <a:t>REFERÊNCIA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>
                          <a:solidFill>
                            <a:srgbClr val="0065B3"/>
                          </a:solidFill>
                          <a:effectLst/>
                          <a:latin typeface="Circe Bold" panose="020B0602020203020203" pitchFamily="34" charset="0"/>
                        </a:rPr>
                        <a:t>BANDEIRA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>
                          <a:solidFill>
                            <a:srgbClr val="0065B3"/>
                          </a:solidFill>
                          <a:effectLst/>
                          <a:latin typeface="Circe Bold" panose="020B0602020203020203" pitchFamily="34" charset="0"/>
                        </a:rPr>
                        <a:t>DATA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>
                          <a:solidFill>
                            <a:srgbClr val="0065B3"/>
                          </a:solidFill>
                          <a:effectLst/>
                          <a:latin typeface="Circe Bold" panose="020B0602020203020203" pitchFamily="34" charset="0"/>
                        </a:rPr>
                        <a:t>GASOLINA COMUM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>
                          <a:solidFill>
                            <a:srgbClr val="0065B3"/>
                          </a:solidFill>
                          <a:effectLst/>
                          <a:latin typeface="Circe Bold" panose="020B0602020203020203" pitchFamily="34" charset="0"/>
                        </a:rPr>
                        <a:t>ETANOL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4147203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pt-BR" sz="2000">
                          <a:solidFill>
                            <a:schemeClr val="bg1"/>
                          </a:solidFill>
                          <a:effectLst/>
                          <a:latin typeface="Circe Bold" panose="020B0602020203020203" pitchFamily="34" charset="0"/>
                        </a:rPr>
                        <a:t>Combo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2000">
                          <a:solidFill>
                            <a:schemeClr val="bg1"/>
                          </a:solidFill>
                          <a:effectLst/>
                          <a:latin typeface="Circe Bold" panose="020B0602020203020203" pitchFamily="34" charset="0"/>
                        </a:rPr>
                        <a:t>Saída para Pouso Alegre (via Estação)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2000">
                          <a:solidFill>
                            <a:schemeClr val="bg1"/>
                          </a:solidFill>
                          <a:effectLst/>
                          <a:latin typeface="Circe Bold" panose="020B0602020203020203" pitchFamily="34" charset="0"/>
                        </a:rPr>
                        <a:t>Elo+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solidFill>
                            <a:schemeClr val="bg1"/>
                          </a:solidFill>
                          <a:effectLst/>
                          <a:latin typeface="Circe Bold" panose="020B0602020203020203" pitchFamily="34" charset="0"/>
                        </a:rPr>
                        <a:t>10/01/2020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solidFill>
                            <a:schemeClr val="bg1"/>
                          </a:solidFill>
                          <a:effectLst/>
                          <a:latin typeface="Circe Bold" panose="020B0602020203020203" pitchFamily="34" charset="0"/>
                        </a:rPr>
                        <a:t>R$ 4,949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solidFill>
                            <a:schemeClr val="bg1"/>
                          </a:solidFill>
                          <a:effectLst/>
                          <a:latin typeface="Circe Bold" panose="020B0602020203020203" pitchFamily="34" charset="0"/>
                        </a:rPr>
                        <a:t>R$ 3,459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969439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pt-BR" sz="2000">
                        <a:solidFill>
                          <a:schemeClr val="bg1"/>
                        </a:solidFill>
                        <a:effectLst/>
                        <a:latin typeface="Circe Bold" panose="020B0602020203020203" pitchFamily="34" charset="0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pt-BR" sz="2000">
                        <a:solidFill>
                          <a:schemeClr val="bg1"/>
                        </a:solidFill>
                        <a:effectLst/>
                        <a:latin typeface="Circe Bold" panose="020B0602020203020203" pitchFamily="34" charset="0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pt-BR" sz="2000">
                        <a:solidFill>
                          <a:schemeClr val="bg1"/>
                        </a:solidFill>
                        <a:effectLst/>
                        <a:latin typeface="Circe Bold" panose="020B0602020203020203" pitchFamily="34" charset="0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solidFill>
                            <a:schemeClr val="bg1"/>
                          </a:solidFill>
                          <a:effectLst/>
                          <a:latin typeface="Circe Bold" panose="020B0602020203020203" pitchFamily="34" charset="0"/>
                        </a:rPr>
                        <a:t>14/01/2020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solidFill>
                            <a:schemeClr val="bg1"/>
                          </a:solidFill>
                          <a:effectLst/>
                          <a:latin typeface="Circe Bold" panose="020B0602020203020203" pitchFamily="34" charset="0"/>
                        </a:rPr>
                        <a:t>-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solidFill>
                            <a:schemeClr val="bg1"/>
                          </a:solidFill>
                          <a:effectLst/>
                          <a:latin typeface="Circe Bold" panose="020B0602020203020203" pitchFamily="34" charset="0"/>
                        </a:rPr>
                        <a:t>R$ 3,349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352951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pt-BR" sz="2000" err="1">
                          <a:solidFill>
                            <a:schemeClr val="bg1"/>
                          </a:solidFill>
                          <a:effectLst/>
                          <a:latin typeface="Circe Bold" panose="020B0602020203020203" pitchFamily="34" charset="0"/>
                        </a:rPr>
                        <a:t>Sêda</a:t>
                      </a:r>
                      <a:endParaRPr lang="pt-BR" sz="2000">
                        <a:solidFill>
                          <a:schemeClr val="bg1"/>
                        </a:solidFill>
                        <a:effectLst/>
                        <a:latin typeface="Circe Bold" panose="020B0602020203020203" pitchFamily="34" charset="0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2000">
                          <a:solidFill>
                            <a:schemeClr val="bg1"/>
                          </a:solidFill>
                          <a:effectLst/>
                          <a:latin typeface="Circe Bold" panose="020B0602020203020203" pitchFamily="34" charset="0"/>
                        </a:rPr>
                        <a:t>Avenida do </a:t>
                      </a:r>
                      <a:r>
                        <a:rPr lang="pt-BR" sz="2000" err="1">
                          <a:solidFill>
                            <a:schemeClr val="bg1"/>
                          </a:solidFill>
                          <a:effectLst/>
                          <a:latin typeface="Circe Bold" panose="020B0602020203020203" pitchFamily="34" charset="0"/>
                        </a:rPr>
                        <a:t>Inatel</a:t>
                      </a:r>
                      <a:endParaRPr lang="pt-BR" sz="2000">
                        <a:solidFill>
                          <a:schemeClr val="bg1"/>
                        </a:solidFill>
                        <a:effectLst/>
                        <a:latin typeface="Circe Bold" panose="020B0602020203020203" pitchFamily="34" charset="0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2000">
                          <a:solidFill>
                            <a:schemeClr val="bg1"/>
                          </a:solidFill>
                          <a:effectLst/>
                          <a:latin typeface="Circe Bold" panose="020B0602020203020203" pitchFamily="34" charset="0"/>
                        </a:rPr>
                        <a:t>Branca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solidFill>
                            <a:schemeClr val="bg1"/>
                          </a:solidFill>
                          <a:effectLst/>
                          <a:latin typeface="Circe Bold" panose="020B0602020203020203" pitchFamily="34" charset="0"/>
                        </a:rPr>
                        <a:t>03/02/2020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solidFill>
                            <a:schemeClr val="bg1"/>
                          </a:solidFill>
                          <a:effectLst/>
                          <a:latin typeface="Circe Bold" panose="020B0602020203020203" pitchFamily="34" charset="0"/>
                        </a:rPr>
                        <a:t>R$ 5,14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solidFill>
                            <a:schemeClr val="bg1"/>
                          </a:solidFill>
                          <a:effectLst/>
                          <a:latin typeface="Circe Bold" panose="020B0602020203020203" pitchFamily="34" charset="0"/>
                        </a:rPr>
                        <a:t>R$ 3,59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614077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pt-BR" sz="2000">
                        <a:solidFill>
                          <a:schemeClr val="bg1"/>
                        </a:solidFill>
                        <a:effectLst/>
                        <a:latin typeface="Circe Bold" panose="020B0602020203020203" pitchFamily="34" charset="0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pt-BR" sz="2000">
                        <a:solidFill>
                          <a:schemeClr val="bg1"/>
                        </a:solidFill>
                        <a:effectLst/>
                        <a:latin typeface="Circe Bold" panose="020B0602020203020203" pitchFamily="34" charset="0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pt-BR" sz="2000">
                        <a:solidFill>
                          <a:schemeClr val="bg1"/>
                        </a:solidFill>
                        <a:effectLst/>
                        <a:latin typeface="Circe Bold" panose="020B0602020203020203" pitchFamily="34" charset="0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solidFill>
                            <a:schemeClr val="bg1"/>
                          </a:solidFill>
                          <a:effectLst/>
                          <a:latin typeface="Circe Bold" panose="020B0602020203020203" pitchFamily="34" charset="0"/>
                        </a:rPr>
                        <a:t>12/02/2020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solidFill>
                            <a:schemeClr val="bg1"/>
                          </a:solidFill>
                          <a:effectLst/>
                          <a:latin typeface="Circe Bold" panose="020B0602020203020203" pitchFamily="34" charset="0"/>
                        </a:rPr>
                        <a:t>R$ 5,099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solidFill>
                            <a:schemeClr val="bg1"/>
                          </a:solidFill>
                          <a:effectLst/>
                          <a:latin typeface="Circe Bold" panose="020B0602020203020203" pitchFamily="34" charset="0"/>
                        </a:rPr>
                        <a:t>-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323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128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1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91DEDBE-B017-4A5D-8660-8C5502D4B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549275"/>
            <a:ext cx="142875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B38DEFF6-88A1-47A6-A3EC-902F39D2FD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191" y="550100"/>
            <a:ext cx="523484" cy="961200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BD2CA0-8131-41A0-B5F6-979B358FD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6218"/>
            <a:ext cx="2743200" cy="365125"/>
          </a:xfrm>
        </p:spPr>
        <p:txBody>
          <a:bodyPr/>
          <a:lstStyle/>
          <a:p>
            <a:r>
              <a:rPr lang="pt-BR" sz="1400">
                <a:solidFill>
                  <a:srgbClr val="0065B3"/>
                </a:solidFill>
                <a:latin typeface="Circe Light" panose="020B0402020203020203" pitchFamily="34" charset="0"/>
              </a:rPr>
              <a:t>Slide </a:t>
            </a:r>
            <a:fld id="{04D8226B-FE3D-45A7-8C4B-5E6E10474E96}" type="slidenum">
              <a:rPr lang="pt-BR" sz="1400" smtClean="0">
                <a:solidFill>
                  <a:srgbClr val="0065B3"/>
                </a:solidFill>
                <a:latin typeface="Circe Light" panose="020B0402020203020203" pitchFamily="34" charset="0"/>
              </a:rPr>
              <a:t>7</a:t>
            </a:fld>
            <a:endParaRPr lang="pt-BR" sz="1400">
              <a:solidFill>
                <a:srgbClr val="0065B3"/>
              </a:solidFill>
              <a:latin typeface="Circe Light" panose="020B0402020203020203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47F324C-AD90-4893-82D1-A1A4441298B6}"/>
              </a:ext>
            </a:extLst>
          </p:cNvPr>
          <p:cNvSpPr txBox="1"/>
          <p:nvPr/>
        </p:nvSpPr>
        <p:spPr>
          <a:xfrm>
            <a:off x="5597306" y="6308725"/>
            <a:ext cx="997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000">
                <a:solidFill>
                  <a:srgbClr val="0065B3"/>
                </a:solidFill>
                <a:latin typeface="Circe Bold" panose="020B0602020203020203" pitchFamily="34" charset="0"/>
              </a:rPr>
              <a:t>etanóis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8CC546D-5255-4561-A392-6EA25F37F51B}"/>
              </a:ext>
            </a:extLst>
          </p:cNvPr>
          <p:cNvSpPr txBox="1"/>
          <p:nvPr/>
        </p:nvSpPr>
        <p:spPr>
          <a:xfrm>
            <a:off x="4600334" y="737899"/>
            <a:ext cx="2991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>
                <a:solidFill>
                  <a:schemeClr val="bg1"/>
                </a:solidFill>
                <a:latin typeface="Circe Bold" panose="020B0602020203020203" pitchFamily="34" charset="0"/>
              </a:rPr>
              <a:t>INTRODUÇÃO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64DA67F-866B-4C94-8738-1AEC7B06C2FF}"/>
              </a:ext>
            </a:extLst>
          </p:cNvPr>
          <p:cNvSpPr/>
          <p:nvPr/>
        </p:nvSpPr>
        <p:spPr>
          <a:xfrm>
            <a:off x="2328309" y="1690786"/>
            <a:ext cx="75353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>
                <a:solidFill>
                  <a:schemeClr val="bg1"/>
                </a:solidFill>
                <a:latin typeface="Circe Bold" panose="020B0602020203020203" pitchFamily="34" charset="0"/>
              </a:rPr>
              <a:t>Postos de combustível em Santa Rita do Sapucaí</a:t>
            </a:r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D394757F-47E9-4F8E-96F8-F4355455F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862713"/>
              </p:ext>
            </p:extLst>
          </p:nvPr>
        </p:nvGraphicFramePr>
        <p:xfrm>
          <a:off x="838200" y="2494311"/>
          <a:ext cx="10515600" cy="27813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60574269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8126456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25384835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23965269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16240454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1609622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>
                          <a:solidFill>
                            <a:srgbClr val="0065B3"/>
                          </a:solidFill>
                          <a:effectLst/>
                          <a:latin typeface="Circe Bold" panose="020B0602020203020203" pitchFamily="34" charset="0"/>
                        </a:rPr>
                        <a:t>POSTO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>
                          <a:solidFill>
                            <a:srgbClr val="0065B3"/>
                          </a:solidFill>
                          <a:effectLst/>
                          <a:latin typeface="Circe Bold" panose="020B0602020203020203" pitchFamily="34" charset="0"/>
                        </a:rPr>
                        <a:t>REFERÊNCIA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>
                          <a:solidFill>
                            <a:srgbClr val="0065B3"/>
                          </a:solidFill>
                          <a:effectLst/>
                          <a:latin typeface="Circe Bold" panose="020B0602020203020203" pitchFamily="34" charset="0"/>
                        </a:rPr>
                        <a:t>BANDEIRA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>
                          <a:solidFill>
                            <a:srgbClr val="0065B3"/>
                          </a:solidFill>
                          <a:effectLst/>
                          <a:latin typeface="Circe Bold" panose="020B0602020203020203" pitchFamily="34" charset="0"/>
                        </a:rPr>
                        <a:t>DATA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>
                          <a:solidFill>
                            <a:srgbClr val="0065B3"/>
                          </a:solidFill>
                          <a:effectLst/>
                          <a:latin typeface="Circe Bold" panose="020B0602020203020203" pitchFamily="34" charset="0"/>
                        </a:rPr>
                        <a:t>GASOLINA COMUM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>
                          <a:solidFill>
                            <a:srgbClr val="0065B3"/>
                          </a:solidFill>
                          <a:effectLst/>
                          <a:latin typeface="Circe Bold" panose="020B0602020203020203" pitchFamily="34" charset="0"/>
                        </a:rPr>
                        <a:t>ETANOL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4147203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pt-BR" sz="2000">
                          <a:solidFill>
                            <a:schemeClr val="bg1"/>
                          </a:solidFill>
                          <a:effectLst/>
                          <a:latin typeface="Circe Bold" panose="020B0602020203020203" pitchFamily="34" charset="0"/>
                        </a:rPr>
                        <a:t>Shell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pt-BR" sz="2000">
                          <a:solidFill>
                            <a:schemeClr val="bg1"/>
                          </a:solidFill>
                          <a:effectLst/>
                          <a:latin typeface="Circe Bold" panose="020B0602020203020203" pitchFamily="34" charset="0"/>
                        </a:rPr>
                        <a:t>Ao lado do Cooper Rita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pt-BR" sz="2000">
                          <a:solidFill>
                            <a:schemeClr val="bg1"/>
                          </a:solidFill>
                          <a:effectLst/>
                          <a:latin typeface="Circe Bold" panose="020B0602020203020203" pitchFamily="34" charset="0"/>
                        </a:rPr>
                        <a:t>Shell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>
                          <a:solidFill>
                            <a:schemeClr val="bg1"/>
                          </a:solidFill>
                          <a:effectLst/>
                          <a:latin typeface="Circe Bold" panose="020B0602020203020203" pitchFamily="34" charset="0"/>
                        </a:rPr>
                        <a:t>07/01/2020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>
                          <a:solidFill>
                            <a:schemeClr val="bg1"/>
                          </a:solidFill>
                          <a:effectLst/>
                          <a:latin typeface="Circe Bold" panose="020B0602020203020203" pitchFamily="34" charset="0"/>
                        </a:rPr>
                        <a:t>R$ 5,149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>
                          <a:solidFill>
                            <a:schemeClr val="bg1"/>
                          </a:solidFill>
                          <a:effectLst/>
                          <a:latin typeface="Circe Bold" panose="020B0602020203020203" pitchFamily="34" charset="0"/>
                        </a:rPr>
                        <a:t>R$ 3,499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969439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pt-BR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pt-BR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pt-BR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solidFill>
                            <a:schemeClr val="bg1"/>
                          </a:solidFill>
                          <a:effectLst/>
                          <a:latin typeface="Circe Bold" panose="020B0602020203020203" pitchFamily="34" charset="0"/>
                        </a:rPr>
                        <a:t>09/01/2020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solidFill>
                            <a:schemeClr val="bg1"/>
                          </a:solidFill>
                          <a:effectLst/>
                          <a:latin typeface="Circe Bold" panose="020B0602020203020203" pitchFamily="34" charset="0"/>
                        </a:rPr>
                        <a:t>R$ 5,199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solidFill>
                            <a:schemeClr val="bg1"/>
                          </a:solidFill>
                          <a:effectLst/>
                          <a:latin typeface="Circe Bold" panose="020B0602020203020203" pitchFamily="34" charset="0"/>
                        </a:rPr>
                        <a:t>R$ 3,599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35295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pt-BR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pt-BR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pt-BR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solidFill>
                            <a:schemeClr val="bg1"/>
                          </a:solidFill>
                          <a:effectLst/>
                          <a:latin typeface="Circe Bold" panose="020B0602020203020203" pitchFamily="34" charset="0"/>
                        </a:rPr>
                        <a:t>21/01/2020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solidFill>
                            <a:schemeClr val="bg1"/>
                          </a:solidFill>
                          <a:effectLst/>
                          <a:latin typeface="Circe Bold" panose="020B0602020203020203" pitchFamily="34" charset="0"/>
                        </a:rPr>
                        <a:t>R$ 5,149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solidFill>
                            <a:schemeClr val="bg1"/>
                          </a:solidFill>
                          <a:effectLst/>
                          <a:latin typeface="Circe Bold" panose="020B0602020203020203" pitchFamily="34" charset="0"/>
                        </a:rPr>
                        <a:t>-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614077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pt-BR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pt-BR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pt-BR">
                        <a:effectLst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solidFill>
                            <a:schemeClr val="bg1"/>
                          </a:solidFill>
                          <a:effectLst/>
                          <a:latin typeface="Circe Bold" panose="020B0602020203020203" pitchFamily="34" charset="0"/>
                        </a:rPr>
                        <a:t>12/02/2020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solidFill>
                            <a:schemeClr val="bg1"/>
                          </a:solidFill>
                          <a:effectLst/>
                          <a:latin typeface="Circe Bold" panose="020B0602020203020203" pitchFamily="34" charset="0"/>
                        </a:rPr>
                        <a:t>R$ 5,099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solidFill>
                            <a:schemeClr val="bg1"/>
                          </a:solidFill>
                          <a:effectLst/>
                          <a:latin typeface="Circe Bold" panose="020B0602020203020203" pitchFamily="34" charset="0"/>
                        </a:rPr>
                        <a:t>-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323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551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1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91DEDBE-B017-4A5D-8660-8C5502D4B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549275"/>
            <a:ext cx="142875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B38DEFF6-88A1-47A6-A3EC-902F39D2FD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191" y="550100"/>
            <a:ext cx="523484" cy="961200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BD2CA0-8131-41A0-B5F6-979B358FD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6218"/>
            <a:ext cx="2743200" cy="365125"/>
          </a:xfrm>
        </p:spPr>
        <p:txBody>
          <a:bodyPr/>
          <a:lstStyle/>
          <a:p>
            <a:r>
              <a:rPr lang="pt-BR" sz="1400">
                <a:solidFill>
                  <a:srgbClr val="0065B3"/>
                </a:solidFill>
                <a:latin typeface="Circe Light" panose="020B0402020203020203" pitchFamily="34" charset="0"/>
              </a:rPr>
              <a:t>Slide </a:t>
            </a:r>
            <a:fld id="{04D8226B-FE3D-45A7-8C4B-5E6E10474E96}" type="slidenum">
              <a:rPr lang="pt-BR" sz="1400" smtClean="0">
                <a:solidFill>
                  <a:srgbClr val="0065B3"/>
                </a:solidFill>
                <a:latin typeface="Circe Light" panose="020B0402020203020203" pitchFamily="34" charset="0"/>
              </a:rPr>
              <a:t>8</a:t>
            </a:fld>
            <a:endParaRPr lang="pt-BR" sz="1400">
              <a:solidFill>
                <a:srgbClr val="0065B3"/>
              </a:solidFill>
              <a:latin typeface="Circe Light" panose="020B0402020203020203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47F324C-AD90-4893-82D1-A1A4441298B6}"/>
              </a:ext>
            </a:extLst>
          </p:cNvPr>
          <p:cNvSpPr txBox="1"/>
          <p:nvPr/>
        </p:nvSpPr>
        <p:spPr>
          <a:xfrm>
            <a:off x="5597306" y="6308725"/>
            <a:ext cx="997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000">
                <a:solidFill>
                  <a:srgbClr val="0065B3"/>
                </a:solidFill>
                <a:latin typeface="Circe Bold" panose="020B0602020203020203" pitchFamily="34" charset="0"/>
              </a:rPr>
              <a:t>etanóis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8CC546D-5255-4561-A392-6EA25F37F51B}"/>
              </a:ext>
            </a:extLst>
          </p:cNvPr>
          <p:cNvSpPr txBox="1"/>
          <p:nvPr/>
        </p:nvSpPr>
        <p:spPr>
          <a:xfrm>
            <a:off x="4600334" y="737899"/>
            <a:ext cx="2991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>
                <a:solidFill>
                  <a:schemeClr val="bg1"/>
                </a:solidFill>
                <a:latin typeface="Circe Bold" panose="020B0602020203020203" pitchFamily="34" charset="0"/>
              </a:rPr>
              <a:t>INTRODUÇÃO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64DA67F-866B-4C94-8738-1AEC7B06C2FF}"/>
              </a:ext>
            </a:extLst>
          </p:cNvPr>
          <p:cNvSpPr/>
          <p:nvPr/>
        </p:nvSpPr>
        <p:spPr>
          <a:xfrm>
            <a:off x="2328309" y="1690786"/>
            <a:ext cx="75353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>
                <a:solidFill>
                  <a:schemeClr val="bg1"/>
                </a:solidFill>
                <a:latin typeface="Circe Bold" panose="020B0602020203020203" pitchFamily="34" charset="0"/>
              </a:rPr>
              <a:t>Postos de combustível em Santa Rita do Sapucaí</a:t>
            </a:r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D394757F-47E9-4F8E-96F8-F4355455F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381023"/>
              </p:ext>
            </p:extLst>
          </p:nvPr>
        </p:nvGraphicFramePr>
        <p:xfrm>
          <a:off x="838200" y="2494311"/>
          <a:ext cx="10515600" cy="27813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60574269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8126456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25384835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23965269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16240454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1609622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>
                          <a:solidFill>
                            <a:srgbClr val="0065B3"/>
                          </a:solidFill>
                          <a:effectLst/>
                          <a:latin typeface="Circe Bold" panose="020B0602020203020203" pitchFamily="34" charset="0"/>
                        </a:rPr>
                        <a:t>POSTO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>
                          <a:solidFill>
                            <a:srgbClr val="0065B3"/>
                          </a:solidFill>
                          <a:effectLst/>
                          <a:latin typeface="Circe Bold" panose="020B0602020203020203" pitchFamily="34" charset="0"/>
                        </a:rPr>
                        <a:t>REFERÊNCIA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>
                          <a:solidFill>
                            <a:srgbClr val="0065B3"/>
                          </a:solidFill>
                          <a:effectLst/>
                          <a:latin typeface="Circe Bold" panose="020B0602020203020203" pitchFamily="34" charset="0"/>
                        </a:rPr>
                        <a:t>BANDEIRA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>
                          <a:solidFill>
                            <a:srgbClr val="0065B3"/>
                          </a:solidFill>
                          <a:effectLst/>
                          <a:latin typeface="Circe Bold" panose="020B0602020203020203" pitchFamily="34" charset="0"/>
                        </a:rPr>
                        <a:t>DATA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>
                          <a:solidFill>
                            <a:srgbClr val="0065B3"/>
                          </a:solidFill>
                          <a:effectLst/>
                          <a:latin typeface="Circe Bold" panose="020B0602020203020203" pitchFamily="34" charset="0"/>
                        </a:rPr>
                        <a:t>GASOLINA COMUM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>
                          <a:solidFill>
                            <a:srgbClr val="0065B3"/>
                          </a:solidFill>
                          <a:effectLst/>
                          <a:latin typeface="Circe Bold" panose="020B0602020203020203" pitchFamily="34" charset="0"/>
                        </a:rPr>
                        <a:t>ETANOL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4147203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pt-BR" sz="2000" err="1">
                          <a:solidFill>
                            <a:schemeClr val="bg1"/>
                          </a:solidFill>
                          <a:effectLst/>
                          <a:latin typeface="Circe Bold" panose="020B0602020203020203" pitchFamily="34" charset="0"/>
                        </a:rPr>
                        <a:t>Zezão</a:t>
                      </a:r>
                      <a:endParaRPr lang="pt-BR" sz="2000">
                        <a:solidFill>
                          <a:schemeClr val="bg1"/>
                        </a:solidFill>
                        <a:effectLst/>
                        <a:latin typeface="Circe Bold" panose="020B0602020203020203" pitchFamily="34" charset="0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pt-BR" sz="1800">
                          <a:solidFill>
                            <a:schemeClr val="bg1"/>
                          </a:solidFill>
                          <a:effectLst/>
                          <a:latin typeface="Circe Bold" panose="020B0602020203020203" pitchFamily="34" charset="0"/>
                        </a:rPr>
                        <a:t>Próximo ao Supermercado Maristela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pt-BR" sz="2000">
                          <a:solidFill>
                            <a:schemeClr val="bg1"/>
                          </a:solidFill>
                          <a:effectLst/>
                          <a:latin typeface="Circe Bold" panose="020B0602020203020203" pitchFamily="34" charset="0"/>
                        </a:rPr>
                        <a:t>BR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>
                          <a:solidFill>
                            <a:schemeClr val="bg1"/>
                          </a:solidFill>
                          <a:effectLst/>
                          <a:latin typeface="Circe Bold" panose="020B0602020203020203" pitchFamily="34" charset="0"/>
                        </a:rPr>
                        <a:t>06/01/2020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>
                          <a:solidFill>
                            <a:schemeClr val="bg1"/>
                          </a:solidFill>
                          <a:effectLst/>
                          <a:latin typeface="Circe Bold" panose="020B0602020203020203" pitchFamily="34" charset="0"/>
                        </a:rPr>
                        <a:t>R$ 5,139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>
                          <a:solidFill>
                            <a:schemeClr val="bg1"/>
                          </a:solidFill>
                          <a:effectLst/>
                          <a:latin typeface="Circe Bold" panose="020B0602020203020203" pitchFamily="34" charset="0"/>
                        </a:rPr>
                        <a:t>R$ 3,519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969439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pt-BR" sz="2000">
                        <a:solidFill>
                          <a:schemeClr val="bg1"/>
                        </a:solidFill>
                        <a:effectLst/>
                        <a:latin typeface="Circe Bold" panose="020B0602020203020203" pitchFamily="34" charset="0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pt-BR" sz="2000">
                        <a:solidFill>
                          <a:schemeClr val="bg1"/>
                        </a:solidFill>
                        <a:effectLst/>
                        <a:latin typeface="Circe Bold" panose="020B0602020203020203" pitchFamily="34" charset="0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pt-BR" sz="2000">
                        <a:solidFill>
                          <a:schemeClr val="bg1"/>
                        </a:solidFill>
                        <a:effectLst/>
                        <a:latin typeface="Circe Bold" panose="020B0602020203020203" pitchFamily="34" charset="0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solidFill>
                            <a:schemeClr val="bg1"/>
                          </a:solidFill>
                          <a:effectLst/>
                          <a:latin typeface="Circe Bold" panose="020B0602020203020203" pitchFamily="34" charset="0"/>
                        </a:rPr>
                        <a:t>15/01/2020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solidFill>
                            <a:schemeClr val="bg1"/>
                          </a:solidFill>
                          <a:effectLst/>
                          <a:latin typeface="Circe Bold" panose="020B0602020203020203" pitchFamily="34" charset="0"/>
                        </a:rPr>
                        <a:t>R$ 5,159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solidFill>
                            <a:schemeClr val="bg1"/>
                          </a:solidFill>
                          <a:effectLst/>
                          <a:latin typeface="Circe Bold" panose="020B0602020203020203" pitchFamily="34" charset="0"/>
                        </a:rPr>
                        <a:t>R$ 3,599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35295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pt-BR" sz="2000">
                        <a:solidFill>
                          <a:schemeClr val="bg1"/>
                        </a:solidFill>
                        <a:effectLst/>
                        <a:latin typeface="Circe Bold" panose="020B0602020203020203" pitchFamily="34" charset="0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pt-BR" sz="2000">
                        <a:solidFill>
                          <a:schemeClr val="bg1"/>
                        </a:solidFill>
                        <a:effectLst/>
                        <a:latin typeface="Circe Bold" panose="020B0602020203020203" pitchFamily="34" charset="0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pt-BR" sz="2000">
                        <a:solidFill>
                          <a:schemeClr val="bg1"/>
                        </a:solidFill>
                        <a:effectLst/>
                        <a:latin typeface="Circe Bold" panose="020B0602020203020203" pitchFamily="34" charset="0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solidFill>
                            <a:schemeClr val="bg1"/>
                          </a:solidFill>
                          <a:effectLst/>
                          <a:latin typeface="Circe Bold" panose="020B0602020203020203" pitchFamily="34" charset="0"/>
                        </a:rPr>
                        <a:t>10/02/2020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solidFill>
                            <a:schemeClr val="bg1"/>
                          </a:solidFill>
                          <a:effectLst/>
                          <a:latin typeface="Circe Bold" panose="020B0602020203020203" pitchFamily="34" charset="0"/>
                        </a:rPr>
                        <a:t>R$ 5,079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solidFill>
                            <a:schemeClr val="bg1"/>
                          </a:solidFill>
                          <a:effectLst/>
                          <a:latin typeface="Circe Bold" panose="020B0602020203020203" pitchFamily="34" charset="0"/>
                        </a:rPr>
                        <a:t>-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614077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pt-BR" sz="2000">
                        <a:solidFill>
                          <a:schemeClr val="bg1"/>
                        </a:solidFill>
                        <a:effectLst/>
                        <a:latin typeface="Circe Bold" panose="020B0602020203020203" pitchFamily="34" charset="0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pt-BR" sz="2000">
                        <a:solidFill>
                          <a:schemeClr val="bg1"/>
                        </a:solidFill>
                        <a:effectLst/>
                        <a:latin typeface="Circe Bold" panose="020B0602020203020203" pitchFamily="34" charset="0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pt-BR" sz="2000">
                        <a:solidFill>
                          <a:schemeClr val="bg1"/>
                        </a:solidFill>
                        <a:effectLst/>
                        <a:latin typeface="Circe Bold" panose="020B0602020203020203" pitchFamily="34" charset="0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solidFill>
                            <a:schemeClr val="bg1"/>
                          </a:solidFill>
                          <a:effectLst/>
                          <a:latin typeface="Circe Bold" panose="020B0602020203020203" pitchFamily="34" charset="0"/>
                        </a:rPr>
                        <a:t>21/02/2020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solidFill>
                            <a:schemeClr val="bg1"/>
                          </a:solidFill>
                          <a:effectLst/>
                          <a:latin typeface="Circe Bold" panose="020B0602020203020203" pitchFamily="34" charset="0"/>
                        </a:rPr>
                        <a:t>R$ 5,149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solidFill>
                            <a:schemeClr val="bg1"/>
                          </a:solidFill>
                          <a:effectLst/>
                          <a:latin typeface="Circe Bold" panose="020B0602020203020203" pitchFamily="34" charset="0"/>
                        </a:rPr>
                        <a:t>R$ 3,769</a:t>
                      </a: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323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149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1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91DEDBE-B017-4A5D-8660-8C5502D4B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549275"/>
            <a:ext cx="142875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B38DEFF6-88A1-47A6-A3EC-902F39D2FD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191" y="550100"/>
            <a:ext cx="523484" cy="961200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BD2CA0-8131-41A0-B5F6-979B358FD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6218"/>
            <a:ext cx="2743200" cy="365125"/>
          </a:xfrm>
        </p:spPr>
        <p:txBody>
          <a:bodyPr/>
          <a:lstStyle/>
          <a:p>
            <a:r>
              <a:rPr lang="pt-BR" sz="1400">
                <a:solidFill>
                  <a:srgbClr val="0065B3"/>
                </a:solidFill>
                <a:latin typeface="Circe Light" panose="020B0402020203020203" pitchFamily="34" charset="0"/>
              </a:rPr>
              <a:t>Slide </a:t>
            </a:r>
            <a:fld id="{04D8226B-FE3D-45A7-8C4B-5E6E10474E96}" type="slidenum">
              <a:rPr lang="pt-BR" sz="1400" smtClean="0">
                <a:solidFill>
                  <a:srgbClr val="0065B3"/>
                </a:solidFill>
                <a:latin typeface="Circe Light" panose="020B0402020203020203" pitchFamily="34" charset="0"/>
              </a:rPr>
              <a:t>9</a:t>
            </a:fld>
            <a:endParaRPr lang="pt-BR" sz="1400">
              <a:solidFill>
                <a:srgbClr val="0065B3"/>
              </a:solidFill>
              <a:latin typeface="Circe Light" panose="020B0402020203020203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47F324C-AD90-4893-82D1-A1A4441298B6}"/>
              </a:ext>
            </a:extLst>
          </p:cNvPr>
          <p:cNvSpPr txBox="1"/>
          <p:nvPr/>
        </p:nvSpPr>
        <p:spPr>
          <a:xfrm>
            <a:off x="5597306" y="6308725"/>
            <a:ext cx="997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000">
                <a:solidFill>
                  <a:srgbClr val="0065B3"/>
                </a:solidFill>
                <a:latin typeface="Circe Bold" panose="020B0602020203020203" pitchFamily="34" charset="0"/>
              </a:rPr>
              <a:t>etanóis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8CC546D-5255-4561-A392-6EA25F37F51B}"/>
              </a:ext>
            </a:extLst>
          </p:cNvPr>
          <p:cNvSpPr txBox="1"/>
          <p:nvPr/>
        </p:nvSpPr>
        <p:spPr>
          <a:xfrm>
            <a:off x="4883104" y="737899"/>
            <a:ext cx="2425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>
                <a:solidFill>
                  <a:schemeClr val="bg1"/>
                </a:solidFill>
                <a:latin typeface="Circe Bold" panose="020B0602020203020203" pitchFamily="34" charset="0"/>
              </a:rPr>
              <a:t>CONTEXTO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96898B2-ECF7-4375-B9A3-2FB0A7A33F2F}"/>
              </a:ext>
            </a:extLst>
          </p:cNvPr>
          <p:cNvSpPr txBox="1"/>
          <p:nvPr/>
        </p:nvSpPr>
        <p:spPr>
          <a:xfrm>
            <a:off x="1007139" y="2521059"/>
            <a:ext cx="1017772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>
                <a:solidFill>
                  <a:schemeClr val="bg1"/>
                </a:solidFill>
                <a:latin typeface="Circe Bold" panose="020B0602020203020203" pitchFamily="34" charset="0"/>
              </a:rPr>
              <a:t>Imagine-se em uma viagem longa...</a:t>
            </a:r>
          </a:p>
          <a:p>
            <a:pPr algn="ctr"/>
            <a:r>
              <a:rPr lang="pt-BR" sz="2800">
                <a:solidFill>
                  <a:schemeClr val="bg1"/>
                </a:solidFill>
                <a:latin typeface="Circe Bold" panose="020B0602020203020203" pitchFamily="34" charset="0"/>
              </a:rPr>
              <a:t>O medidor de combustível aponta 30%.</a:t>
            </a:r>
          </a:p>
          <a:p>
            <a:pPr algn="ctr"/>
            <a:r>
              <a:rPr lang="pt-BR" sz="2800">
                <a:solidFill>
                  <a:schemeClr val="bg1"/>
                </a:solidFill>
                <a:latin typeface="Circe Bold" panose="020B0602020203020203" pitchFamily="34" charset="0"/>
              </a:rPr>
              <a:t>Você tem ideia de quantos postos existem do seu ponto a diante?</a:t>
            </a:r>
          </a:p>
          <a:p>
            <a:pPr algn="ctr"/>
            <a:r>
              <a:rPr lang="pt-BR" sz="2800">
                <a:solidFill>
                  <a:schemeClr val="bg1"/>
                </a:solidFill>
                <a:latin typeface="Circe Bold" panose="020B0602020203020203" pitchFamily="34" charset="0"/>
              </a:rPr>
              <a:t>Qual deles pode ser o mais barato?</a:t>
            </a:r>
          </a:p>
        </p:txBody>
      </p:sp>
    </p:spTree>
    <p:extLst>
      <p:ext uri="{BB962C8B-B14F-4D97-AF65-F5344CB8AC3E}">
        <p14:creationId xmlns:p14="http://schemas.microsoft.com/office/powerpoint/2010/main" val="269150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1030</Words>
  <Application>Microsoft Office PowerPoint</Application>
  <PresentationFormat>Widescreen</PresentationFormat>
  <Paragraphs>250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Circe</vt:lpstr>
      <vt:lpstr>Circe Bold</vt:lpstr>
      <vt:lpstr>Circe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Mateus José</dc:creator>
  <cp:lastModifiedBy>Mateus José Barbosa</cp:lastModifiedBy>
  <cp:revision>1</cp:revision>
  <dcterms:created xsi:type="dcterms:W3CDTF">2020-02-20T19:37:27Z</dcterms:created>
  <dcterms:modified xsi:type="dcterms:W3CDTF">2020-02-22T05:01:46Z</dcterms:modified>
</cp:coreProperties>
</file>