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 hidden="0"/>
          <p:cNvSpPr>
            <a:spLocks noChangeArrowheads="1" noGrp="1"/>
          </p:cNvSpPr>
          <p:nvPr isPhoto="0"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 hidden="0"/>
          <p:cNvSpPr>
            <a:spLocks noChangeArrowheads="1" noGrp="1"/>
          </p:cNvSpPr>
          <p:nvPr isPhoto="0"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 hidden="0"/>
          <p:cNvSpPr>
            <a:spLocks noGrp="1"/>
          </p:cNvSpPr>
          <p:nvPr isPhoto="0" userDrawn="0">
            <p:ph type="subTitle" idx="1" hasCustomPrompt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" name="Дата 10" hidden="0"/>
          <p:cNvSpPr>
            <a:spLocks noGrp="1"/>
          </p:cNvSpPr>
          <p:nvPr isPhoto="0" userDrawn="0">
            <p:ph type="dt" sz="half" idx="15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12" name="Нижний колонтитул 11" hidden="0"/>
          <p:cNvSpPr>
            <a:spLocks noGrp="1"/>
          </p:cNvSpPr>
          <p:nvPr isPhoto="0" userDrawn="0">
            <p:ph type="ftr" sz="quarter" idx="16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2" hidden="0"/>
          <p:cNvSpPr>
            <a:spLocks noGrp="1"/>
          </p:cNvSpPr>
          <p:nvPr isPhoto="0" userDrawn="0">
            <p:ph type="sldNum" sz="quarter" idx="17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8" name="Заголовок 7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  <p:sp>
        <p:nvSpPr>
          <p:cNvPr id="10" name="Заголовок 9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 hidden="0"/>
          <p:cNvSpPr>
            <a:spLocks noChangeArrowheads="1" noGrp="1"/>
          </p:cNvSpPr>
          <p:nvPr isPhoto="0"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 hidden="0"/>
          <p:cNvSpPr>
            <a:spLocks noChangeArrowheads="1" noGrp="1"/>
          </p:cNvSpPr>
          <p:nvPr isPhoto="0"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 hidden="0"/>
          <p:cNvSpPr>
            <a:spLocks noChangeArrowheads="1" noGrp="1"/>
          </p:cNvSpPr>
          <p:nvPr isPhoto="0"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 hidden="0"/>
          <p:cNvSpPr>
            <a:spLocks noChangeArrowheads="1" noGrp="1"/>
          </p:cNvSpPr>
          <p:nvPr isPhoto="0"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 hidden="0"/>
          <p:cNvSpPr>
            <a:spLocks noChangeArrowheads="1" noGrp="1"/>
          </p:cNvSpPr>
          <p:nvPr isPhoto="0"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 hidden="0"/>
          <p:cNvSpPr>
            <a:spLocks noChangeArrowheads="1" noGrp="1"/>
          </p:cNvSpPr>
          <p:nvPr isPhoto="0"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 hidden="0"/>
          <p:cNvSpPr>
            <a:spLocks noChangeArrowheads="1" noGrp="1"/>
          </p:cNvSpPr>
          <p:nvPr isPhoto="0"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 hidden="0"/>
          <p:cNvSpPr>
            <a:spLocks noChangeArrowheads="1" noGrp="1"/>
          </p:cNvSpPr>
          <p:nvPr isPhoto="0"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 hidden="0"/>
          <p:cNvSpPr>
            <a:spLocks noChangeArrowheads="1" noGrp="1"/>
          </p:cNvSpPr>
          <p:nvPr isPhoto="0"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 hidden="0"/>
          <p:cNvSpPr>
            <a:spLocks noChangeArrowheads="1" noGrp="1"/>
          </p:cNvSpPr>
          <p:nvPr isPhoto="0"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 hidden="0"/>
          <p:cNvSpPr>
            <a:spLocks noChangeArrowheads="1" noGrp="1"/>
          </p:cNvSpPr>
          <p:nvPr isPhoto="0"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 hidden="0"/>
          <p:cNvSpPr>
            <a:spLocks noChangeArrowheads="1" noGrp="1"/>
          </p:cNvSpPr>
          <p:nvPr isPhoto="0"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 hidden="0"/>
          <p:cNvSpPr>
            <a:spLocks noChangeArrowheads="1" noGrp="1"/>
          </p:cNvSpPr>
          <p:nvPr isPhoto="0"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 hidden="0"/>
          <p:cNvSpPr>
            <a:spLocks noChangeArrowheads="1" noGrp="1"/>
          </p:cNvSpPr>
          <p:nvPr isPhoto="0"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 hidden="0"/>
          <p:cNvSpPr>
            <a:spLocks noChangeArrowheads="1" noGrp="1"/>
          </p:cNvSpPr>
          <p:nvPr isPhoto="0"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 hidden="0"/>
          <p:cNvSpPr>
            <a:spLocks noChangeArrowheads="1" noGrp="1"/>
          </p:cNvSpPr>
          <p:nvPr isPhoto="0"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 hidden="0"/>
          <p:cNvSpPr>
            <a:spLocks noChangeArrowheads="1" noGrp="1"/>
          </p:cNvSpPr>
          <p:nvPr isPhoto="0"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 hidden="0"/>
          <p:cNvSpPr>
            <a:spLocks noChangeArrowheads="1" noGrp="1"/>
          </p:cNvSpPr>
          <p:nvPr isPhoto="0"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 hidden="0"/>
          <p:cNvSpPr>
            <a:spLocks noChangeArrowheads="1" noGrp="1"/>
          </p:cNvSpPr>
          <p:nvPr isPhoto="0"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 hidden="0"/>
          <p:cNvSpPr>
            <a:spLocks noChangeArrowheads="1" noGrp="1"/>
          </p:cNvSpPr>
          <p:nvPr isPhoto="0"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 hidden="0"/>
          <p:cNvSpPr>
            <a:spLocks noChangeArrowheads="1" noGrp="1"/>
          </p:cNvSpPr>
          <p:nvPr isPhoto="0"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 hidden="0"/>
          <p:cNvSpPr>
            <a:spLocks noChangeArrowheads="1" noGrp="1"/>
          </p:cNvSpPr>
          <p:nvPr isPhoto="0"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 hidden="0"/>
          <p:cNvSpPr>
            <a:spLocks noChangeArrowheads="1" noGrp="1"/>
          </p:cNvSpPr>
          <p:nvPr isPhoto="0"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 hidden="0"/>
          <p:cNvSpPr>
            <a:spLocks noChangeArrowheads="1" noGrp="1"/>
          </p:cNvSpPr>
          <p:nvPr isPhoto="0"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 hidden="0"/>
          <p:cNvSpPr>
            <a:spLocks noChangeArrowheads="1" noGrp="1"/>
          </p:cNvSpPr>
          <p:nvPr isPhoto="0"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 hidden="0"/>
          <p:cNvSpPr>
            <a:spLocks noChangeArrowheads="1" noGrp="1"/>
          </p:cNvSpPr>
          <p:nvPr isPhoto="0"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 hidden="0"/>
          <p:cNvSpPr>
            <a:spLocks noChangeArrowheads="1" noGrp="1"/>
          </p:cNvSpPr>
          <p:nvPr isPhoto="0"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 hidden="0"/>
          <p:cNvSpPr>
            <a:spLocks noChangeArrowheads="1" noGrp="1"/>
          </p:cNvSpPr>
          <p:nvPr isPhoto="0"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 hidden="0"/>
          <p:cNvSpPr>
            <a:spLocks noChangeArrowheads="1" noGrp="1"/>
          </p:cNvSpPr>
          <p:nvPr isPhoto="0"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 hidden="0"/>
          <p:cNvSpPr>
            <a:spLocks noChangeArrowheads="1" noGrp="1"/>
          </p:cNvSpPr>
          <p:nvPr isPhoto="0"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 hidden="0"/>
          <p:cNvSpPr>
            <a:spLocks noChangeArrowheads="1" noGrp="1"/>
          </p:cNvSpPr>
          <p:nvPr isPhoto="0"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523998" y="1014411"/>
            <a:ext cx="6549657" cy="1247774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pt-BR" sz="36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Aplicações do </a:t>
            </a:r>
            <a:r>
              <a:rPr lang="pt-BR" sz="3600" b="1" i="1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framework </a:t>
            </a:r>
            <a:r>
              <a:rPr lang="pt-BR" sz="3600" b="1" i="1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Jest</a:t>
            </a:r>
            <a:r>
              <a:rPr lang="pt-BR" sz="3600" b="0" i="1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sz="3600" i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e boas práticas de </a:t>
            </a:r>
            <a:r>
              <a:rPr lang="pt-BR" sz="3600" i="1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unit </a:t>
            </a:r>
            <a:r>
              <a:rPr lang="pt-BR" sz="3600" i="1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testing</a:t>
            </a:r>
            <a:r>
              <a:rPr lang="pt-BR" sz="3600" i="1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pt-BR" sz="3600" i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em </a:t>
            </a:r>
            <a:r>
              <a:rPr lang="pt-BR" sz="3600" i="1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Javascript</a:t>
            </a:r>
            <a:endParaRPr sz="3600" i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8692781" y="2597939"/>
            <a:ext cx="3500437" cy="166158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pt-BR" sz="1600" b="1">
                <a:latin typeface="Open Sans"/>
                <a:ea typeface="Open Sans"/>
                <a:cs typeface="Open Sans"/>
              </a:rPr>
              <a:t>Mateus Mendonça Dias Rezende</a:t>
            </a:r>
            <a:endParaRPr sz="1600" b="1"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281754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0613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6553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Por quê </a:t>
            </a:r>
            <a:r>
              <a:rPr sz="3600" i="1">
                <a:latin typeface="Open Sans"/>
                <a:ea typeface="Open Sans"/>
                <a:cs typeface="Open Sans"/>
              </a:rPr>
              <a:t>Jest</a:t>
            </a:r>
            <a:r>
              <a:rPr sz="3600">
                <a:latin typeface="Open Sans"/>
                <a:ea typeface="Open Sans"/>
                <a:cs typeface="Open Sans"/>
              </a:rPr>
              <a:t>?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476478014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Simplicidade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Excelente documentação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Totalmente </a:t>
            </a:r>
            <a:r>
              <a:rPr sz="2400" b="0" i="1">
                <a:latin typeface="Open Sans"/>
                <a:ea typeface="Open Sans"/>
                <a:cs typeface="Open Sans"/>
              </a:rPr>
              <a:t>Open-source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>
              <a:lnSpc>
                <a:spcPct val="114999"/>
              </a:lnSpc>
              <a:defRPr/>
            </a:pPr>
            <a:r>
              <a:rPr sz="2400" b="0">
                <a:latin typeface="Open Sans"/>
                <a:ea typeface="Open Sans"/>
                <a:cs typeface="Open Sans"/>
              </a:rPr>
              <a:t>Suporta diversas tecnologias </a:t>
            </a:r>
            <a:r>
              <a:rPr sz="2400" b="0" i="1">
                <a:latin typeface="Open Sans"/>
                <a:ea typeface="Open Sans"/>
                <a:cs typeface="Open Sans"/>
              </a:rPr>
              <a:t>Javascript</a:t>
            </a:r>
            <a:r>
              <a:rPr sz="2400" b="0">
                <a:latin typeface="Open Sans"/>
                <a:ea typeface="Open Sans"/>
                <a:cs typeface="Open Sans"/>
              </a:rPr>
              <a:t>:</a:t>
            </a:r>
            <a:endParaRPr sz="2400" b="0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 i="1">
                <a:latin typeface="Open Sans"/>
                <a:ea typeface="Open Sans"/>
                <a:cs typeface="Open Sans"/>
              </a:rPr>
              <a:t>Back-end Node.js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>
                <a:latin typeface="Open Sans"/>
                <a:ea typeface="Open Sans"/>
                <a:cs typeface="Open Sans"/>
              </a:rPr>
              <a:t>Bibliotecas de componentes</a:t>
            </a:r>
            <a:r>
              <a:rPr sz="1800" b="1" i="1">
                <a:latin typeface="Open Sans"/>
                <a:ea typeface="Open Sans"/>
                <a:cs typeface="Open Sans"/>
              </a:rPr>
              <a:t> Front-end</a:t>
            </a:r>
            <a:r>
              <a:rPr sz="1800" b="1">
                <a:latin typeface="Open Sans"/>
                <a:ea typeface="Open Sans"/>
                <a:cs typeface="Open Sans"/>
              </a:rPr>
              <a:t> (</a:t>
            </a:r>
            <a:r>
              <a:rPr sz="1800" b="1" i="1">
                <a:latin typeface="Open Sans"/>
                <a:ea typeface="Open Sans"/>
                <a:cs typeface="Open Sans"/>
              </a:rPr>
              <a:t>Angular, Vue, React</a:t>
            </a:r>
            <a:r>
              <a:rPr sz="1800" b="1">
                <a:latin typeface="Open Sans"/>
                <a:ea typeface="Open Sans"/>
                <a:cs typeface="Open Sans"/>
              </a:rPr>
              <a:t>)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 i="1">
                <a:latin typeface="Open Sans"/>
                <a:ea typeface="Open Sans"/>
                <a:cs typeface="Open Sans"/>
              </a:rPr>
              <a:t>Runtime </a:t>
            </a:r>
            <a:r>
              <a:rPr sz="1800" b="1" i="0">
                <a:latin typeface="Open Sans"/>
                <a:ea typeface="Open Sans"/>
                <a:cs typeface="Open Sans"/>
              </a:rPr>
              <a:t>em navegadores</a:t>
            </a:r>
            <a:r>
              <a:rPr sz="1800" b="1">
                <a:latin typeface="Open Sans"/>
                <a:ea typeface="Open Sans"/>
                <a:cs typeface="Open Sans"/>
              </a:rPr>
              <a:t> (</a:t>
            </a:r>
            <a:r>
              <a:rPr sz="1800" b="1" i="1">
                <a:latin typeface="Open Sans"/>
                <a:ea typeface="Open Sans"/>
                <a:cs typeface="Open Sans"/>
              </a:rPr>
              <a:t>ECMAScript</a:t>
            </a:r>
            <a:r>
              <a:rPr sz="1800" b="1">
                <a:latin typeface="Open Sans"/>
                <a:ea typeface="Open Sans"/>
                <a:cs typeface="Open Sans"/>
              </a:rPr>
              <a:t>)</a:t>
            </a:r>
            <a:endParaRPr sz="1800" b="1"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1800" b="1">
                <a:latin typeface="Open Sans"/>
                <a:ea typeface="Open Sans"/>
                <a:cs typeface="Open Sans"/>
              </a:rPr>
              <a:t>Suporte para </a:t>
            </a:r>
            <a:r>
              <a:rPr sz="1800" b="1" i="1">
                <a:latin typeface="Open Sans"/>
                <a:ea typeface="Open Sans"/>
                <a:cs typeface="Open Sans"/>
              </a:rPr>
              <a:t>Typescript</a:t>
            </a:r>
            <a:endParaRPr sz="1800" b="1">
              <a:latin typeface="Open Sans"/>
              <a:ea typeface="Open Sans"/>
              <a:cs typeface="Open Sans"/>
            </a:endParaRPr>
          </a:p>
        </p:txBody>
      </p:sp>
      <p:sp>
        <p:nvSpPr>
          <p:cNvPr id="140292229" name="" hidden="0"/>
          <p:cNvSpPr/>
          <p:nvPr isPhoto="0" userDrawn="0"/>
        </p:nvSpPr>
        <p:spPr bwMode="auto">
          <a:xfrm>
            <a:off x="14941108" y="3656963"/>
            <a:ext cx="2556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1706742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9893299" y="365124"/>
            <a:ext cx="1460499" cy="14604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1442683" name="" hidden="0"/>
          <p:cNvSpPr/>
          <p:nvPr isPhoto="0" userDrawn="0"/>
        </p:nvSpPr>
        <p:spPr bwMode="auto">
          <a:xfrm flipH="0" flipV="0">
            <a:off x="-25968416" y="-4083198"/>
            <a:ext cx="4654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187828023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 i="1">
                <a:latin typeface="Open Sans"/>
                <a:ea typeface="Open Sans"/>
                <a:cs typeface="Open Sans"/>
              </a:rPr>
              <a:t>Jest </a:t>
            </a:r>
            <a:r>
              <a:rPr sz="3600">
                <a:latin typeface="Open Sans"/>
                <a:ea typeface="Open Sans"/>
                <a:cs typeface="Open Sans"/>
              </a:rPr>
              <a:t>agora faz parte da </a:t>
            </a:r>
            <a:r>
              <a:rPr sz="3600" i="1">
                <a:latin typeface="Open Sans"/>
                <a:ea typeface="Open Sans"/>
                <a:cs typeface="Open Sans"/>
              </a:rPr>
              <a:t>OpenJS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7765951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3730284"/>
            <a:ext cx="10515600" cy="2710312"/>
          </a:xfrm>
        </p:spPr>
        <p:txBody>
          <a:bodyPr/>
          <a:lstStyle/>
          <a:p>
            <a:pPr marL="0" indent="0">
              <a:lnSpc>
                <a:spcPct val="114999"/>
              </a:lnSpc>
              <a:buFont typeface="Arial"/>
              <a:buNone/>
              <a:defRPr/>
            </a:pPr>
            <a:r>
              <a:rPr sz="2400">
                <a:latin typeface="Open Sans"/>
                <a:ea typeface="Open Sans"/>
                <a:cs typeface="Open Sans"/>
              </a:rPr>
              <a:t>    Desde o dia 11/05/22, o projeto Jest deixou de fazer parte da Meta e se tornou propriedade da fundação OpenJS, como projeto de Impacto.</a:t>
            </a:r>
            <a:endParaRPr sz="2400">
              <a:latin typeface="Open Sans"/>
              <a:ea typeface="Open Sans"/>
              <a:cs typeface="Open Sans"/>
            </a:endParaRPr>
          </a:p>
        </p:txBody>
      </p:sp>
      <p:pic>
        <p:nvPicPr>
          <p:cNvPr id="135148716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685992" y="2096866"/>
            <a:ext cx="10690593" cy="1104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2974298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Como são os testes usando </a:t>
            </a:r>
            <a:r>
              <a:rPr sz="3600" i="1">
                <a:latin typeface="Open Sans"/>
                <a:ea typeface="Open Sans"/>
                <a:cs typeface="Open Sans"/>
              </a:rPr>
              <a:t>Jest</a:t>
            </a:r>
            <a:r>
              <a:rPr sz="3600">
                <a:latin typeface="Open Sans"/>
                <a:ea typeface="Open Sans"/>
                <a:cs typeface="Open Sans"/>
              </a:rPr>
              <a:t>?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57228643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/>
              <a:t>  A forma mais comum de declarar um teste é através de </a:t>
            </a:r>
            <a:r>
              <a:rPr i="1"/>
              <a:t>callbacks</a:t>
            </a:r>
            <a:r>
              <a:rPr/>
              <a:t>, da forma: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  Dentro das chamadas de função, podem ser feitas várias verificações utilizando todos os recursos da linguagem: </a:t>
            </a:r>
            <a:r>
              <a:rPr i="1"/>
              <a:t>loops</a:t>
            </a:r>
            <a:r>
              <a:rPr/>
              <a:t>, uso de bibliotecas de terceiros, etc.</a:t>
            </a:r>
            <a:endParaRPr/>
          </a:p>
          <a:p>
            <a:pPr lvl="1">
              <a:buFont typeface="Arial"/>
              <a:buChar char="•"/>
              <a:defRPr/>
            </a:pPr>
            <a:endParaRPr/>
          </a:p>
          <a:p>
            <a:pPr lvl="1">
              <a:buFont typeface="Arial"/>
              <a:buChar char="•"/>
              <a:defRPr/>
            </a:pPr>
            <a:r>
              <a:rPr/>
              <a:t>  O escopo das funções anônimas garante que os testes serão isolados entre si.</a:t>
            </a:r>
            <a:endParaRPr/>
          </a:p>
        </p:txBody>
      </p:sp>
      <p:sp>
        <p:nvSpPr>
          <p:cNvPr id="2120093347" name="" hidden="0"/>
          <p:cNvSpPr/>
          <p:nvPr isPhoto="0" userDrawn="0"/>
        </p:nvSpPr>
        <p:spPr bwMode="auto">
          <a:xfrm flipH="0" flipV="0">
            <a:off x="8667406" y="5811166"/>
            <a:ext cx="24616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23332647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344823" y="2383498"/>
            <a:ext cx="6292060" cy="1721412"/>
          </a:xfrm>
          <a:prstGeom prst="rect">
            <a:avLst/>
          </a:prstGeom>
        </p:spPr>
      </p:pic>
      <p:sp>
        <p:nvSpPr>
          <p:cNvPr id="2115757576" name="" hidden="0"/>
          <p:cNvSpPr/>
          <p:nvPr isPhoto="0" userDrawn="0"/>
        </p:nvSpPr>
        <p:spPr bwMode="auto">
          <a:xfrm flipH="0" flipV="0">
            <a:off x="8566974" y="7344339"/>
            <a:ext cx="20118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5090121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i="1"/>
              <a:t>Matchers </a:t>
            </a:r>
            <a:r>
              <a:rPr/>
              <a:t>comuns</a:t>
            </a:r>
            <a:endParaRPr/>
          </a:p>
        </p:txBody>
      </p:sp>
      <p:sp>
        <p:nvSpPr>
          <p:cNvPr id="1819936130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400">
                <a:latin typeface="Open Sans"/>
                <a:ea typeface="Open Sans"/>
                <a:cs typeface="Open Sans"/>
              </a:rPr>
              <a:t>  Assim como no </a:t>
            </a:r>
            <a:r>
              <a:rPr sz="2400" i="1">
                <a:latin typeface="Open Sans"/>
                <a:ea typeface="Open Sans"/>
                <a:cs typeface="Open Sans"/>
              </a:rPr>
              <a:t>JUnit</a:t>
            </a:r>
            <a:r>
              <a:rPr sz="2400">
                <a:latin typeface="Open Sans"/>
                <a:ea typeface="Open Sans"/>
                <a:cs typeface="Open Sans"/>
              </a:rPr>
              <a:t>, existem diversas verificações que definem o valor de retorno do teste:</a:t>
            </a:r>
            <a:endParaRPr sz="2400"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400">
              <a:latin typeface="Open Sans"/>
              <a:ea typeface="Open Sans"/>
              <a:cs typeface="Open Sans"/>
            </a:endParaRPr>
          </a:p>
          <a:p>
            <a:pPr marL="457200" lvl="1" indent="0" algn="ctr">
              <a:buFont typeface="Courier New"/>
              <a:buNone/>
              <a:defRPr/>
            </a:pPr>
            <a:r>
              <a:rPr sz="2400">
                <a:latin typeface="Open Sans"/>
                <a:ea typeface="Open Sans"/>
                <a:cs typeface="Open Sans"/>
              </a:rPr>
              <a:t>Por exemplo: </a:t>
            </a:r>
            <a:r>
              <a:rPr sz="2400" i="1">
                <a:latin typeface="Open Sans"/>
                <a:ea typeface="Open Sans"/>
                <a:cs typeface="Open Sans"/>
              </a:rPr>
              <a:t>expect.toBe</a:t>
            </a:r>
            <a:r>
              <a:rPr sz="2400">
                <a:latin typeface="Open Sans"/>
                <a:ea typeface="Open Sans"/>
                <a:cs typeface="Open Sans"/>
              </a:rPr>
              <a:t> checa por uma correspondência exata:</a:t>
            </a:r>
            <a:endParaRPr sz="2400">
              <a:latin typeface="Open Sans"/>
              <a:ea typeface="Open Sans"/>
              <a:cs typeface="Open Sans"/>
            </a:endParaRPr>
          </a:p>
        </p:txBody>
      </p:sp>
      <p:sp>
        <p:nvSpPr>
          <p:cNvPr id="1126102005" name="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294463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151538" y="3926416"/>
            <a:ext cx="8143875" cy="2543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72010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99253" y="814916"/>
            <a:ext cx="10577333" cy="531124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2800" b="1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expect:</a:t>
            </a:r>
            <a:endParaRPr sz="2800" b="1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toEqual(objeto), para correspondências recursivas</a:t>
            </a:r>
            <a:endParaRPr sz="20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toBeNull()</a:t>
            </a:r>
            <a:endParaRPr sz="20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toBeUndefined()</a:t>
            </a:r>
            <a:endParaRPr sz="20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toBeGreaterThan(número)</a:t>
            </a:r>
            <a:endParaRPr sz="20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toBeGreaterThanOrEqual</a:t>
            </a:r>
            <a:r>
              <a:rPr sz="200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(número)</a:t>
            </a:r>
            <a:endParaRPr sz="200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toBeLessThan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(número)</a:t>
            </a:r>
            <a:endParaRPr sz="20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toBeLessThanOrEqual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(número)</a:t>
            </a:r>
            <a:endParaRPr sz="20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toBeCloseTo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(número, número_de_digitos)</a:t>
            </a: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para valores próximos e ponto flutuante</a:t>
            </a:r>
            <a:endParaRPr sz="20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toMatch(regex)</a:t>
            </a: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para Strings</a:t>
            </a:r>
            <a:endParaRPr sz="20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toContain(item)</a:t>
            </a: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para objetos iteráveis (arrays, conjuntos, etc.)</a:t>
            </a:r>
            <a:endParaRPr sz="20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toThrow()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para entradas que devem retornar algum erro</a:t>
            </a:r>
            <a:endParaRPr lang="pt-BR" sz="20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Courier New"/>
              <a:buChar char="o"/>
              <a:defRPr/>
            </a:pPr>
            <a:r>
              <a:rPr sz="2000" b="0" i="0" u="none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toThrow(exception)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, para </a:t>
            </a: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entradas que devem retornar um erro específico</a:t>
            </a:r>
            <a:endParaRPr lang="pt-BR" sz="2000" b="0" i="0" u="none" strike="noStrike" cap="none" spc="0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Arial"/>
              <a:buChar char="•"/>
              <a:defRPr/>
            </a:pPr>
            <a:endParaRPr sz="20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  <a:p>
            <a:pPr lvl="1">
              <a:lnSpc>
                <a:spcPct val="114999"/>
              </a:lnSpc>
              <a:buFont typeface="Arial"/>
              <a:buChar char="•"/>
              <a:defRPr/>
            </a:pPr>
            <a:r>
              <a:rPr lang="pt-BR" sz="20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[...] e vários outros testes</a:t>
            </a:r>
            <a:endParaRPr sz="2000" b="0" i="0" u="none">
              <a:solidFill>
                <a:schemeClr val="accent6">
                  <a:lumMod val="50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171882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Integração com Editores de texto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1028451592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600">
                <a:latin typeface="Open Sans"/>
                <a:ea typeface="Open Sans"/>
                <a:cs typeface="Open Sans"/>
              </a:rPr>
              <a:t>  O </a:t>
            </a:r>
            <a:r>
              <a:rPr sz="2600">
                <a:latin typeface="Open Sans"/>
                <a:ea typeface="Open Sans"/>
                <a:cs typeface="Open Sans"/>
              </a:rPr>
              <a:t>Jest</a:t>
            </a:r>
            <a:r>
              <a:rPr sz="2600">
                <a:latin typeface="Open Sans"/>
                <a:ea typeface="Open Sans"/>
                <a:cs typeface="Open Sans"/>
              </a:rPr>
              <a:t>, por estar disponível como um pacote </a:t>
            </a:r>
            <a:r>
              <a:rPr sz="2600" i="1">
                <a:latin typeface="Open Sans"/>
                <a:ea typeface="Open Sans"/>
                <a:cs typeface="Open Sans"/>
              </a:rPr>
              <a:t>Node.js</a:t>
            </a:r>
            <a:r>
              <a:rPr sz="2600">
                <a:latin typeface="Open Sans"/>
                <a:ea typeface="Open Sans"/>
                <a:cs typeface="Open Sans"/>
              </a:rPr>
              <a:t>, pode ser utilizado diretamente pelo terminal, ou pelo próprio editor de texto ou IDE:</a:t>
            </a:r>
            <a:endParaRPr sz="2600"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2600">
              <a:latin typeface="Open Sans"/>
              <a:ea typeface="Open Sans"/>
              <a:cs typeface="Open Sans"/>
            </a:endParaRPr>
          </a:p>
          <a:p>
            <a:pPr lvl="1">
              <a:defRPr/>
            </a:pPr>
            <a:endParaRPr sz="2600">
              <a:latin typeface="Open Sans"/>
              <a:ea typeface="Open Sans"/>
              <a:cs typeface="Open Sans"/>
            </a:endParaRPr>
          </a:p>
        </p:txBody>
      </p:sp>
      <p:sp>
        <p:nvSpPr>
          <p:cNvPr id="1576023807" name="" hidden="0"/>
          <p:cNvSpPr/>
          <p:nvPr isPhoto="0" userDrawn="0"/>
        </p:nvSpPr>
        <p:spPr bwMode="auto">
          <a:xfrm flipH="0" flipV="0">
            <a:off x="5161119" y="5614738"/>
            <a:ext cx="17667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52323293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179077" y="3531252"/>
            <a:ext cx="5024996" cy="3070831"/>
          </a:xfrm>
          <a:prstGeom prst="rect">
            <a:avLst/>
          </a:prstGeom>
        </p:spPr>
      </p:pic>
      <p:sp>
        <p:nvSpPr>
          <p:cNvPr id="1831891566" name="" hidden="0"/>
          <p:cNvSpPr/>
          <p:nvPr isPhoto="0" userDrawn="0"/>
        </p:nvSpPr>
        <p:spPr bwMode="auto">
          <a:xfrm flipH="0" flipV="0">
            <a:off x="10677973" y="4554621"/>
            <a:ext cx="16549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2932186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401119" y="2631195"/>
            <a:ext cx="4276853" cy="3970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196291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A controvérsia do </a:t>
            </a:r>
            <a:r>
              <a:rPr sz="3600" i="1">
                <a:latin typeface="Open Sans"/>
                <a:ea typeface="Open Sans"/>
                <a:cs typeface="Open Sans"/>
              </a:rPr>
              <a:t>Test coverage 100%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sp>
        <p:nvSpPr>
          <p:cNvPr id="53939690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2400">
                <a:latin typeface="Open Sans"/>
                <a:ea typeface="Open Sans"/>
                <a:cs typeface="Open Sans"/>
              </a:rPr>
              <a:t>  Além de ser fácil de configurar, em alguns casos dispensando qualquer configuração, o </a:t>
            </a:r>
            <a:r>
              <a:rPr sz="2400" i="1">
                <a:latin typeface="Open Sans"/>
                <a:ea typeface="Open Sans"/>
                <a:cs typeface="Open Sans"/>
              </a:rPr>
              <a:t>Jest </a:t>
            </a:r>
            <a:r>
              <a:rPr sz="2400">
                <a:latin typeface="Open Sans"/>
                <a:ea typeface="Open Sans"/>
                <a:cs typeface="Open Sans"/>
              </a:rPr>
              <a:t>gera um relatório da taxa de código testada no projeto atual:</a:t>
            </a:r>
            <a:endParaRPr sz="2400">
              <a:latin typeface="Open Sans"/>
              <a:ea typeface="Open Sans"/>
              <a:cs typeface="Open Sans"/>
            </a:endParaRPr>
          </a:p>
        </p:txBody>
      </p:sp>
      <p:sp>
        <p:nvSpPr>
          <p:cNvPr id="980160898" name="" hidden="0"/>
          <p:cNvSpPr/>
          <p:nvPr isPhoto="0" userDrawn="0"/>
        </p:nvSpPr>
        <p:spPr bwMode="auto">
          <a:xfrm flipH="0" flipV="0">
            <a:off x="6403914" y="4696806"/>
            <a:ext cx="1477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664038464" name="" hidden="0"/>
          <p:cNvPicPr>
            <a:picLocks noChangeAspect="1"/>
          </p:cNvPicPr>
          <p:nvPr isPhoto="0" userDrawn="0"/>
        </p:nvPicPr>
        <p:blipFill>
          <a:blip r:embed="rId2"/>
          <a:srcRect l="0" t="0" r="0" b="39465"/>
          <a:stretch/>
        </p:blipFill>
        <p:spPr bwMode="auto">
          <a:xfrm flipH="0" flipV="0">
            <a:off x="1323938" y="2922823"/>
            <a:ext cx="9527963" cy="37503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014103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sz="3600">
                <a:latin typeface="Open Sans"/>
                <a:ea typeface="Open Sans"/>
                <a:cs typeface="Open Sans"/>
              </a:rPr>
              <a:t>Caso de uso: função de estimativa do cosseno</a:t>
            </a:r>
            <a:endParaRPr sz="3600">
              <a:latin typeface="Open Sans"/>
              <a:ea typeface="Open Sans"/>
              <a:cs typeface="Open Sans"/>
            </a:endParaRPr>
          </a:p>
        </p:txBody>
      </p:sp>
      <p:pic>
        <p:nvPicPr>
          <p:cNvPr id="80607870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838198" y="1925146"/>
            <a:ext cx="4264033" cy="3805650"/>
          </a:xfrm>
          <a:prstGeom prst="rect">
            <a:avLst/>
          </a:prstGeom>
        </p:spPr>
      </p:pic>
      <p:sp>
        <p:nvSpPr>
          <p:cNvPr id="1768136172" name="" hidden="0"/>
          <p:cNvSpPr/>
          <p:nvPr isPhoto="0" userDrawn="0"/>
        </p:nvSpPr>
        <p:spPr bwMode="auto">
          <a:xfrm flipH="0" flipV="0">
            <a:off x="9901638" y="5147194"/>
            <a:ext cx="206317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364049794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5333998" y="2442997"/>
            <a:ext cx="6093884" cy="2769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2022-06-12T23:48:22Z</dcterms:modified>
  <cp:category/>
  <cp:contentStatus/>
  <cp:version/>
</cp:coreProperties>
</file>