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8" y="1014411"/>
            <a:ext cx="6549657" cy="1247774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t-BR" sz="36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Aplicações do </a:t>
            </a:r>
            <a:r>
              <a:rPr lang="pt-BR" sz="3600" b="1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framework </a:t>
            </a:r>
            <a:r>
              <a:rPr lang="pt-BR" sz="3600" b="1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Jest</a:t>
            </a:r>
            <a:r>
              <a:rPr lang="pt-BR" sz="3600" b="0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3600" i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 boas práticas de </a:t>
            </a:r>
            <a:r>
              <a:rPr lang="pt-BR" sz="3600" i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unit </a:t>
            </a:r>
            <a:r>
              <a:rPr lang="pt-BR" sz="3600" i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testing</a:t>
            </a:r>
            <a:r>
              <a:rPr lang="pt-BR" sz="3600" i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3600" i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em </a:t>
            </a:r>
            <a:r>
              <a:rPr lang="pt-BR" sz="3600" i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Javascript</a:t>
            </a:r>
            <a:endParaRPr sz="3600" i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8692781" y="2597939"/>
            <a:ext cx="3500437" cy="166158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t-BR" sz="1600" b="1">
                <a:latin typeface="Open Sans"/>
                <a:ea typeface="Open Sans"/>
                <a:cs typeface="Open Sans"/>
              </a:rPr>
              <a:t>Mateus Mendonça Dias Rezende</a:t>
            </a:r>
            <a:endParaRPr sz="1600" b="1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257178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Desvantagens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76921459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52" y="1600202"/>
            <a:ext cx="10577332" cy="537403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 Sensação de falsa segurança, visto que testes unitários não garantem que o código testado funciona, nem que é eficiente e muito menos que faz sentido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 Mais tempo gasto escrevendo testes redundantes/desnecessários só para completar 100%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 Ter </a:t>
            </a:r>
            <a:r>
              <a:rPr lang="pt-BR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bons</a:t>
            </a: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testes unitários concentrados em funcionalidades mais complexas é melhor do que testes simples em todo o projeto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3795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Afinal, o que são bons testes unitários?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21944969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51" y="1600201"/>
            <a:ext cx="10981622" cy="592454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Bons testes unitários devem:</a:t>
            </a:r>
            <a:endParaRPr lang="pt-BR"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Ser isolados (funções puras, portanto, sem efeitos colaterais);</a:t>
            </a:r>
            <a:endParaRPr sz="20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Ser determinísticos (sempre retornam o mesmo resultado, portanto não podem conter valores pseudoaleatórios ou que dependam da data, acesso a disco, requisições </a:t>
            </a:r>
            <a:r>
              <a:rPr lang="pt-BR" sz="2000" b="0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HTTP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etc.);</a:t>
            </a:r>
            <a:endParaRPr sz="20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Ignorar a implementação das funções/métodos/classes que testam, separando-a da tarefa que estes devem realizar;</a:t>
            </a:r>
            <a:endParaRPr sz="20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Ser específicos (testam um único caso ou um conjunto de casos semelhantes);</a:t>
            </a:r>
            <a:endParaRPr sz="20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Incluir casos triviais e valores inesperados (</a:t>
            </a:r>
            <a:r>
              <a:rPr lang="pt-BR" sz="2000" b="0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null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pt-BR" sz="2000" b="0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undefined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tipos não permitidos, etc.);</a:t>
            </a:r>
            <a:endParaRPr sz="20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Ter nomes intuitivos, que implicam qual caso é testado;</a:t>
            </a:r>
            <a:endParaRPr sz="20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833003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t-BR" sz="3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Caso de uso: função de estimativa do cosseno</a:t>
            </a:r>
            <a:endParaRPr sz="3600"/>
          </a:p>
        </p:txBody>
      </p:sp>
      <p:sp>
        <p:nvSpPr>
          <p:cNvPr id="374214829" name="" hidden="0"/>
          <p:cNvSpPr/>
          <p:nvPr isPhoto="0" userDrawn="0"/>
        </p:nvSpPr>
        <p:spPr bwMode="auto">
          <a:xfrm flipH="0" flipV="0">
            <a:off x="9090537" y="5422856"/>
            <a:ext cx="36342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4826076" name="" hidden="0"/>
          <p:cNvSpPr/>
          <p:nvPr isPhoto="0" userDrawn="0"/>
        </p:nvSpPr>
        <p:spPr bwMode="auto">
          <a:xfrm>
            <a:off x="9207077" y="54228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598507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072348" y="2203452"/>
            <a:ext cx="8031141" cy="4617906"/>
          </a:xfrm>
          <a:prstGeom prst="rect">
            <a:avLst/>
          </a:prstGeom>
        </p:spPr>
      </p:pic>
      <p:pic>
        <p:nvPicPr>
          <p:cNvPr id="56996205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235303" y="1691318"/>
            <a:ext cx="5924147" cy="1024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74152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t-BR" sz="3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Caso de uso: função de estimativa do cosseno</a:t>
            </a:r>
            <a:endParaRPr sz="3600"/>
          </a:p>
        </p:txBody>
      </p:sp>
      <p:sp>
        <p:nvSpPr>
          <p:cNvPr id="1808334947" name="" hidden="0"/>
          <p:cNvSpPr/>
          <p:nvPr isPhoto="0" userDrawn="0"/>
        </p:nvSpPr>
        <p:spPr bwMode="auto">
          <a:xfrm flipH="0" flipV="0">
            <a:off x="9090536" y="5422855"/>
            <a:ext cx="363429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52204593" name="" hidden="0"/>
          <p:cNvSpPr/>
          <p:nvPr isPhoto="0" userDrawn="0"/>
        </p:nvSpPr>
        <p:spPr bwMode="auto">
          <a:xfrm>
            <a:off x="9207076" y="5422855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50376836" name="" hidden="0"/>
          <p:cNvSpPr txBox="1"/>
          <p:nvPr isPhoto="0" userDrawn="0"/>
        </p:nvSpPr>
        <p:spPr bwMode="auto">
          <a:xfrm flipH="0" flipV="0">
            <a:off x="676703" y="1417637"/>
            <a:ext cx="10589188" cy="701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buFont typeface="Arial"/>
              <a:buChar char="•"/>
              <a:defRPr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Dada a função cosseno, independente de qual seja a implementação, podemos fazer as seguintes verificações:</a:t>
            </a: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613367563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28325"/>
          <a:stretch/>
        </p:blipFill>
        <p:spPr bwMode="auto">
          <a:xfrm flipH="0" flipV="0">
            <a:off x="2161082" y="2515588"/>
            <a:ext cx="7842249" cy="389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1410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Caso de uso: função de estimativa do cosseno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pic>
        <p:nvPicPr>
          <p:cNvPr id="806078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87828" y="1925145"/>
            <a:ext cx="4264033" cy="3805650"/>
          </a:xfrm>
          <a:prstGeom prst="rect">
            <a:avLst/>
          </a:prstGeom>
        </p:spPr>
      </p:pic>
      <p:sp>
        <p:nvSpPr>
          <p:cNvPr id="1768136172" name="" hidden="0"/>
          <p:cNvSpPr/>
          <p:nvPr isPhoto="0" userDrawn="0"/>
        </p:nvSpPr>
        <p:spPr bwMode="auto">
          <a:xfrm flipH="0" flipV="0">
            <a:off x="9901638" y="5147194"/>
            <a:ext cx="20631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6404979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270497" y="2442996"/>
            <a:ext cx="6753983" cy="3069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930760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Futuro do </a:t>
            </a:r>
            <a:r>
              <a:rPr sz="3600" i="1">
                <a:latin typeface="Open Sans"/>
                <a:ea typeface="Open Sans"/>
                <a:cs typeface="Open Sans"/>
              </a:rPr>
              <a:t>Jest 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52580421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50" y="1600200"/>
            <a:ext cx="10981621" cy="592454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  Com uma comunidade ativa, o </a:t>
            </a:r>
            <a:r>
              <a:rPr sz="2600" i="1">
                <a:latin typeface="Open Sans"/>
                <a:ea typeface="Open Sans"/>
                <a:cs typeface="Open Sans"/>
              </a:rPr>
              <a:t>Jest </a:t>
            </a:r>
            <a:r>
              <a:rPr sz="2600">
                <a:latin typeface="Open Sans"/>
                <a:ea typeface="Open Sans"/>
                <a:cs typeface="Open Sans"/>
              </a:rPr>
              <a:t>tende a permanecer como uma confiável alternativa de </a:t>
            </a:r>
            <a:r>
              <a:rPr sz="2600" i="1">
                <a:latin typeface="Open Sans"/>
                <a:ea typeface="Open Sans"/>
                <a:cs typeface="Open Sans"/>
              </a:rPr>
              <a:t>framework </a:t>
            </a:r>
            <a:r>
              <a:rPr sz="2600">
                <a:latin typeface="Open Sans"/>
                <a:ea typeface="Open Sans"/>
                <a:cs typeface="Open Sans"/>
              </a:rPr>
              <a:t>de testes unitários em </a:t>
            </a:r>
            <a:r>
              <a:rPr sz="2600" i="1">
                <a:latin typeface="Open Sans"/>
                <a:ea typeface="Open Sans"/>
                <a:cs typeface="Open Sans"/>
              </a:rPr>
              <a:t>Javascript</a:t>
            </a:r>
            <a:r>
              <a:rPr sz="2600">
                <a:latin typeface="Open Sans"/>
                <a:ea typeface="Open Sans"/>
                <a:cs typeface="Open Sans"/>
              </a:rPr>
              <a:t>.</a:t>
            </a: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  O </a:t>
            </a:r>
            <a:r>
              <a:rPr sz="2600" i="1">
                <a:latin typeface="Open Sans"/>
                <a:ea typeface="Open Sans"/>
                <a:cs typeface="Open Sans"/>
              </a:rPr>
              <a:t>framework </a:t>
            </a:r>
            <a:r>
              <a:rPr sz="2600">
                <a:latin typeface="Open Sans"/>
                <a:ea typeface="Open Sans"/>
                <a:cs typeface="Open Sans"/>
              </a:rPr>
              <a:t>tende a dar suporte às soluções que venham a surgir, como já acontece nas integrações com bibliotecas </a:t>
            </a:r>
            <a:r>
              <a:rPr sz="2600" i="1">
                <a:latin typeface="Open Sans"/>
                <a:ea typeface="Open Sans"/>
                <a:cs typeface="Open Sans"/>
              </a:rPr>
              <a:t>UI </a:t>
            </a:r>
            <a:r>
              <a:rPr sz="2600">
                <a:latin typeface="Open Sans"/>
                <a:ea typeface="Open Sans"/>
                <a:cs typeface="Open Sans"/>
              </a:rPr>
              <a:t>e no suporte a </a:t>
            </a:r>
            <a:r>
              <a:rPr sz="2600" i="1">
                <a:latin typeface="Open Sans"/>
                <a:ea typeface="Open Sans"/>
                <a:cs typeface="Open Sans"/>
              </a:rPr>
              <a:t>Babel</a:t>
            </a:r>
            <a:r>
              <a:rPr sz="2600">
                <a:latin typeface="Open Sans"/>
                <a:ea typeface="Open Sans"/>
                <a:cs typeface="Open Sans"/>
              </a:rPr>
              <a:t>/</a:t>
            </a:r>
            <a:r>
              <a:rPr sz="2600" i="1">
                <a:latin typeface="Open Sans"/>
                <a:ea typeface="Open Sans"/>
                <a:cs typeface="Open Sans"/>
              </a:rPr>
              <a:t>Typescript</a:t>
            </a:r>
            <a:r>
              <a:rPr sz="2600">
                <a:latin typeface="Open Sans"/>
                <a:ea typeface="Open Sans"/>
                <a:cs typeface="Open Sans"/>
              </a:rPr>
              <a:t>.</a:t>
            </a: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  Por já ser utilizado em diversas aplicações grandes que estão em produção, vagas que buscam desenvolvedores que tenham familiaridade com </a:t>
            </a:r>
            <a:r>
              <a:rPr sz="2600" i="1">
                <a:latin typeface="Open Sans"/>
                <a:ea typeface="Open Sans"/>
                <a:cs typeface="Open Sans"/>
              </a:rPr>
              <a:t>Jest </a:t>
            </a:r>
            <a:r>
              <a:rPr sz="2600">
                <a:latin typeface="Open Sans"/>
                <a:ea typeface="Open Sans"/>
                <a:cs typeface="Open Sans"/>
              </a:rPr>
              <a:t>tende a aumentar.  Além disso, esta demanda já existe, tanto tendo tal habilidade como requisito quanto como atributo desejável.</a:t>
            </a:r>
            <a:endParaRPr sz="26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81754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Referências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2110613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82624" y="1600202"/>
            <a:ext cx="11699874" cy="4525961"/>
          </a:xfrm>
        </p:spPr>
        <p:txBody>
          <a:bodyPr/>
          <a:lstStyle/>
          <a:p>
            <a:pPr>
              <a:defRPr/>
            </a:pPr>
            <a:r>
              <a:rPr sz="2000" b="0" i="1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Jest Team. Jest Docs</a:t>
            </a: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sz="2000" b="0" i="1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Getting Started.</a:t>
            </a: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28.1. 2022. Disponível em: </a:t>
            </a: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&lt;</a:t>
            </a:r>
            <a:r>
              <a:rPr lang="pt-BR" sz="2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https://jestjs.io/docs/getting-started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&gt;</a:t>
            </a: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. Acesso em: 08 jun. 2022.</a:t>
            </a: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</a:t>
            </a:r>
            <a:r>
              <a:rPr sz="200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edro Lopes. </a:t>
            </a:r>
            <a:r>
              <a:rPr sz="2000">
                <a:latin typeface="Open Sans"/>
                <a:ea typeface="Open Sans"/>
                <a:cs typeface="Open Sans"/>
              </a:rPr>
              <a:t>Sobre Desenvolvimentos em Séries de Potências, Séries de Taylor e Fórmula de Taylor</a:t>
            </a:r>
            <a:r>
              <a:rPr sz="200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. Única. 2006. Disponível em: </a:t>
            </a:r>
            <a:r>
              <a:rPr sz="200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&lt;</a:t>
            </a:r>
            <a:r>
              <a:rPr lang="pt-BR" sz="2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https://www.math.tecnico.ulisboa.pt/~pelopes/taylor05.pdf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&gt;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. Acesso em: 10 jun. 2022.</a:t>
            </a:r>
            <a:endParaRPr sz="200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6553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Por quê </a:t>
            </a:r>
            <a:r>
              <a:rPr sz="3600" i="1">
                <a:latin typeface="Open Sans"/>
                <a:ea typeface="Open Sans"/>
                <a:cs typeface="Open Sans"/>
              </a:rPr>
              <a:t>Jest</a:t>
            </a:r>
            <a:r>
              <a:rPr sz="3600">
                <a:latin typeface="Open Sans"/>
                <a:ea typeface="Open Sans"/>
                <a:cs typeface="Open Sans"/>
              </a:rPr>
              <a:t>?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47647801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Simplicidade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Excelente documentação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Totalmente </a:t>
            </a:r>
            <a:r>
              <a:rPr sz="2400" b="0" i="1">
                <a:latin typeface="Open Sans"/>
                <a:ea typeface="Open Sans"/>
                <a:cs typeface="Open Sans"/>
              </a:rPr>
              <a:t>Open-source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Suporta diversas tecnologias </a:t>
            </a:r>
            <a:r>
              <a:rPr sz="2400" b="0" i="1">
                <a:latin typeface="Open Sans"/>
                <a:ea typeface="Open Sans"/>
                <a:cs typeface="Open Sans"/>
              </a:rPr>
              <a:t>Javascript</a:t>
            </a:r>
            <a:r>
              <a:rPr sz="2400" b="0">
                <a:latin typeface="Open Sans"/>
                <a:ea typeface="Open Sans"/>
                <a:cs typeface="Open Sans"/>
              </a:rPr>
              <a:t>: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1" i="1">
                <a:latin typeface="Open Sans"/>
                <a:ea typeface="Open Sans"/>
                <a:cs typeface="Open Sans"/>
              </a:rPr>
              <a:t>Back-end Node.js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1">
                <a:latin typeface="Open Sans"/>
                <a:ea typeface="Open Sans"/>
                <a:cs typeface="Open Sans"/>
              </a:rPr>
              <a:t>Bibliotecas de componentes</a:t>
            </a:r>
            <a:r>
              <a:rPr sz="1800" b="1" i="1">
                <a:latin typeface="Open Sans"/>
                <a:ea typeface="Open Sans"/>
                <a:cs typeface="Open Sans"/>
              </a:rPr>
              <a:t> Front-end</a:t>
            </a:r>
            <a:r>
              <a:rPr sz="1800" b="1">
                <a:latin typeface="Open Sans"/>
                <a:ea typeface="Open Sans"/>
                <a:cs typeface="Open Sans"/>
              </a:rPr>
              <a:t> (</a:t>
            </a:r>
            <a:r>
              <a:rPr sz="1800" b="1" i="1">
                <a:latin typeface="Open Sans"/>
                <a:ea typeface="Open Sans"/>
                <a:cs typeface="Open Sans"/>
              </a:rPr>
              <a:t>Angular, Vue, React</a:t>
            </a:r>
            <a:r>
              <a:rPr sz="1800" b="1">
                <a:latin typeface="Open Sans"/>
                <a:ea typeface="Open Sans"/>
                <a:cs typeface="Open Sans"/>
              </a:rPr>
              <a:t>)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1" i="1">
                <a:latin typeface="Open Sans"/>
                <a:ea typeface="Open Sans"/>
                <a:cs typeface="Open Sans"/>
              </a:rPr>
              <a:t>Runtime </a:t>
            </a:r>
            <a:r>
              <a:rPr sz="1800" b="1" i="0">
                <a:latin typeface="Open Sans"/>
                <a:ea typeface="Open Sans"/>
                <a:cs typeface="Open Sans"/>
              </a:rPr>
              <a:t>em navegadores</a:t>
            </a:r>
            <a:r>
              <a:rPr sz="1800" b="1">
                <a:latin typeface="Open Sans"/>
                <a:ea typeface="Open Sans"/>
                <a:cs typeface="Open Sans"/>
              </a:rPr>
              <a:t> (</a:t>
            </a:r>
            <a:r>
              <a:rPr sz="1800" b="1" i="1">
                <a:latin typeface="Open Sans"/>
                <a:ea typeface="Open Sans"/>
                <a:cs typeface="Open Sans"/>
              </a:rPr>
              <a:t>ECMAScript</a:t>
            </a:r>
            <a:r>
              <a:rPr sz="1800" b="1">
                <a:latin typeface="Open Sans"/>
                <a:ea typeface="Open Sans"/>
                <a:cs typeface="Open Sans"/>
              </a:rPr>
              <a:t>)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1">
                <a:latin typeface="Open Sans"/>
                <a:ea typeface="Open Sans"/>
                <a:cs typeface="Open Sans"/>
              </a:rPr>
              <a:t>Suporte para </a:t>
            </a:r>
            <a:r>
              <a:rPr sz="1800" b="1" i="1">
                <a:latin typeface="Open Sans"/>
                <a:ea typeface="Open Sans"/>
                <a:cs typeface="Open Sans"/>
              </a:rPr>
              <a:t>Typescript</a:t>
            </a:r>
            <a:endParaRPr sz="1800" b="1">
              <a:latin typeface="Open Sans"/>
              <a:ea typeface="Open Sans"/>
              <a:cs typeface="Open Sans"/>
            </a:endParaRPr>
          </a:p>
        </p:txBody>
      </p:sp>
      <p:sp>
        <p:nvSpPr>
          <p:cNvPr id="140292229" name="" hidden="0"/>
          <p:cNvSpPr/>
          <p:nvPr isPhoto="0" userDrawn="0"/>
        </p:nvSpPr>
        <p:spPr bwMode="auto">
          <a:xfrm>
            <a:off x="14941108" y="3656963"/>
            <a:ext cx="255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70674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893299" y="365124"/>
            <a:ext cx="1460499" cy="1460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442683" name="" hidden="0"/>
          <p:cNvSpPr/>
          <p:nvPr isPhoto="0" userDrawn="0"/>
        </p:nvSpPr>
        <p:spPr bwMode="auto">
          <a:xfrm flipH="0" flipV="0">
            <a:off x="-25968416" y="-4083198"/>
            <a:ext cx="4654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8782802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 i="1">
                <a:latin typeface="Open Sans"/>
                <a:ea typeface="Open Sans"/>
                <a:cs typeface="Open Sans"/>
              </a:rPr>
              <a:t>Jest </a:t>
            </a:r>
            <a:r>
              <a:rPr sz="3600">
                <a:latin typeface="Open Sans"/>
                <a:ea typeface="Open Sans"/>
                <a:cs typeface="Open Sans"/>
              </a:rPr>
              <a:t>agora faz parte da </a:t>
            </a:r>
            <a:r>
              <a:rPr sz="3600" i="1">
                <a:latin typeface="Open Sans"/>
                <a:ea typeface="Open Sans"/>
                <a:cs typeface="Open Sans"/>
              </a:rPr>
              <a:t>OpenJS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7765951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3730284"/>
            <a:ext cx="10515600" cy="2710312"/>
          </a:xfrm>
        </p:spPr>
        <p:txBody>
          <a:bodyPr/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400">
                <a:latin typeface="Open Sans"/>
                <a:ea typeface="Open Sans"/>
                <a:cs typeface="Open Sans"/>
              </a:rPr>
              <a:t>    Desde o dia 11/05/22, o projeto Jest deixou de fazer parte da Meta e se tornou propriedade da fundação OpenJS, como projeto de Impacto.</a:t>
            </a:r>
            <a:endParaRPr sz="2400">
              <a:latin typeface="Open Sans"/>
              <a:ea typeface="Open Sans"/>
              <a:cs typeface="Open Sans"/>
            </a:endParaRPr>
          </a:p>
        </p:txBody>
      </p:sp>
      <p:pic>
        <p:nvPicPr>
          <p:cNvPr id="135148716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5992" y="2096866"/>
            <a:ext cx="10690593" cy="1104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97429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Como são os testes usando </a:t>
            </a:r>
            <a:r>
              <a:rPr sz="3600" i="1">
                <a:latin typeface="Open Sans"/>
                <a:ea typeface="Open Sans"/>
                <a:cs typeface="Open Sans"/>
              </a:rPr>
              <a:t>Jest</a:t>
            </a:r>
            <a:r>
              <a:rPr sz="3600">
                <a:latin typeface="Open Sans"/>
                <a:ea typeface="Open Sans"/>
                <a:cs typeface="Open Sans"/>
              </a:rPr>
              <a:t>?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5722864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  A forma mais comum de declarar um teste é através de </a:t>
            </a:r>
            <a:r>
              <a:rPr i="1"/>
              <a:t>callbacks</a:t>
            </a:r>
            <a:r>
              <a:rPr/>
              <a:t>, da forma: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  Dentro das chamadas de função, podem ser feitas várias verificações utilizando todos os recursos da linguagem: </a:t>
            </a:r>
            <a:r>
              <a:rPr i="1"/>
              <a:t>loops</a:t>
            </a:r>
            <a:r>
              <a:rPr/>
              <a:t>, uso de bibliotecas de terceiros, etc.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  O escopo das funções anônimas garante que os testes serão isolados entre si.</a:t>
            </a:r>
            <a:endParaRPr/>
          </a:p>
        </p:txBody>
      </p:sp>
      <p:sp>
        <p:nvSpPr>
          <p:cNvPr id="2120093347" name="" hidden="0"/>
          <p:cNvSpPr/>
          <p:nvPr isPhoto="0" userDrawn="0"/>
        </p:nvSpPr>
        <p:spPr bwMode="auto">
          <a:xfrm flipH="0" flipV="0">
            <a:off x="8667406" y="5811166"/>
            <a:ext cx="24616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332647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44823" y="2383498"/>
            <a:ext cx="6292060" cy="1721412"/>
          </a:xfrm>
          <a:prstGeom prst="rect">
            <a:avLst/>
          </a:prstGeom>
        </p:spPr>
      </p:pic>
      <p:sp>
        <p:nvSpPr>
          <p:cNvPr id="2115757576" name="" hidden="0"/>
          <p:cNvSpPr/>
          <p:nvPr isPhoto="0" userDrawn="0"/>
        </p:nvSpPr>
        <p:spPr bwMode="auto">
          <a:xfrm flipH="0" flipV="0">
            <a:off x="8566974" y="7344339"/>
            <a:ext cx="20118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0901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i="1"/>
              <a:t>Matchers </a:t>
            </a:r>
            <a:r>
              <a:rPr/>
              <a:t>comuns</a:t>
            </a:r>
            <a:endParaRPr/>
          </a:p>
        </p:txBody>
      </p:sp>
      <p:sp>
        <p:nvSpPr>
          <p:cNvPr id="181993613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Open Sans"/>
                <a:ea typeface="Open Sans"/>
                <a:cs typeface="Open Sans"/>
              </a:rPr>
              <a:t>  Assim como no </a:t>
            </a:r>
            <a:r>
              <a:rPr sz="2400" i="1">
                <a:latin typeface="Open Sans"/>
                <a:ea typeface="Open Sans"/>
                <a:cs typeface="Open Sans"/>
              </a:rPr>
              <a:t>JUnit</a:t>
            </a:r>
            <a:r>
              <a:rPr sz="2400">
                <a:latin typeface="Open Sans"/>
                <a:ea typeface="Open Sans"/>
                <a:cs typeface="Open Sans"/>
              </a:rPr>
              <a:t>, existem diversas verificações que definem o valor de retorno do teste:</a:t>
            </a:r>
            <a:endParaRPr sz="24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400">
              <a:latin typeface="Open Sans"/>
              <a:ea typeface="Open Sans"/>
              <a:cs typeface="Open Sans"/>
            </a:endParaRPr>
          </a:p>
          <a:p>
            <a:pPr marL="457200" lvl="1" indent="0" algn="ctr">
              <a:buFont typeface="Courier New"/>
              <a:buNone/>
              <a:defRPr/>
            </a:pPr>
            <a:r>
              <a:rPr sz="2400">
                <a:latin typeface="Open Sans"/>
                <a:ea typeface="Open Sans"/>
                <a:cs typeface="Open Sans"/>
              </a:rPr>
              <a:t>Por exemplo: </a:t>
            </a:r>
            <a:r>
              <a:rPr sz="2400" i="1">
                <a:latin typeface="Open Sans"/>
                <a:ea typeface="Open Sans"/>
                <a:cs typeface="Open Sans"/>
              </a:rPr>
              <a:t>expect.toBe</a:t>
            </a:r>
            <a:r>
              <a:rPr sz="2400">
                <a:latin typeface="Open Sans"/>
                <a:ea typeface="Open Sans"/>
                <a:cs typeface="Open Sans"/>
              </a:rPr>
              <a:t> checa por uma correspondência exata:</a:t>
            </a:r>
            <a:endParaRPr sz="2400">
              <a:latin typeface="Open Sans"/>
              <a:ea typeface="Open Sans"/>
              <a:cs typeface="Open Sans"/>
            </a:endParaRPr>
          </a:p>
        </p:txBody>
      </p:sp>
      <p:sp>
        <p:nvSpPr>
          <p:cNvPr id="112610200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2944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51538" y="3926416"/>
            <a:ext cx="8143875" cy="254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7201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52" y="814915"/>
            <a:ext cx="10577332" cy="634470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expect:</a:t>
            </a:r>
            <a:endParaRPr sz="2800" b="1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toEqual(objeto), para correspondências recursivas</a:t>
            </a:r>
            <a:endParaRPr sz="18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toBeNull()</a:t>
            </a:r>
            <a:endParaRPr sz="18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toBeUndefined()</a:t>
            </a:r>
            <a:endParaRPr sz="18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toBeGreaterThan(número)</a:t>
            </a:r>
            <a:endParaRPr sz="18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toBeGreaterThanOrEqual</a:t>
            </a:r>
            <a:r>
              <a:rPr sz="18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(número)</a:t>
            </a:r>
            <a:endParaRPr sz="18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toBeLessThan</a:t>
            </a:r>
            <a:r>
              <a:rPr lang="pt-BR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(número)</a:t>
            </a:r>
            <a:endParaRPr sz="18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toBeLessThanOrEqual</a:t>
            </a:r>
            <a:r>
              <a:rPr lang="pt-BR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(número)</a:t>
            </a:r>
            <a:endParaRPr sz="18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toBeCloseTo</a:t>
            </a:r>
            <a:r>
              <a:rPr lang="pt-BR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(número, número_de_digitos)</a:t>
            </a: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valores próximos e ponto flutuante</a:t>
            </a:r>
            <a:endParaRPr sz="18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toMatch(regex)</a:t>
            </a: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Strings</a:t>
            </a:r>
            <a:endParaRPr sz="18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toContain(item)</a:t>
            </a: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objetos iteráveis (arrays, conjuntos, etc.)</a:t>
            </a:r>
            <a:endParaRPr sz="18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toThrow()</a:t>
            </a:r>
            <a:r>
              <a:rPr lang="pt-BR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entradas que devem retornar algum erro</a:t>
            </a: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50000"/>
              </a:lnSpc>
              <a:buFont typeface="Courier New"/>
              <a:buChar char="o"/>
              <a:defRPr/>
            </a:pPr>
            <a:r>
              <a:rPr sz="18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toThrow(exception)</a:t>
            </a:r>
            <a:r>
              <a:rPr lang="pt-BR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</a:t>
            </a:r>
            <a:r>
              <a:rPr lang="pt-BR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entradas que devem retornar um erro específico</a:t>
            </a: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lang="pt-BR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[...] e vários outros testes</a:t>
            </a:r>
            <a:endParaRPr sz="18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1882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Integração com Editores de texto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02845159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  O </a:t>
            </a:r>
            <a:r>
              <a:rPr sz="2600">
                <a:latin typeface="Open Sans"/>
                <a:ea typeface="Open Sans"/>
                <a:cs typeface="Open Sans"/>
              </a:rPr>
              <a:t>Jest</a:t>
            </a:r>
            <a:r>
              <a:rPr sz="2600">
                <a:latin typeface="Open Sans"/>
                <a:ea typeface="Open Sans"/>
                <a:cs typeface="Open Sans"/>
              </a:rPr>
              <a:t>, por estar disponível como um pacote </a:t>
            </a:r>
            <a:r>
              <a:rPr sz="2600" i="1">
                <a:latin typeface="Open Sans"/>
                <a:ea typeface="Open Sans"/>
                <a:cs typeface="Open Sans"/>
              </a:rPr>
              <a:t>Node.js</a:t>
            </a:r>
            <a:r>
              <a:rPr sz="2600">
                <a:latin typeface="Open Sans"/>
                <a:ea typeface="Open Sans"/>
                <a:cs typeface="Open Sans"/>
              </a:rPr>
              <a:t>, pode ser utilizado diretamente pelo terminal, ou pelo próprio editor de texto ou IDE:</a:t>
            </a: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600">
              <a:latin typeface="Open Sans"/>
              <a:ea typeface="Open Sans"/>
              <a:cs typeface="Open Sans"/>
            </a:endParaRPr>
          </a:p>
          <a:p>
            <a:pPr lvl="1">
              <a:defRPr/>
            </a:pPr>
            <a:endParaRPr sz="2600">
              <a:latin typeface="Open Sans"/>
              <a:ea typeface="Open Sans"/>
              <a:cs typeface="Open Sans"/>
            </a:endParaRPr>
          </a:p>
        </p:txBody>
      </p:sp>
      <p:sp>
        <p:nvSpPr>
          <p:cNvPr id="1576023807" name="" hidden="0"/>
          <p:cNvSpPr/>
          <p:nvPr isPhoto="0" userDrawn="0"/>
        </p:nvSpPr>
        <p:spPr bwMode="auto">
          <a:xfrm flipH="0" flipV="0">
            <a:off x="5161119" y="5614738"/>
            <a:ext cx="176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323293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9077" y="3531252"/>
            <a:ext cx="5024996" cy="3070831"/>
          </a:xfrm>
          <a:prstGeom prst="rect">
            <a:avLst/>
          </a:prstGeom>
        </p:spPr>
      </p:pic>
      <p:sp>
        <p:nvSpPr>
          <p:cNvPr id="1831891566" name="" hidden="0"/>
          <p:cNvSpPr/>
          <p:nvPr isPhoto="0" userDrawn="0"/>
        </p:nvSpPr>
        <p:spPr bwMode="auto">
          <a:xfrm flipH="0" flipV="0">
            <a:off x="10677973" y="4554621"/>
            <a:ext cx="16549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932186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01119" y="2631195"/>
            <a:ext cx="4276853" cy="3970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19629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A controvérsia do </a:t>
            </a:r>
            <a:r>
              <a:rPr sz="3600" i="1">
                <a:latin typeface="Open Sans"/>
                <a:ea typeface="Open Sans"/>
                <a:cs typeface="Open Sans"/>
              </a:rPr>
              <a:t>Test coverage 100%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53939690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Open Sans"/>
                <a:ea typeface="Open Sans"/>
                <a:cs typeface="Open Sans"/>
              </a:rPr>
              <a:t>  Além de ser fácil de configurar, em alguns casos dispensando qualquer configuração, o </a:t>
            </a:r>
            <a:r>
              <a:rPr sz="2400" i="1">
                <a:latin typeface="Open Sans"/>
                <a:ea typeface="Open Sans"/>
                <a:cs typeface="Open Sans"/>
              </a:rPr>
              <a:t>Jest </a:t>
            </a:r>
            <a:r>
              <a:rPr sz="2400">
                <a:latin typeface="Open Sans"/>
                <a:ea typeface="Open Sans"/>
                <a:cs typeface="Open Sans"/>
              </a:rPr>
              <a:t>gera um relatório da taxa de código testada no projeto atual:</a:t>
            </a:r>
            <a:endParaRPr sz="2400">
              <a:latin typeface="Open Sans"/>
              <a:ea typeface="Open Sans"/>
              <a:cs typeface="Open Sans"/>
            </a:endParaRPr>
          </a:p>
        </p:txBody>
      </p:sp>
      <p:sp>
        <p:nvSpPr>
          <p:cNvPr id="980160898" name="" hidden="0"/>
          <p:cNvSpPr/>
          <p:nvPr isPhoto="0" userDrawn="0"/>
        </p:nvSpPr>
        <p:spPr bwMode="auto">
          <a:xfrm flipH="0" flipV="0">
            <a:off x="6403914" y="4696806"/>
            <a:ext cx="1477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403846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9465"/>
          <a:stretch/>
        </p:blipFill>
        <p:spPr bwMode="auto">
          <a:xfrm flipH="0" flipV="0">
            <a:off x="1323938" y="2922823"/>
            <a:ext cx="9527963" cy="3750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34399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Vantagens da metodologia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11513390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 Toda linha de código é executada, ao menos uma vez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 O código tem uma consistência desejável quando se trata de alterações de código já existente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 É requisito em algumas equipes de desenvolvimento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2022-06-13T16:45:30Z</dcterms:modified>
  <cp:category/>
  <cp:contentStatus/>
  <cp:version/>
</cp:coreProperties>
</file>