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0" r:id="rId3"/>
    <p:sldId id="268" r:id="rId4"/>
    <p:sldId id="257" r:id="rId5"/>
    <p:sldId id="269" r:id="rId6"/>
    <p:sldId id="270" r:id="rId7"/>
    <p:sldId id="272" r:id="rId8"/>
    <p:sldId id="263" r:id="rId9"/>
    <p:sldId id="271" r:id="rId10"/>
    <p:sldId id="264" r:id="rId11"/>
    <p:sldId id="259" r:id="rId12"/>
    <p:sldId id="262"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p:scale>
          <a:sx n="60" d="100"/>
          <a:sy n="60" d="100"/>
        </p:scale>
        <p:origin x="105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B78A697-9D75-4DE8-8C28-1296A6CF43C1}" type="datetimeFigureOut">
              <a:rPr lang="en-US" smtClean="0"/>
              <a:t>9/23/2024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algn="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88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32454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763032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552177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1_Comparação">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Content Placeholder 3"/>
          <p:cNvSpPr>
            <a:spLocks noGrp="1"/>
          </p:cNvSpPr>
          <p:nvPr>
            <p:ph sz="quarter" idx="13"/>
          </p:nvPr>
        </p:nvSpPr>
        <p:spPr>
          <a:xfrm>
            <a:off x="685802" y="2861733"/>
            <a:ext cx="5088712"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3" name="Content Placeholder 5"/>
          <p:cNvSpPr>
            <a:spLocks noGrp="1"/>
          </p:cNvSpPr>
          <p:nvPr>
            <p:ph sz="quarter" idx="14"/>
          </p:nvPr>
        </p:nvSpPr>
        <p:spPr>
          <a:xfrm>
            <a:off x="5993969" y="2861733"/>
            <a:ext cx="5088713"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35950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522219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9D1490F-3E6A-4544-9694-22B6007FE3C6}"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20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77545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Clique para editar os estilos de texto Mestres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96492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smtClean="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9341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smtClean="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3126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8177171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E240176-F1D3-49EC-82F4-0915A3AC4184}"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783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0172865-FBF0-458A-BAFF-4F75173770F5}" type="datetimeFigureOut">
              <a:rPr lang="en-US" smtClean="0"/>
              <a:t>9/23/2024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758304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2380A-A555-45D4-BC12-BE558D15D798}"/>
              </a:ext>
            </a:extLst>
          </p:cNvPr>
          <p:cNvSpPr>
            <a:spLocks noGrp="1"/>
          </p:cNvSpPr>
          <p:nvPr>
            <p:ph type="ctrTitle"/>
          </p:nvPr>
        </p:nvSpPr>
        <p:spPr>
          <a:xfrm>
            <a:off x="1261871" y="758952"/>
            <a:ext cx="10208234" cy="4041648"/>
          </a:xfrm>
        </p:spPr>
        <p:txBody>
          <a:bodyPr>
            <a:normAutofit/>
          </a:bodyPr>
          <a:lstStyle/>
          <a:p>
            <a:r>
              <a:rPr lang="pt-BR" sz="6000" dirty="0"/>
              <a:t>Clusterização de Fotografias Usando K-</a:t>
            </a:r>
            <a:r>
              <a:rPr lang="pt-BR" sz="6000" dirty="0" err="1"/>
              <a:t>Means</a:t>
            </a:r>
            <a:endParaRPr lang="pt-BR" sz="6000" dirty="0"/>
          </a:p>
        </p:txBody>
      </p:sp>
      <p:sp>
        <p:nvSpPr>
          <p:cNvPr id="3" name="Subtítulo 2">
            <a:extLst>
              <a:ext uri="{FF2B5EF4-FFF2-40B4-BE49-F238E27FC236}">
                <a16:creationId xmlns:a16="http://schemas.microsoft.com/office/drawing/2014/main" id="{9086F77B-94DD-4D3C-A6FE-683EE07F923C}"/>
              </a:ext>
            </a:extLst>
          </p:cNvPr>
          <p:cNvSpPr>
            <a:spLocks noGrp="1"/>
          </p:cNvSpPr>
          <p:nvPr>
            <p:ph type="subTitle" idx="1"/>
          </p:nvPr>
        </p:nvSpPr>
        <p:spPr>
          <a:xfrm>
            <a:off x="1261871" y="5093369"/>
            <a:ext cx="9418320" cy="1262353"/>
          </a:xfrm>
        </p:spPr>
        <p:txBody>
          <a:bodyPr/>
          <a:lstStyle/>
          <a:p>
            <a:r>
              <a:rPr lang="pt-BR" dirty="0"/>
              <a:t>Bárbara </a:t>
            </a:r>
            <a:r>
              <a:rPr lang="pt-BR" dirty="0" err="1"/>
              <a:t>Zamperete</a:t>
            </a:r>
            <a:endParaRPr lang="pt-BR" dirty="0"/>
          </a:p>
          <a:p>
            <a:r>
              <a:rPr lang="pt-BR" dirty="0"/>
              <a:t>Mateus Moura</a:t>
            </a:r>
          </a:p>
        </p:txBody>
      </p:sp>
    </p:spTree>
    <p:extLst>
      <p:ext uri="{BB962C8B-B14F-4D97-AF65-F5344CB8AC3E}">
        <p14:creationId xmlns:p14="http://schemas.microsoft.com/office/powerpoint/2010/main" val="238719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Conteúdo 14">
            <a:extLst>
              <a:ext uri="{FF2B5EF4-FFF2-40B4-BE49-F238E27FC236}">
                <a16:creationId xmlns:a16="http://schemas.microsoft.com/office/drawing/2014/main" id="{10699934-FD23-4B3D-B914-B2749ECCFA3E}"/>
              </a:ext>
            </a:extLst>
          </p:cNvPr>
          <p:cNvSpPr>
            <a:spLocks noGrp="1"/>
          </p:cNvSpPr>
          <p:nvPr>
            <p:ph sz="quarter" idx="13"/>
          </p:nvPr>
        </p:nvSpPr>
        <p:spPr>
          <a:xfrm>
            <a:off x="661738" y="2042302"/>
            <a:ext cx="10394707" cy="3311189"/>
          </a:xfrm>
        </p:spPr>
        <p:txBody>
          <a:bodyPr numCol="1">
            <a:normAutofit/>
          </a:bodyPr>
          <a:lstStyle/>
          <a:p>
            <a:r>
              <a:rPr lang="pt-BR" sz="2400" cap="none" dirty="0">
                <a:latin typeface="Arial" panose="020B0604020202020204" pitchFamily="34" charset="0"/>
                <a:cs typeface="Arial" panose="020B0604020202020204" pitchFamily="34" charset="0"/>
              </a:rPr>
              <a:t>A complexidade </a:t>
            </a:r>
            <a:r>
              <a:rPr lang="pt-BR" sz="2400" b="1" cap="none" dirty="0">
                <a:latin typeface="Arial" panose="020B0604020202020204" pitchFamily="34" charset="0"/>
                <a:cs typeface="Arial" panose="020B0604020202020204" pitchFamily="34" charset="0"/>
              </a:rPr>
              <a:t>O( N ( H x W + F)) </a:t>
            </a:r>
            <a:r>
              <a:rPr lang="pt-BR" sz="2400" cap="none" dirty="0">
                <a:latin typeface="Arial" panose="020B0604020202020204" pitchFamily="34" charset="0"/>
                <a:cs typeface="Arial" panose="020B0604020202020204" pitchFamily="34" charset="0"/>
              </a:rPr>
              <a:t>faz com que o custo desse algoritmo aumente linearmente com o aumento do conjunto de dados, além do tamanho das imagens também impactar no custo (imagens profissionais costumam ter resolução mais alta). </a:t>
            </a:r>
          </a:p>
          <a:p>
            <a:pPr marL="0" indent="0">
              <a:buNone/>
            </a:pPr>
            <a:endParaRPr lang="pt-BR" sz="2400" cap="none" dirty="0">
              <a:latin typeface="Arial" panose="020B0604020202020204" pitchFamily="34" charset="0"/>
              <a:cs typeface="Arial" panose="020B0604020202020204" pitchFamily="34" charset="0"/>
            </a:endParaRPr>
          </a:p>
          <a:p>
            <a:pPr marL="0" indent="0" algn="ctr">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O(1) + O(N x H x W + N x F)+ O(N x F) + O(N x F) + O(N x H x W)</a:t>
            </a:r>
            <a:endParaRPr lang="pt-BR" sz="2400" dirty="0">
              <a:latin typeface="Arial" panose="020B0604020202020204" pitchFamily="34" charset="0"/>
              <a:ea typeface="Calibri" panose="020F0502020204030204" pitchFamily="34" charset="0"/>
              <a:cs typeface="Arial" panose="020B0604020202020204" pitchFamily="34" charset="0"/>
            </a:endParaRPr>
          </a:p>
          <a:p>
            <a:pPr marL="0" indent="0" algn="ctr">
              <a:buNone/>
            </a:pPr>
            <a:r>
              <a:rPr lang="pt-BR" sz="2400" b="1" dirty="0">
                <a:effectLst/>
                <a:latin typeface="Arial" panose="020B0604020202020204" pitchFamily="34" charset="0"/>
                <a:ea typeface="Times New Roman" panose="02020603050405020304" pitchFamily="18" charset="0"/>
                <a:cs typeface="Arial" panose="020B0604020202020204" pitchFamily="34" charset="0"/>
              </a:rPr>
              <a:t>= O( N ( H x W + F))</a:t>
            </a:r>
            <a:endParaRPr lang="pt-BR" sz="2400" b="1" dirty="0">
              <a:effectLst/>
              <a:latin typeface="Arial" panose="020B0604020202020204" pitchFamily="34" charset="0"/>
              <a:ea typeface="Calibri" panose="020F0502020204030204" pitchFamily="34" charset="0"/>
              <a:cs typeface="Arial" panose="020B0604020202020204" pitchFamily="34" charset="0"/>
            </a:endParaRPr>
          </a:p>
          <a:p>
            <a:endParaRPr lang="pt-BR" sz="1800" dirty="0"/>
          </a:p>
        </p:txBody>
      </p:sp>
      <p:sp>
        <p:nvSpPr>
          <p:cNvPr id="2" name="Título 1">
            <a:extLst>
              <a:ext uri="{FF2B5EF4-FFF2-40B4-BE49-F238E27FC236}">
                <a16:creationId xmlns:a16="http://schemas.microsoft.com/office/drawing/2014/main" id="{102A662F-D767-E46B-0C75-12C093AADC23}"/>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Complexidade</a:t>
            </a:r>
          </a:p>
        </p:txBody>
      </p:sp>
    </p:spTree>
    <p:extLst>
      <p:ext uri="{BB962C8B-B14F-4D97-AF65-F5344CB8AC3E}">
        <p14:creationId xmlns:p14="http://schemas.microsoft.com/office/powerpoint/2010/main" val="174561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D9D8D0D3-8904-4AB2-B8FD-2997267F3D3B}"/>
              </a:ext>
            </a:extLst>
          </p:cNvPr>
          <p:cNvSpPr>
            <a:spLocks noGrp="1"/>
          </p:cNvSpPr>
          <p:nvPr>
            <p:ph type="body" idx="1"/>
          </p:nvPr>
        </p:nvSpPr>
        <p:spPr/>
        <p:txBody>
          <a:bodyPr/>
          <a:lstStyle/>
          <a:p>
            <a:r>
              <a:rPr lang="pt-BR" dirty="0"/>
              <a:t>Teste com 30 fotos</a:t>
            </a:r>
          </a:p>
        </p:txBody>
      </p:sp>
      <p:pic>
        <p:nvPicPr>
          <p:cNvPr id="8" name="Espaço Reservado para Conteúdo 7">
            <a:extLst>
              <a:ext uri="{FF2B5EF4-FFF2-40B4-BE49-F238E27FC236}">
                <a16:creationId xmlns:a16="http://schemas.microsoft.com/office/drawing/2014/main" id="{3211FDA9-11E1-4256-AB5E-280A7AB33FCB}"/>
              </a:ext>
            </a:extLst>
          </p:cNvPr>
          <p:cNvPicPr>
            <a:picLocks noGrp="1" noChangeAspect="1"/>
          </p:cNvPicPr>
          <p:nvPr>
            <p:ph sz="quarter" idx="13"/>
          </p:nvPr>
        </p:nvPicPr>
        <p:blipFill>
          <a:blip r:embed="rId2"/>
          <a:stretch>
            <a:fillRect/>
          </a:stretch>
        </p:blipFill>
        <p:spPr>
          <a:xfrm>
            <a:off x="1058076" y="2862262"/>
            <a:ext cx="4452270" cy="2576011"/>
          </a:xfrm>
        </p:spPr>
      </p:pic>
      <p:sp>
        <p:nvSpPr>
          <p:cNvPr id="10" name="Espaço Reservado para Texto 9">
            <a:extLst>
              <a:ext uri="{FF2B5EF4-FFF2-40B4-BE49-F238E27FC236}">
                <a16:creationId xmlns:a16="http://schemas.microsoft.com/office/drawing/2014/main" id="{0BA8F61E-357E-4853-BC5D-A151F1F79DED}"/>
              </a:ext>
            </a:extLst>
          </p:cNvPr>
          <p:cNvSpPr>
            <a:spLocks noGrp="1"/>
          </p:cNvSpPr>
          <p:nvPr>
            <p:ph type="body" sz="quarter" idx="3"/>
          </p:nvPr>
        </p:nvSpPr>
        <p:spPr/>
        <p:txBody>
          <a:bodyPr/>
          <a:lstStyle/>
          <a:p>
            <a:r>
              <a:rPr lang="pt-BR" dirty="0"/>
              <a:t>Teste com 60 fotos</a:t>
            </a:r>
          </a:p>
        </p:txBody>
      </p:sp>
      <p:pic>
        <p:nvPicPr>
          <p:cNvPr id="13" name="Espaço Reservado para Conteúdo 12">
            <a:extLst>
              <a:ext uri="{FF2B5EF4-FFF2-40B4-BE49-F238E27FC236}">
                <a16:creationId xmlns:a16="http://schemas.microsoft.com/office/drawing/2014/main" id="{09D6E09C-42F9-4A26-B22A-6F23FF644AE1}"/>
              </a:ext>
            </a:extLst>
          </p:cNvPr>
          <p:cNvPicPr>
            <a:picLocks noGrp="1" noChangeAspect="1"/>
          </p:cNvPicPr>
          <p:nvPr>
            <p:ph sz="quarter" idx="14"/>
          </p:nvPr>
        </p:nvPicPr>
        <p:blipFill>
          <a:blip r:embed="rId3"/>
          <a:stretch>
            <a:fillRect/>
          </a:stretch>
        </p:blipFill>
        <p:spPr>
          <a:xfrm>
            <a:off x="6427294" y="2862263"/>
            <a:ext cx="4222150" cy="2513012"/>
          </a:xfrm>
        </p:spPr>
      </p:pic>
      <p:sp>
        <p:nvSpPr>
          <p:cNvPr id="7" name="Título 1">
            <a:extLst>
              <a:ext uri="{FF2B5EF4-FFF2-40B4-BE49-F238E27FC236}">
                <a16:creationId xmlns:a16="http://schemas.microsoft.com/office/drawing/2014/main" id="{7FF3A7A6-597D-54BC-CC34-947A5120F224}"/>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Testes</a:t>
            </a:r>
          </a:p>
        </p:txBody>
      </p:sp>
    </p:spTree>
    <p:extLst>
      <p:ext uri="{BB962C8B-B14F-4D97-AF65-F5344CB8AC3E}">
        <p14:creationId xmlns:p14="http://schemas.microsoft.com/office/powerpoint/2010/main" val="287523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8C1B303E-6551-4B47-B51D-AD7482087E2C}"/>
              </a:ext>
            </a:extLst>
          </p:cNvPr>
          <p:cNvSpPr>
            <a:spLocks noGrp="1"/>
          </p:cNvSpPr>
          <p:nvPr>
            <p:ph type="body" idx="1"/>
          </p:nvPr>
        </p:nvSpPr>
        <p:spPr/>
        <p:txBody>
          <a:bodyPr/>
          <a:lstStyle/>
          <a:p>
            <a:r>
              <a:rPr lang="pt-BR" dirty="0"/>
              <a:t>Teste com 150 fotos</a:t>
            </a:r>
          </a:p>
        </p:txBody>
      </p:sp>
      <p:pic>
        <p:nvPicPr>
          <p:cNvPr id="7" name="Espaço Reservado para Conteúdo 6">
            <a:extLst>
              <a:ext uri="{FF2B5EF4-FFF2-40B4-BE49-F238E27FC236}">
                <a16:creationId xmlns:a16="http://schemas.microsoft.com/office/drawing/2014/main" id="{4CCE7110-207B-4382-890D-1508199E2B67}"/>
              </a:ext>
            </a:extLst>
          </p:cNvPr>
          <p:cNvPicPr>
            <a:picLocks noGrp="1" noChangeAspect="1"/>
          </p:cNvPicPr>
          <p:nvPr>
            <p:ph sz="quarter" idx="13"/>
          </p:nvPr>
        </p:nvPicPr>
        <p:blipFill>
          <a:blip r:embed="rId2"/>
          <a:stretch>
            <a:fillRect/>
          </a:stretch>
        </p:blipFill>
        <p:spPr>
          <a:xfrm>
            <a:off x="1095179" y="2862263"/>
            <a:ext cx="4269180" cy="2513012"/>
          </a:xfrm>
        </p:spPr>
      </p:pic>
      <p:sp>
        <p:nvSpPr>
          <p:cNvPr id="10" name="Espaço Reservado para Texto 9">
            <a:extLst>
              <a:ext uri="{FF2B5EF4-FFF2-40B4-BE49-F238E27FC236}">
                <a16:creationId xmlns:a16="http://schemas.microsoft.com/office/drawing/2014/main" id="{A78F52F4-60D2-4A25-AC7A-FFA52EE24FCB}"/>
              </a:ext>
            </a:extLst>
          </p:cNvPr>
          <p:cNvSpPr>
            <a:spLocks noGrp="1"/>
          </p:cNvSpPr>
          <p:nvPr>
            <p:ph type="body" sz="quarter" idx="3"/>
          </p:nvPr>
        </p:nvSpPr>
        <p:spPr/>
        <p:txBody>
          <a:bodyPr/>
          <a:lstStyle/>
          <a:p>
            <a:r>
              <a:rPr lang="pt-BR" dirty="0"/>
              <a:t>Teste com 210 fotos</a:t>
            </a:r>
          </a:p>
        </p:txBody>
      </p:sp>
      <p:pic>
        <p:nvPicPr>
          <p:cNvPr id="13" name="Espaço Reservado para Conteúdo 12">
            <a:extLst>
              <a:ext uri="{FF2B5EF4-FFF2-40B4-BE49-F238E27FC236}">
                <a16:creationId xmlns:a16="http://schemas.microsoft.com/office/drawing/2014/main" id="{C9909B56-38F5-429F-9525-8C4FABBE04D9}"/>
              </a:ext>
            </a:extLst>
          </p:cNvPr>
          <p:cNvPicPr>
            <a:picLocks noGrp="1" noChangeAspect="1"/>
          </p:cNvPicPr>
          <p:nvPr>
            <p:ph sz="quarter" idx="14"/>
          </p:nvPr>
        </p:nvPicPr>
        <p:blipFill>
          <a:blip r:embed="rId3"/>
          <a:stretch>
            <a:fillRect/>
          </a:stretch>
        </p:blipFill>
        <p:spPr>
          <a:xfrm>
            <a:off x="6406338" y="2862263"/>
            <a:ext cx="4264061" cy="2513012"/>
          </a:xfrm>
        </p:spPr>
      </p:pic>
      <p:sp>
        <p:nvSpPr>
          <p:cNvPr id="5" name="Título 1">
            <a:extLst>
              <a:ext uri="{FF2B5EF4-FFF2-40B4-BE49-F238E27FC236}">
                <a16:creationId xmlns:a16="http://schemas.microsoft.com/office/drawing/2014/main" id="{DBF6F588-0884-974C-FF2E-B42F7D08BFB3}"/>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Testes</a:t>
            </a:r>
          </a:p>
        </p:txBody>
      </p:sp>
    </p:spTree>
    <p:extLst>
      <p:ext uri="{BB962C8B-B14F-4D97-AF65-F5344CB8AC3E}">
        <p14:creationId xmlns:p14="http://schemas.microsoft.com/office/powerpoint/2010/main" val="156092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2">
            <a:extLst>
              <a:ext uri="{FF2B5EF4-FFF2-40B4-BE49-F238E27FC236}">
                <a16:creationId xmlns:a16="http://schemas.microsoft.com/office/drawing/2014/main" id="{1FEF0488-67F8-F3D5-E14F-393A3DE24011}"/>
              </a:ext>
            </a:extLst>
          </p:cNvPr>
          <p:cNvSpPr>
            <a:spLocks noGrp="1"/>
          </p:cNvSpPr>
          <p:nvPr>
            <p:ph sz="quarter" idx="13"/>
          </p:nvPr>
        </p:nvSpPr>
        <p:spPr>
          <a:xfrm>
            <a:off x="685800" y="1837765"/>
            <a:ext cx="9841831" cy="3764776"/>
          </a:xfrm>
        </p:spPr>
        <p:txBody>
          <a:bodyPr numCol="1" anchor="ctr">
            <a:normAutofit lnSpcReduction="10000"/>
          </a:bodyPr>
          <a:lstStyle/>
          <a:p>
            <a:pPr algn="just"/>
            <a:r>
              <a:rPr lang="pt-BR" sz="2400" cap="none" dirty="0">
                <a:latin typeface="Arial" panose="020B0604020202020204" pitchFamily="34" charset="0"/>
                <a:cs typeface="Arial" panose="020B0604020202020204" pitchFamily="34" charset="0"/>
              </a:rPr>
              <a:t> As funções de Cor Dominante, Histograma de cores e HOG features permitiram a extração das características das imagens</a:t>
            </a:r>
          </a:p>
          <a:p>
            <a:pPr algn="just"/>
            <a:r>
              <a:rPr lang="pt-BR" sz="2400" dirty="0">
                <a:latin typeface="Arial" panose="020B0604020202020204" pitchFamily="34" charset="0"/>
                <a:cs typeface="Arial" panose="020B0604020202020204" pitchFamily="34" charset="0"/>
              </a:rPr>
              <a:t>Utilizar o algoritmo k-</a:t>
            </a:r>
            <a:r>
              <a:rPr lang="pt-BR" sz="2400" dirty="0" err="1">
                <a:latin typeface="Arial" panose="020B0604020202020204" pitchFamily="34" charset="0"/>
                <a:cs typeface="Arial" panose="020B0604020202020204" pitchFamily="34" charset="0"/>
              </a:rPr>
              <a:t>means</a:t>
            </a:r>
            <a:r>
              <a:rPr lang="pt-BR" sz="2400" dirty="0">
                <a:latin typeface="Arial" panose="020B0604020202020204" pitchFamily="34" charset="0"/>
                <a:cs typeface="Arial" panose="020B0604020202020204" pitchFamily="34" charset="0"/>
              </a:rPr>
              <a:t> com essas features não apresenta resultados satisfatórios para pequenos conjuntos</a:t>
            </a:r>
          </a:p>
          <a:p>
            <a:pPr algn="just"/>
            <a:r>
              <a:rPr lang="pt-BR" sz="2400" cap="none" dirty="0">
                <a:latin typeface="Arial" panose="020B0604020202020204" pitchFamily="34" charset="0"/>
                <a:cs typeface="Arial" panose="020B0604020202020204" pitchFamily="34" charset="0"/>
              </a:rPr>
              <a:t>Conforme </a:t>
            </a:r>
            <a:r>
              <a:rPr lang="pt-BR" sz="2400" dirty="0">
                <a:latin typeface="Arial" panose="020B0604020202020204" pitchFamily="34" charset="0"/>
                <a:cs typeface="Arial" panose="020B0604020202020204" pitchFamily="34" charset="0"/>
              </a:rPr>
              <a:t>aumenta o número de imagens, as imagens são melhor </a:t>
            </a:r>
            <a:r>
              <a:rPr lang="pt-BR" sz="2400" dirty="0" err="1">
                <a:latin typeface="Arial" panose="020B0604020202020204" pitchFamily="34" charset="0"/>
                <a:cs typeface="Arial" panose="020B0604020202020204" pitchFamily="34" charset="0"/>
              </a:rPr>
              <a:t>clusterizadas</a:t>
            </a:r>
            <a:endParaRPr lang="pt-BR" sz="2400" dirty="0">
              <a:latin typeface="Arial" panose="020B0604020202020204" pitchFamily="34" charset="0"/>
              <a:cs typeface="Arial" panose="020B0604020202020204" pitchFamily="34" charset="0"/>
            </a:endParaRPr>
          </a:p>
          <a:p>
            <a:pPr algn="just"/>
            <a:r>
              <a:rPr lang="pt-BR" sz="2400" cap="none" dirty="0">
                <a:latin typeface="Arial" panose="020B0604020202020204" pitchFamily="34" charset="0"/>
                <a:cs typeface="Arial" panose="020B0604020202020204" pitchFamily="34" charset="0"/>
              </a:rPr>
              <a:t>No entanto, a complexidade cresce linearmente com a quantidade de imagens, e o </a:t>
            </a:r>
            <a:r>
              <a:rPr lang="pt-BR" sz="2400" dirty="0">
                <a:latin typeface="Arial" panose="020B0604020202020204" pitchFamily="34" charset="0"/>
                <a:cs typeface="Arial" panose="020B0604020202020204" pitchFamily="34" charset="0"/>
              </a:rPr>
              <a:t>tamanho das fotos também impacta no custo do algoritmo. </a:t>
            </a:r>
            <a:endParaRPr lang="pt-BR" sz="2400" cap="none"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D0E488BE-D523-4E50-5E55-45479747E898}"/>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Conclusão</a:t>
            </a:r>
          </a:p>
        </p:txBody>
      </p:sp>
    </p:spTree>
    <p:extLst>
      <p:ext uri="{BB962C8B-B14F-4D97-AF65-F5344CB8AC3E}">
        <p14:creationId xmlns:p14="http://schemas.microsoft.com/office/powerpoint/2010/main" val="129099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D6367A8-8BB2-4B33-972A-686541244B9F}"/>
              </a:ext>
            </a:extLst>
          </p:cNvPr>
          <p:cNvSpPr>
            <a:spLocks noGrp="1"/>
          </p:cNvSpPr>
          <p:nvPr>
            <p:ph sz="quarter" idx="13"/>
          </p:nvPr>
        </p:nvSpPr>
        <p:spPr>
          <a:xfrm>
            <a:off x="701842" y="2196337"/>
            <a:ext cx="10394707" cy="3627428"/>
          </a:xfrm>
        </p:spPr>
        <p:txBody>
          <a:bodyPr numCol="1">
            <a:normAutofit/>
          </a:bodyPr>
          <a:lstStyle/>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 N. Pappas and N. S. Jayant, "An adaptive clustering algorithm for image segmentation," International Conference on Acoustics, Speech, and Signal Processing, Glasgow, UK, 1989, pp. 1667-1670, vol. 3,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doi</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10.1109/ICASSP.1989.266767.</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O. Marques,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Practical Image and Video Processing Using MATLAB</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Belmont, CA, USA: Wiley-IEEE Press, 2011, pp. 35–47.</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R. C. Gonzalez and R. E. Woods,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Digital Image Processing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3rd ed., Prentice Hall, 2007, pp. 225–265.</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D. Lowe, "Object recognition from local scale-invariant features," in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Proc. Int. </a:t>
            </a:r>
            <a:r>
              <a:rPr lang="pt-BR"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Conf. Computer Vision</a:t>
            </a:r>
            <a:r>
              <a:rPr lang="pt-B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1999, pp. 1150-1157.</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endParaRPr lang="pt-BR" dirty="0"/>
          </a:p>
        </p:txBody>
      </p:sp>
      <p:sp>
        <p:nvSpPr>
          <p:cNvPr id="4" name="Título 1">
            <a:extLst>
              <a:ext uri="{FF2B5EF4-FFF2-40B4-BE49-F238E27FC236}">
                <a16:creationId xmlns:a16="http://schemas.microsoft.com/office/drawing/2014/main" id="{9772D1A5-37B6-7DA3-740C-AA47B1C0DB6A}"/>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Referências</a:t>
            </a:r>
          </a:p>
        </p:txBody>
      </p:sp>
    </p:spTree>
    <p:extLst>
      <p:ext uri="{BB962C8B-B14F-4D97-AF65-F5344CB8AC3E}">
        <p14:creationId xmlns:p14="http://schemas.microsoft.com/office/powerpoint/2010/main" val="20590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A3D5E-9FEA-441F-90B7-5748B6BF9875}"/>
              </a:ext>
            </a:extLst>
          </p:cNvPr>
          <p:cNvSpPr>
            <a:spLocks noGrp="1"/>
          </p:cNvSpPr>
          <p:nvPr>
            <p:ph type="title"/>
          </p:nvPr>
        </p:nvSpPr>
        <p:spPr>
          <a:xfrm>
            <a:off x="685801" y="685801"/>
            <a:ext cx="10396882" cy="797614"/>
          </a:xfrm>
        </p:spPr>
        <p:txBody>
          <a:bodyPr>
            <a:normAutofit/>
          </a:bodyPr>
          <a:lstStyle/>
          <a:p>
            <a:pPr algn="ctr"/>
            <a:r>
              <a:rPr lang="pt-BR" dirty="0"/>
              <a:t>Clusterização</a:t>
            </a:r>
          </a:p>
        </p:txBody>
      </p:sp>
      <p:sp>
        <p:nvSpPr>
          <p:cNvPr id="3" name="Espaço Reservado para Conteúdo 2">
            <a:extLst>
              <a:ext uri="{FF2B5EF4-FFF2-40B4-BE49-F238E27FC236}">
                <a16:creationId xmlns:a16="http://schemas.microsoft.com/office/drawing/2014/main" id="{40FBAF44-9E86-4FEF-896F-B78532F2D793}"/>
              </a:ext>
            </a:extLst>
          </p:cNvPr>
          <p:cNvSpPr>
            <a:spLocks noGrp="1"/>
          </p:cNvSpPr>
          <p:nvPr>
            <p:ph sz="quarter" idx="13"/>
          </p:nvPr>
        </p:nvSpPr>
        <p:spPr>
          <a:xfrm>
            <a:off x="685801" y="2550039"/>
            <a:ext cx="4657724" cy="2587878"/>
          </a:xfrm>
        </p:spPr>
        <p:txBody>
          <a:bodyPr numCol="1" anchor="t">
            <a:normAutofit/>
          </a:bodyPr>
          <a:lstStyle/>
          <a:p>
            <a:pPr algn="just"/>
            <a:r>
              <a:rPr lang="pt-BR" sz="2400" cap="none" dirty="0">
                <a:latin typeface="Arial" panose="020B0604020202020204" pitchFamily="34" charset="0"/>
                <a:cs typeface="Arial" panose="020B0604020202020204" pitchFamily="34" charset="0"/>
              </a:rPr>
              <a:t> É um método de análise de dados que agrupa um conjunto de dados em grupos de forma que os objetos dentro de um mesmo grupo sejam mais semelhantes entre si do que aos objetos de outros grupos. </a:t>
            </a:r>
          </a:p>
        </p:txBody>
      </p:sp>
      <p:sp>
        <p:nvSpPr>
          <p:cNvPr id="4" name="Espaço Reservado para Conteúdo 2">
            <a:extLst>
              <a:ext uri="{FF2B5EF4-FFF2-40B4-BE49-F238E27FC236}">
                <a16:creationId xmlns:a16="http://schemas.microsoft.com/office/drawing/2014/main" id="{FC528E1D-C4D5-6BCC-BB9D-6534DDE94406}"/>
              </a:ext>
            </a:extLst>
          </p:cNvPr>
          <p:cNvSpPr txBox="1">
            <a:spLocks/>
          </p:cNvSpPr>
          <p:nvPr/>
        </p:nvSpPr>
        <p:spPr>
          <a:xfrm>
            <a:off x="5884242" y="2550039"/>
            <a:ext cx="4657724" cy="3764776"/>
          </a:xfrm>
          <a:prstGeom prst="rect">
            <a:avLst/>
          </a:prstGeom>
        </p:spPr>
        <p:txBody>
          <a:bodyPr vert="horz" lIns="91440" tIns="45720" rIns="91440" bIns="45720" numCol="1"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O objetivo principal da clusterização é descobrir a estrutura subjacente dos dados e identificar padrões ou relacionamentos.</a:t>
            </a:r>
          </a:p>
        </p:txBody>
      </p:sp>
    </p:spTree>
    <p:extLst>
      <p:ext uri="{BB962C8B-B14F-4D97-AF65-F5344CB8AC3E}">
        <p14:creationId xmlns:p14="http://schemas.microsoft.com/office/powerpoint/2010/main" val="91884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0FBAF44-9E86-4FEF-896F-B78532F2D793}"/>
              </a:ext>
            </a:extLst>
          </p:cNvPr>
          <p:cNvSpPr>
            <a:spLocks noGrp="1"/>
          </p:cNvSpPr>
          <p:nvPr>
            <p:ph sz="quarter" idx="13"/>
          </p:nvPr>
        </p:nvSpPr>
        <p:spPr>
          <a:xfrm>
            <a:off x="685801" y="1837765"/>
            <a:ext cx="5586412" cy="3764776"/>
          </a:xfrm>
        </p:spPr>
        <p:txBody>
          <a:bodyPr numCol="1" anchor="ctr">
            <a:normAutofit/>
          </a:bodyPr>
          <a:lstStyle/>
          <a:p>
            <a:pPr algn="just"/>
            <a:r>
              <a:rPr lang="pt-BR" sz="2400" cap="none" dirty="0">
                <a:latin typeface="Arial" panose="020B0604020202020204" pitchFamily="34" charset="0"/>
                <a:cs typeface="Arial" panose="020B0604020202020204" pitchFamily="34" charset="0"/>
              </a:rPr>
              <a:t> O algoritmo k-</a:t>
            </a:r>
            <a:r>
              <a:rPr lang="pt-BR" sz="2400" cap="none" dirty="0" err="1">
                <a:latin typeface="Arial" panose="020B0604020202020204" pitchFamily="34" charset="0"/>
                <a:cs typeface="Arial" panose="020B0604020202020204" pitchFamily="34" charset="0"/>
              </a:rPr>
              <a:t>means</a:t>
            </a:r>
            <a:r>
              <a:rPr lang="pt-BR" sz="2400" cap="none" dirty="0">
                <a:latin typeface="Arial" panose="020B0604020202020204" pitchFamily="34" charset="0"/>
                <a:cs typeface="Arial" panose="020B0604020202020204" pitchFamily="34" charset="0"/>
              </a:rPr>
              <a:t> é uma técnica de clusterização utilizada para agrupar dados de acordo com suas características e similaridades. </a:t>
            </a:r>
          </a:p>
          <a:p>
            <a:pPr algn="just"/>
            <a:r>
              <a:rPr lang="pt-BR" sz="2400" dirty="0">
                <a:latin typeface="Arial" panose="020B0604020202020204" pitchFamily="34" charset="0"/>
                <a:cs typeface="Arial" panose="020B0604020202020204" pitchFamily="34" charset="0"/>
              </a:rPr>
              <a:t>É um algoritmo não </a:t>
            </a:r>
            <a:r>
              <a:rPr lang="pt-BR" sz="2400" dirty="0" err="1">
                <a:latin typeface="Arial" panose="020B0604020202020204" pitchFamily="34" charset="0"/>
                <a:cs typeface="Arial" panose="020B0604020202020204" pitchFamily="34" charset="0"/>
              </a:rPr>
              <a:t>supervisioado</a:t>
            </a:r>
            <a:r>
              <a:rPr lang="pt-BR" sz="2400" cap="none" dirty="0">
                <a:latin typeface="Arial" panose="020B0604020202020204" pitchFamily="34" charset="0"/>
                <a:cs typeface="Arial" panose="020B0604020202020204" pitchFamily="34" charset="0"/>
              </a:rPr>
              <a:t>, o que significa que não requer um conjunto de dados rotulados para treinamento.</a:t>
            </a:r>
          </a:p>
        </p:txBody>
      </p:sp>
      <p:pic>
        <p:nvPicPr>
          <p:cNvPr id="5" name="Imagem 4">
            <a:extLst>
              <a:ext uri="{FF2B5EF4-FFF2-40B4-BE49-F238E27FC236}">
                <a16:creationId xmlns:a16="http://schemas.microsoft.com/office/drawing/2014/main" id="{0A8E7DD5-F061-4ED0-B291-13B88F84D036}"/>
              </a:ext>
            </a:extLst>
          </p:cNvPr>
          <p:cNvPicPr>
            <a:picLocks noChangeAspect="1"/>
          </p:cNvPicPr>
          <p:nvPr/>
        </p:nvPicPr>
        <p:blipFill>
          <a:blip r:embed="rId2"/>
          <a:stretch>
            <a:fillRect/>
          </a:stretch>
        </p:blipFill>
        <p:spPr>
          <a:xfrm>
            <a:off x="6529098" y="2014940"/>
            <a:ext cx="4553585" cy="3410426"/>
          </a:xfrm>
          <a:prstGeom prst="rect">
            <a:avLst/>
          </a:prstGeom>
        </p:spPr>
      </p:pic>
      <p:sp>
        <p:nvSpPr>
          <p:cNvPr id="4" name="Título 1">
            <a:extLst>
              <a:ext uri="{FF2B5EF4-FFF2-40B4-BE49-F238E27FC236}">
                <a16:creationId xmlns:a16="http://schemas.microsoft.com/office/drawing/2014/main" id="{5782A8B6-9A5E-E09C-6807-8C007D35790B}"/>
              </a:ext>
            </a:extLst>
          </p:cNvPr>
          <p:cNvSpPr txBox="1">
            <a:spLocks/>
          </p:cNvSpPr>
          <p:nvPr/>
        </p:nvSpPr>
        <p:spPr>
          <a:xfrm>
            <a:off x="838201" y="838201"/>
            <a:ext cx="10396882" cy="7976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K-</a:t>
            </a:r>
            <a:r>
              <a:rPr lang="pt-BR" dirty="0" err="1"/>
              <a:t>means</a:t>
            </a:r>
            <a:endParaRPr lang="pt-BR" dirty="0"/>
          </a:p>
        </p:txBody>
      </p:sp>
    </p:spTree>
    <p:extLst>
      <p:ext uri="{BB962C8B-B14F-4D97-AF65-F5344CB8AC3E}">
        <p14:creationId xmlns:p14="http://schemas.microsoft.com/office/powerpoint/2010/main" val="18902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38AD5-8366-449A-A430-56FBAAA30E0C}"/>
              </a:ext>
            </a:extLst>
          </p:cNvPr>
          <p:cNvSpPr>
            <a:spLocks noGrp="1"/>
          </p:cNvSpPr>
          <p:nvPr>
            <p:ph type="title"/>
          </p:nvPr>
        </p:nvSpPr>
        <p:spPr>
          <a:xfrm>
            <a:off x="685801" y="685800"/>
            <a:ext cx="10396882" cy="797615"/>
          </a:xfrm>
        </p:spPr>
        <p:txBody>
          <a:bodyPr>
            <a:normAutofit/>
          </a:bodyPr>
          <a:lstStyle/>
          <a:p>
            <a:pPr algn="ctr"/>
            <a:r>
              <a:rPr lang="pt-BR" dirty="0"/>
              <a:t>Problema</a:t>
            </a:r>
          </a:p>
        </p:txBody>
      </p:sp>
      <p:sp>
        <p:nvSpPr>
          <p:cNvPr id="3" name="Espaço Reservado para Conteúdo 2">
            <a:extLst>
              <a:ext uri="{FF2B5EF4-FFF2-40B4-BE49-F238E27FC236}">
                <a16:creationId xmlns:a16="http://schemas.microsoft.com/office/drawing/2014/main" id="{25D3FD69-3C7E-4D35-86A4-48EDB830184B}"/>
              </a:ext>
            </a:extLst>
          </p:cNvPr>
          <p:cNvSpPr>
            <a:spLocks noGrp="1"/>
          </p:cNvSpPr>
          <p:nvPr>
            <p:ph sz="quarter" idx="13"/>
          </p:nvPr>
        </p:nvSpPr>
        <p:spPr>
          <a:xfrm>
            <a:off x="701843" y="2111636"/>
            <a:ext cx="9986962" cy="3627428"/>
          </a:xfrm>
        </p:spPr>
        <p:txBody>
          <a:bodyPr numCol="1">
            <a:noAutofit/>
          </a:bodyPr>
          <a:lstStyle/>
          <a:p>
            <a:pPr algn="just">
              <a:lnSpc>
                <a:spcPct val="150000"/>
              </a:lnSpc>
            </a:pPr>
            <a:r>
              <a:rPr lang="pt-BR" sz="2400" dirty="0">
                <a:latin typeface="Arial" panose="020B0604020202020204" pitchFamily="34" charset="0"/>
                <a:cs typeface="Arial" panose="020B0604020202020204" pitchFamily="34" charset="0"/>
              </a:rPr>
              <a:t>A</a:t>
            </a:r>
            <a:r>
              <a:rPr lang="pt-BR" sz="2400" cap="none" dirty="0">
                <a:latin typeface="Arial" panose="020B0604020202020204" pitchFamily="34" charset="0"/>
                <a:cs typeface="Arial" panose="020B0604020202020204" pitchFamily="34" charset="0"/>
              </a:rPr>
              <a:t>umento do uso de smartphones e câmeras digitais, </a:t>
            </a:r>
          </a:p>
          <a:p>
            <a:pPr algn="just">
              <a:lnSpc>
                <a:spcPct val="150000"/>
              </a:lnSpc>
            </a:pPr>
            <a:r>
              <a:rPr lang="pt-BR" sz="2400" dirty="0">
                <a:latin typeface="Arial" panose="020B0604020202020204" pitchFamily="34" charset="0"/>
                <a:cs typeface="Arial" panose="020B0604020202020204" pitchFamily="34" charset="0"/>
              </a:rPr>
              <a:t>Dificuldade </a:t>
            </a:r>
            <a:r>
              <a:rPr lang="pt-BR" sz="2400" cap="none" dirty="0">
                <a:latin typeface="Arial" panose="020B0604020202020204" pitchFamily="34" charset="0"/>
                <a:cs typeface="Arial" panose="020B0604020202020204" pitchFamily="34" charset="0"/>
              </a:rPr>
              <a:t>de organizar grandes volumes de fotos.</a:t>
            </a:r>
          </a:p>
          <a:p>
            <a:pPr algn="just">
              <a:lnSpc>
                <a:spcPct val="150000"/>
              </a:lnSpc>
            </a:pPr>
            <a:r>
              <a:rPr lang="pt-BR" sz="2400" dirty="0">
                <a:latin typeface="Arial" panose="020B0604020202020204" pitchFamily="34" charset="0"/>
                <a:cs typeface="Arial" panose="020B0604020202020204" pitchFamily="34" charset="0"/>
              </a:rPr>
              <a:t>Eventos como c</a:t>
            </a:r>
            <a:r>
              <a:rPr lang="pt-BR" sz="2400" cap="none" dirty="0">
                <a:latin typeface="Arial" panose="020B0604020202020204" pitchFamily="34" charset="0"/>
                <a:cs typeface="Arial" panose="020B0604020202020204" pitchFamily="34" charset="0"/>
              </a:rPr>
              <a:t>asamentos, formaturas e aniversários geram centenas ou até milhares de imagens, e </a:t>
            </a:r>
          </a:p>
          <a:p>
            <a:pPr algn="just">
              <a:lnSpc>
                <a:spcPct val="150000"/>
              </a:lnSpc>
            </a:pPr>
            <a:r>
              <a:rPr lang="pt-BR" sz="2400" dirty="0">
                <a:latin typeface="Arial" panose="020B0604020202020204" pitchFamily="34" charset="0"/>
                <a:cs typeface="Arial" panose="020B0604020202020204" pitchFamily="34" charset="0"/>
              </a:rPr>
              <a:t>C</a:t>
            </a:r>
            <a:r>
              <a:rPr lang="pt-BR" sz="2400" cap="none" dirty="0">
                <a:latin typeface="Arial" panose="020B0604020202020204" pitchFamily="34" charset="0"/>
                <a:cs typeface="Arial" panose="020B0604020202020204" pitchFamily="34" charset="0"/>
              </a:rPr>
              <a:t>ategorizar essas imagens manualmente é um processo exaustivo e demorado.</a:t>
            </a:r>
          </a:p>
        </p:txBody>
      </p:sp>
    </p:spTree>
    <p:extLst>
      <p:ext uri="{BB962C8B-B14F-4D97-AF65-F5344CB8AC3E}">
        <p14:creationId xmlns:p14="http://schemas.microsoft.com/office/powerpoint/2010/main" val="337999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0320437C-411B-E8D1-443D-7EF95500929C}"/>
              </a:ext>
            </a:extLst>
          </p:cNvPr>
          <p:cNvSpPr txBox="1">
            <a:spLocks/>
          </p:cNvSpPr>
          <p:nvPr/>
        </p:nvSpPr>
        <p:spPr>
          <a:xfrm>
            <a:off x="1176336" y="2779717"/>
            <a:ext cx="9324978" cy="1298566"/>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Utilizar o K-</a:t>
            </a:r>
            <a:r>
              <a:rPr lang="pt-BR" sz="2400" dirty="0" err="1">
                <a:latin typeface="Arial" panose="020B0604020202020204" pitchFamily="34" charset="0"/>
                <a:cs typeface="Arial" panose="020B0604020202020204" pitchFamily="34" charset="0"/>
              </a:rPr>
              <a:t>means</a:t>
            </a:r>
            <a:r>
              <a:rPr lang="pt-BR" sz="2400" dirty="0">
                <a:latin typeface="Arial" panose="020B0604020202020204" pitchFamily="34" charset="0"/>
                <a:cs typeface="Arial" panose="020B0604020202020204" pitchFamily="34" charset="0"/>
              </a:rPr>
              <a:t> como uma ferramenta para auxiliar fotógrafos profissionais que precisam organizar fotos rapidamente após eventos ou por empresas de gerenciamento de imagens que oferecem serviços de curadoria automática de grandes coleções. </a:t>
            </a:r>
          </a:p>
        </p:txBody>
      </p:sp>
      <p:sp>
        <p:nvSpPr>
          <p:cNvPr id="7" name="Título 1">
            <a:extLst>
              <a:ext uri="{FF2B5EF4-FFF2-40B4-BE49-F238E27FC236}">
                <a16:creationId xmlns:a16="http://schemas.microsoft.com/office/drawing/2014/main" id="{2D3743CE-98E2-B3BE-BE25-0E756817648C}"/>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Solução</a:t>
            </a:r>
          </a:p>
        </p:txBody>
      </p:sp>
    </p:spTree>
    <p:extLst>
      <p:ext uri="{BB962C8B-B14F-4D97-AF65-F5344CB8AC3E}">
        <p14:creationId xmlns:p14="http://schemas.microsoft.com/office/powerpoint/2010/main" val="224038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0320437C-411B-E8D1-443D-7EF95500929C}"/>
              </a:ext>
            </a:extLst>
          </p:cNvPr>
          <p:cNvSpPr txBox="1">
            <a:spLocks/>
          </p:cNvSpPr>
          <p:nvPr/>
        </p:nvSpPr>
        <p:spPr>
          <a:xfrm>
            <a:off x="1119186" y="2165353"/>
            <a:ext cx="9324978" cy="3735384"/>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Coletar imagens de casamentos, formaturas e aniversários</a:t>
            </a:r>
          </a:p>
          <a:p>
            <a:pPr algn="just"/>
            <a:r>
              <a:rPr lang="pt-BR" sz="2400" dirty="0">
                <a:latin typeface="Arial" panose="020B0604020202020204" pitchFamily="34" charset="0"/>
                <a:cs typeface="Arial" panose="020B0604020202020204" pitchFamily="34" charset="0"/>
              </a:rPr>
              <a:t>Padronizar as imagens</a:t>
            </a:r>
          </a:p>
          <a:p>
            <a:pPr algn="just"/>
            <a:r>
              <a:rPr lang="pt-BR" sz="2400" dirty="0">
                <a:latin typeface="Arial" panose="020B0604020202020204" pitchFamily="34" charset="0"/>
                <a:cs typeface="Arial" panose="020B0604020202020204" pitchFamily="34" charset="0"/>
              </a:rPr>
              <a:t>Extrair características:</a:t>
            </a:r>
          </a:p>
          <a:p>
            <a:pPr lvl="1" algn="just"/>
            <a:r>
              <a:rPr lang="pt-BR" sz="2400" dirty="0">
                <a:latin typeface="Arial" panose="020B0604020202020204" pitchFamily="34" charset="0"/>
                <a:cs typeface="Arial" panose="020B0604020202020204" pitchFamily="34" charset="0"/>
              </a:rPr>
              <a:t>Histograma de cores</a:t>
            </a:r>
          </a:p>
          <a:p>
            <a:pPr lvl="1" algn="just"/>
            <a:r>
              <a:rPr lang="pt-BR" sz="2400" dirty="0">
                <a:latin typeface="Arial" panose="020B0604020202020204" pitchFamily="34" charset="0"/>
                <a:cs typeface="Arial" panose="020B0604020202020204" pitchFamily="34" charset="0"/>
              </a:rPr>
              <a:t>Cor dominante</a:t>
            </a:r>
          </a:p>
          <a:p>
            <a:pPr lvl="1" algn="just"/>
            <a:r>
              <a:rPr lang="pt-BR" sz="2400" dirty="0">
                <a:latin typeface="Arial" panose="020B0604020202020204" pitchFamily="34" charset="0"/>
                <a:cs typeface="Arial" panose="020B0604020202020204" pitchFamily="34" charset="0"/>
              </a:rPr>
              <a:t>HOG features</a:t>
            </a:r>
          </a:p>
        </p:txBody>
      </p:sp>
      <p:sp>
        <p:nvSpPr>
          <p:cNvPr id="3" name="Título 1">
            <a:extLst>
              <a:ext uri="{FF2B5EF4-FFF2-40B4-BE49-F238E27FC236}">
                <a16:creationId xmlns:a16="http://schemas.microsoft.com/office/drawing/2014/main" id="{6A374D14-E952-0162-9A6D-1434EA7D3727}"/>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Metodologia</a:t>
            </a:r>
          </a:p>
        </p:txBody>
      </p:sp>
    </p:spTree>
    <p:extLst>
      <p:ext uri="{BB962C8B-B14F-4D97-AF65-F5344CB8AC3E}">
        <p14:creationId xmlns:p14="http://schemas.microsoft.com/office/powerpoint/2010/main" val="391686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0320437C-411B-E8D1-443D-7EF95500929C}"/>
              </a:ext>
            </a:extLst>
          </p:cNvPr>
          <p:cNvSpPr txBox="1">
            <a:spLocks/>
          </p:cNvSpPr>
          <p:nvPr/>
        </p:nvSpPr>
        <p:spPr>
          <a:xfrm>
            <a:off x="1119186" y="2165353"/>
            <a:ext cx="9324978" cy="3735384"/>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Aplicar as características extraídas ao algoritmo k-</a:t>
            </a:r>
            <a:r>
              <a:rPr lang="pt-BR" sz="2400" dirty="0" err="1">
                <a:latin typeface="Arial" panose="020B0604020202020204" pitchFamily="34" charset="0"/>
                <a:cs typeface="Arial" panose="020B0604020202020204" pitchFamily="34" charset="0"/>
              </a:rPr>
              <a:t>means</a:t>
            </a:r>
            <a:r>
              <a:rPr lang="pt-BR" sz="2400" dirty="0">
                <a:latin typeface="Arial" panose="020B0604020202020204" pitchFamily="34" charset="0"/>
                <a:cs typeface="Arial" panose="020B0604020202020204" pitchFamily="34" charset="0"/>
              </a:rPr>
              <a:t> para clusterizar as imagens</a:t>
            </a:r>
          </a:p>
          <a:p>
            <a:pPr algn="just"/>
            <a:r>
              <a:rPr lang="pt-BR" sz="2400" dirty="0">
                <a:latin typeface="Arial" panose="020B0604020202020204" pitchFamily="34" charset="0"/>
                <a:cs typeface="Arial" panose="020B0604020202020204" pitchFamily="34" charset="0"/>
              </a:rPr>
              <a:t>Usar o resultado da clusterização para organizar as imagens em diretórios</a:t>
            </a:r>
          </a:p>
        </p:txBody>
      </p:sp>
      <p:sp>
        <p:nvSpPr>
          <p:cNvPr id="3" name="Título 1">
            <a:extLst>
              <a:ext uri="{FF2B5EF4-FFF2-40B4-BE49-F238E27FC236}">
                <a16:creationId xmlns:a16="http://schemas.microsoft.com/office/drawing/2014/main" id="{6A374D14-E952-0162-9A6D-1434EA7D3727}"/>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Metodologia</a:t>
            </a:r>
          </a:p>
        </p:txBody>
      </p:sp>
    </p:spTree>
    <p:extLst>
      <p:ext uri="{BB962C8B-B14F-4D97-AF65-F5344CB8AC3E}">
        <p14:creationId xmlns:p14="http://schemas.microsoft.com/office/powerpoint/2010/main" val="187948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656CF-CFA8-4311-A4F1-0A5A0CEB580B}"/>
              </a:ext>
            </a:extLst>
          </p:cNvPr>
          <p:cNvSpPr>
            <a:spLocks noGrp="1"/>
          </p:cNvSpPr>
          <p:nvPr>
            <p:ph type="title"/>
          </p:nvPr>
        </p:nvSpPr>
        <p:spPr/>
        <p:txBody>
          <a:bodyPr/>
          <a:lstStyle/>
          <a:p>
            <a:pPr algn="ctr"/>
            <a:r>
              <a:rPr lang="pt-BR" dirty="0"/>
              <a:t>Algoritmo</a:t>
            </a:r>
          </a:p>
        </p:txBody>
      </p:sp>
      <p:pic>
        <p:nvPicPr>
          <p:cNvPr id="8" name="Imagem 7">
            <a:extLst>
              <a:ext uri="{FF2B5EF4-FFF2-40B4-BE49-F238E27FC236}">
                <a16:creationId xmlns:a16="http://schemas.microsoft.com/office/drawing/2014/main" id="{FBD34695-6BE1-F732-374A-97292A3F8393}"/>
              </a:ext>
            </a:extLst>
          </p:cNvPr>
          <p:cNvPicPr>
            <a:picLocks noChangeAspect="1"/>
          </p:cNvPicPr>
          <p:nvPr/>
        </p:nvPicPr>
        <p:blipFill>
          <a:blip r:embed="rId2"/>
          <a:stretch>
            <a:fillRect/>
          </a:stretch>
        </p:blipFill>
        <p:spPr>
          <a:xfrm>
            <a:off x="1157289" y="2109438"/>
            <a:ext cx="4000499" cy="3925862"/>
          </a:xfrm>
          <a:prstGeom prst="rect">
            <a:avLst/>
          </a:prstGeom>
        </p:spPr>
      </p:pic>
      <p:sp>
        <p:nvSpPr>
          <p:cNvPr id="9" name="Chave Direita 8">
            <a:extLst>
              <a:ext uri="{FF2B5EF4-FFF2-40B4-BE49-F238E27FC236}">
                <a16:creationId xmlns:a16="http://schemas.microsoft.com/office/drawing/2014/main" id="{EFB78791-202B-B65B-8E1B-173155C83EF4}"/>
              </a:ext>
            </a:extLst>
          </p:cNvPr>
          <p:cNvSpPr/>
          <p:nvPr/>
        </p:nvSpPr>
        <p:spPr>
          <a:xfrm>
            <a:off x="4429124" y="4072369"/>
            <a:ext cx="857251" cy="1151965"/>
          </a:xfrm>
          <a:prstGeom prst="rightBrace">
            <a:avLst/>
          </a:prstGeom>
          <a:ln>
            <a:solidFill>
              <a:schemeClr val="tx1">
                <a:alpha val="9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FD62FD5E-8C92-FDC2-431B-D929ADD3FB49}"/>
              </a:ext>
            </a:extLst>
          </p:cNvPr>
          <p:cNvSpPr txBox="1"/>
          <p:nvPr/>
        </p:nvSpPr>
        <p:spPr>
          <a:xfrm>
            <a:off x="5414962" y="4294408"/>
            <a:ext cx="3934090" cy="707886"/>
          </a:xfrm>
          <a:prstGeom prst="rect">
            <a:avLst/>
          </a:prstGeom>
          <a:noFill/>
        </p:spPr>
        <p:txBody>
          <a:bodyPr wrap="none" rtlCol="0">
            <a:spAutoFit/>
          </a:bodyPr>
          <a:lstStyle/>
          <a:p>
            <a:r>
              <a:rPr lang="pt-BR" sz="4000" b="1" dirty="0">
                <a:solidFill>
                  <a:srgbClr val="0070C0"/>
                </a:solidFill>
                <a:latin typeface="Arial" panose="020B0604020202020204" pitchFamily="34" charset="0"/>
                <a:cs typeface="Arial" panose="020B0604020202020204" pitchFamily="34" charset="0"/>
              </a:rPr>
              <a:t>N</a:t>
            </a:r>
            <a:r>
              <a:rPr lang="pt-BR" sz="4000" b="1" dirty="0">
                <a:solidFill>
                  <a:schemeClr val="accent1">
                    <a:lumMod val="75000"/>
                  </a:schemeClr>
                </a:solidFill>
                <a:latin typeface="Arial" panose="020B0604020202020204" pitchFamily="34" charset="0"/>
                <a:cs typeface="Arial" panose="020B0604020202020204" pitchFamily="34" charset="0"/>
              </a:rPr>
              <a:t> </a:t>
            </a:r>
            <a:r>
              <a:rPr lang="pt-BR" sz="4000" b="1" dirty="0">
                <a:latin typeface="Arial" panose="020B0604020202020204" pitchFamily="34" charset="0"/>
                <a:cs typeface="Arial" panose="020B0604020202020204" pitchFamily="34" charset="0"/>
              </a:rPr>
              <a:t>x (</a:t>
            </a:r>
            <a:r>
              <a:rPr lang="pt-BR" sz="4000" b="1" dirty="0">
                <a:solidFill>
                  <a:srgbClr val="FF0000"/>
                </a:solidFill>
                <a:latin typeface="Arial" panose="020B0604020202020204" pitchFamily="34" charset="0"/>
                <a:cs typeface="Arial" panose="020B0604020202020204" pitchFamily="34" charset="0"/>
              </a:rPr>
              <a:t>H x W </a:t>
            </a:r>
            <a:r>
              <a:rPr lang="pt-BR" sz="4000" b="1" dirty="0">
                <a:latin typeface="Arial" panose="020B0604020202020204" pitchFamily="34" charset="0"/>
                <a:cs typeface="Arial" panose="020B0604020202020204" pitchFamily="34" charset="0"/>
              </a:rPr>
              <a:t>+</a:t>
            </a:r>
            <a:r>
              <a:rPr lang="pt-BR" sz="4000" b="1" dirty="0">
                <a:solidFill>
                  <a:schemeClr val="accent1"/>
                </a:solidFill>
                <a:latin typeface="Arial" panose="020B0604020202020204" pitchFamily="34" charset="0"/>
                <a:cs typeface="Arial" panose="020B0604020202020204" pitchFamily="34" charset="0"/>
              </a:rPr>
              <a:t> </a:t>
            </a:r>
            <a:r>
              <a:rPr lang="pt-BR" sz="4000" b="1" dirty="0">
                <a:solidFill>
                  <a:srgbClr val="00B050"/>
                </a:solidFill>
                <a:latin typeface="Arial" panose="020B0604020202020204" pitchFamily="34" charset="0"/>
                <a:cs typeface="Arial" panose="020B0604020202020204" pitchFamily="34" charset="0"/>
              </a:rPr>
              <a:t>F</a:t>
            </a:r>
            <a:r>
              <a:rPr lang="pt-BR" sz="4000" b="1" dirty="0">
                <a:latin typeface="Arial" panose="020B0604020202020204" pitchFamily="34" charset="0"/>
                <a:cs typeface="Arial" panose="020B0604020202020204" pitchFamily="34" charset="0"/>
              </a:rPr>
              <a:t>)</a:t>
            </a:r>
            <a:r>
              <a:rPr lang="pt-BR" sz="4000" b="1" dirty="0">
                <a:solidFill>
                  <a:schemeClr val="accent1">
                    <a:lumMod val="75000"/>
                  </a:schemeClr>
                </a:solidFill>
                <a:latin typeface="Arial" panose="020B0604020202020204" pitchFamily="34" charset="0"/>
                <a:cs typeface="Arial" panose="020B0604020202020204" pitchFamily="34" charset="0"/>
              </a:rPr>
              <a:t> </a:t>
            </a:r>
          </a:p>
        </p:txBody>
      </p:sp>
      <p:sp>
        <p:nvSpPr>
          <p:cNvPr id="13" name="Colchete Direito 12">
            <a:extLst>
              <a:ext uri="{FF2B5EF4-FFF2-40B4-BE49-F238E27FC236}">
                <a16:creationId xmlns:a16="http://schemas.microsoft.com/office/drawing/2014/main" id="{FD9082D0-EA76-5A2A-F419-33C02B235072}"/>
              </a:ext>
            </a:extLst>
          </p:cNvPr>
          <p:cNvSpPr/>
          <p:nvPr/>
        </p:nvSpPr>
        <p:spPr>
          <a:xfrm>
            <a:off x="3111819" y="4294408"/>
            <a:ext cx="45719" cy="334742"/>
          </a:xfrm>
          <a:prstGeom prst="rightBracket">
            <a:avLst/>
          </a:prstGeom>
          <a:noFill/>
          <a:ln w="127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
        <p:nvSpPr>
          <p:cNvPr id="15" name="CaixaDeTexto 14">
            <a:extLst>
              <a:ext uri="{FF2B5EF4-FFF2-40B4-BE49-F238E27FC236}">
                <a16:creationId xmlns:a16="http://schemas.microsoft.com/office/drawing/2014/main" id="{656A97B6-02A0-7103-711E-EF32F6D53228}"/>
              </a:ext>
            </a:extLst>
          </p:cNvPr>
          <p:cNvSpPr txBox="1"/>
          <p:nvPr/>
        </p:nvSpPr>
        <p:spPr>
          <a:xfrm>
            <a:off x="3410550" y="4259818"/>
            <a:ext cx="889987" cy="369332"/>
          </a:xfrm>
          <a:prstGeom prst="rect">
            <a:avLst/>
          </a:prstGeom>
          <a:noFill/>
        </p:spPr>
        <p:txBody>
          <a:bodyPr wrap="none" rtlCol="0">
            <a:spAutoFit/>
          </a:bodyPr>
          <a:lstStyle/>
          <a:p>
            <a:r>
              <a:rPr lang="pt-BR" b="1" dirty="0">
                <a:solidFill>
                  <a:srgbClr val="FF0000"/>
                </a:solidFill>
                <a:latin typeface="Arial" panose="020B0604020202020204" pitchFamily="34" charset="0"/>
                <a:cs typeface="Arial" panose="020B0604020202020204" pitchFamily="34" charset="0"/>
              </a:rPr>
              <a:t>H x W </a:t>
            </a:r>
          </a:p>
        </p:txBody>
      </p:sp>
      <p:sp>
        <p:nvSpPr>
          <p:cNvPr id="16" name="CaixaDeTexto 15">
            <a:extLst>
              <a:ext uri="{FF2B5EF4-FFF2-40B4-BE49-F238E27FC236}">
                <a16:creationId xmlns:a16="http://schemas.microsoft.com/office/drawing/2014/main" id="{C213C4F6-6CAF-2141-C373-4A978F7EF08B}"/>
              </a:ext>
            </a:extLst>
          </p:cNvPr>
          <p:cNvSpPr txBox="1"/>
          <p:nvPr/>
        </p:nvSpPr>
        <p:spPr>
          <a:xfrm>
            <a:off x="1320944" y="4613761"/>
            <a:ext cx="325730" cy="369332"/>
          </a:xfrm>
          <a:prstGeom prst="rect">
            <a:avLst/>
          </a:prstGeom>
          <a:noFill/>
        </p:spPr>
        <p:txBody>
          <a:bodyPr wrap="none" rtlCol="0">
            <a:spAutoFit/>
          </a:bodyPr>
          <a:lstStyle/>
          <a:p>
            <a:r>
              <a:rPr lang="pt-BR" b="1" dirty="0">
                <a:solidFill>
                  <a:srgbClr val="00B050"/>
                </a:solidFill>
                <a:latin typeface="Arial" panose="020B0604020202020204" pitchFamily="34" charset="0"/>
                <a:cs typeface="Arial" panose="020B0604020202020204" pitchFamily="34" charset="0"/>
              </a:rPr>
              <a:t>F</a:t>
            </a:r>
          </a:p>
        </p:txBody>
      </p:sp>
      <p:sp>
        <p:nvSpPr>
          <p:cNvPr id="17" name="Colchete Direito 16">
            <a:extLst>
              <a:ext uri="{FF2B5EF4-FFF2-40B4-BE49-F238E27FC236}">
                <a16:creationId xmlns:a16="http://schemas.microsoft.com/office/drawing/2014/main" id="{A513A761-4A24-E8B2-3F75-770B16A6D900}"/>
              </a:ext>
            </a:extLst>
          </p:cNvPr>
          <p:cNvSpPr/>
          <p:nvPr/>
        </p:nvSpPr>
        <p:spPr>
          <a:xfrm rot="10800000">
            <a:off x="1623815" y="4648351"/>
            <a:ext cx="45719" cy="334742"/>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00546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656CF-CFA8-4311-A4F1-0A5A0CEB580B}"/>
              </a:ext>
            </a:extLst>
          </p:cNvPr>
          <p:cNvSpPr>
            <a:spLocks noGrp="1"/>
          </p:cNvSpPr>
          <p:nvPr>
            <p:ph type="title"/>
          </p:nvPr>
        </p:nvSpPr>
        <p:spPr/>
        <p:txBody>
          <a:bodyPr/>
          <a:lstStyle/>
          <a:p>
            <a:pPr algn="ctr"/>
            <a:r>
              <a:rPr lang="pt-BR" dirty="0"/>
              <a:t>Algoritmo</a:t>
            </a:r>
          </a:p>
        </p:txBody>
      </p:sp>
      <p:pic>
        <p:nvPicPr>
          <p:cNvPr id="8" name="Imagem 7">
            <a:extLst>
              <a:ext uri="{FF2B5EF4-FFF2-40B4-BE49-F238E27FC236}">
                <a16:creationId xmlns:a16="http://schemas.microsoft.com/office/drawing/2014/main" id="{FBD34695-6BE1-F732-374A-97292A3F8393}"/>
              </a:ext>
            </a:extLst>
          </p:cNvPr>
          <p:cNvPicPr>
            <a:picLocks noChangeAspect="1"/>
          </p:cNvPicPr>
          <p:nvPr/>
        </p:nvPicPr>
        <p:blipFill>
          <a:blip r:embed="rId2"/>
          <a:stretch>
            <a:fillRect/>
          </a:stretch>
        </p:blipFill>
        <p:spPr>
          <a:xfrm>
            <a:off x="1157289" y="2109438"/>
            <a:ext cx="4000499" cy="3925862"/>
          </a:xfrm>
          <a:prstGeom prst="rect">
            <a:avLst/>
          </a:prstGeom>
        </p:spPr>
      </p:pic>
      <p:sp>
        <p:nvSpPr>
          <p:cNvPr id="9" name="Chave Direita 8">
            <a:extLst>
              <a:ext uri="{FF2B5EF4-FFF2-40B4-BE49-F238E27FC236}">
                <a16:creationId xmlns:a16="http://schemas.microsoft.com/office/drawing/2014/main" id="{EFB78791-202B-B65B-8E1B-173155C83EF4}"/>
              </a:ext>
            </a:extLst>
          </p:cNvPr>
          <p:cNvSpPr/>
          <p:nvPr/>
        </p:nvSpPr>
        <p:spPr>
          <a:xfrm>
            <a:off x="4429124" y="4072369"/>
            <a:ext cx="857251" cy="1151965"/>
          </a:xfrm>
          <a:prstGeom prst="rightBrace">
            <a:avLst/>
          </a:prstGeom>
          <a:ln>
            <a:solidFill>
              <a:schemeClr val="tx1">
                <a:alpha val="9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FD62FD5E-8C92-FDC2-431B-D929ADD3FB49}"/>
              </a:ext>
            </a:extLst>
          </p:cNvPr>
          <p:cNvSpPr txBox="1"/>
          <p:nvPr/>
        </p:nvSpPr>
        <p:spPr>
          <a:xfrm>
            <a:off x="5414962" y="4294408"/>
            <a:ext cx="3934090" cy="707886"/>
          </a:xfrm>
          <a:prstGeom prst="rect">
            <a:avLst/>
          </a:prstGeom>
          <a:noFill/>
        </p:spPr>
        <p:txBody>
          <a:bodyPr wrap="none" rtlCol="0">
            <a:spAutoFit/>
          </a:bodyPr>
          <a:lstStyle/>
          <a:p>
            <a:r>
              <a:rPr lang="pt-BR" sz="4000" b="1" dirty="0">
                <a:solidFill>
                  <a:srgbClr val="0070C0"/>
                </a:solidFill>
                <a:latin typeface="Arial" panose="020B0604020202020204" pitchFamily="34" charset="0"/>
                <a:cs typeface="Arial" panose="020B0604020202020204" pitchFamily="34" charset="0"/>
              </a:rPr>
              <a:t>N</a:t>
            </a:r>
            <a:r>
              <a:rPr lang="pt-BR" sz="4000" b="1" dirty="0">
                <a:solidFill>
                  <a:schemeClr val="accent1">
                    <a:lumMod val="75000"/>
                  </a:schemeClr>
                </a:solidFill>
                <a:latin typeface="Arial" panose="020B0604020202020204" pitchFamily="34" charset="0"/>
                <a:cs typeface="Arial" panose="020B0604020202020204" pitchFamily="34" charset="0"/>
              </a:rPr>
              <a:t> </a:t>
            </a:r>
            <a:r>
              <a:rPr lang="pt-BR" sz="4000" b="1" dirty="0">
                <a:latin typeface="Arial" panose="020B0604020202020204" pitchFamily="34" charset="0"/>
                <a:cs typeface="Arial" panose="020B0604020202020204" pitchFamily="34" charset="0"/>
              </a:rPr>
              <a:t>x (</a:t>
            </a:r>
            <a:r>
              <a:rPr lang="pt-BR" sz="4000" b="1" dirty="0">
                <a:solidFill>
                  <a:srgbClr val="FF0000"/>
                </a:solidFill>
                <a:latin typeface="Arial" panose="020B0604020202020204" pitchFamily="34" charset="0"/>
                <a:cs typeface="Arial" panose="020B0604020202020204" pitchFamily="34" charset="0"/>
              </a:rPr>
              <a:t>H x W </a:t>
            </a:r>
            <a:r>
              <a:rPr lang="pt-BR" sz="4000" b="1" dirty="0">
                <a:latin typeface="Arial" panose="020B0604020202020204" pitchFamily="34" charset="0"/>
                <a:cs typeface="Arial" panose="020B0604020202020204" pitchFamily="34" charset="0"/>
              </a:rPr>
              <a:t>+</a:t>
            </a:r>
            <a:r>
              <a:rPr lang="pt-BR" sz="4000" b="1" dirty="0">
                <a:solidFill>
                  <a:schemeClr val="accent1"/>
                </a:solidFill>
                <a:latin typeface="Arial" panose="020B0604020202020204" pitchFamily="34" charset="0"/>
                <a:cs typeface="Arial" panose="020B0604020202020204" pitchFamily="34" charset="0"/>
              </a:rPr>
              <a:t> </a:t>
            </a:r>
            <a:r>
              <a:rPr lang="pt-BR" sz="4000" b="1" dirty="0">
                <a:solidFill>
                  <a:srgbClr val="00B050"/>
                </a:solidFill>
                <a:latin typeface="Arial" panose="020B0604020202020204" pitchFamily="34" charset="0"/>
                <a:cs typeface="Arial" panose="020B0604020202020204" pitchFamily="34" charset="0"/>
              </a:rPr>
              <a:t>F</a:t>
            </a:r>
            <a:r>
              <a:rPr lang="pt-BR" sz="4000" b="1" dirty="0">
                <a:latin typeface="Arial" panose="020B0604020202020204" pitchFamily="34" charset="0"/>
                <a:cs typeface="Arial" panose="020B0604020202020204" pitchFamily="34" charset="0"/>
              </a:rPr>
              <a:t>)</a:t>
            </a:r>
            <a:r>
              <a:rPr lang="pt-BR" sz="4000" b="1" dirty="0">
                <a:solidFill>
                  <a:schemeClr val="accent1">
                    <a:lumMod val="75000"/>
                  </a:schemeClr>
                </a:solidFill>
                <a:latin typeface="Arial" panose="020B0604020202020204" pitchFamily="34" charset="0"/>
                <a:cs typeface="Arial" panose="020B0604020202020204" pitchFamily="34" charset="0"/>
              </a:rPr>
              <a:t> </a:t>
            </a:r>
          </a:p>
        </p:txBody>
      </p:sp>
      <p:sp>
        <p:nvSpPr>
          <p:cNvPr id="13" name="Colchete Direito 12">
            <a:extLst>
              <a:ext uri="{FF2B5EF4-FFF2-40B4-BE49-F238E27FC236}">
                <a16:creationId xmlns:a16="http://schemas.microsoft.com/office/drawing/2014/main" id="{FD9082D0-EA76-5A2A-F419-33C02B235072}"/>
              </a:ext>
            </a:extLst>
          </p:cNvPr>
          <p:cNvSpPr/>
          <p:nvPr/>
        </p:nvSpPr>
        <p:spPr>
          <a:xfrm>
            <a:off x="3111819" y="4294408"/>
            <a:ext cx="45719" cy="334742"/>
          </a:xfrm>
          <a:prstGeom prst="rightBracket">
            <a:avLst/>
          </a:prstGeom>
          <a:noFill/>
          <a:ln w="127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
        <p:nvSpPr>
          <p:cNvPr id="15" name="CaixaDeTexto 14">
            <a:extLst>
              <a:ext uri="{FF2B5EF4-FFF2-40B4-BE49-F238E27FC236}">
                <a16:creationId xmlns:a16="http://schemas.microsoft.com/office/drawing/2014/main" id="{656A97B6-02A0-7103-711E-EF32F6D53228}"/>
              </a:ext>
            </a:extLst>
          </p:cNvPr>
          <p:cNvSpPr txBox="1"/>
          <p:nvPr/>
        </p:nvSpPr>
        <p:spPr>
          <a:xfrm>
            <a:off x="3410550" y="4259818"/>
            <a:ext cx="889987" cy="369332"/>
          </a:xfrm>
          <a:prstGeom prst="rect">
            <a:avLst/>
          </a:prstGeom>
          <a:noFill/>
        </p:spPr>
        <p:txBody>
          <a:bodyPr wrap="none" rtlCol="0">
            <a:spAutoFit/>
          </a:bodyPr>
          <a:lstStyle/>
          <a:p>
            <a:r>
              <a:rPr lang="pt-BR" b="1" dirty="0">
                <a:solidFill>
                  <a:srgbClr val="FF0000"/>
                </a:solidFill>
                <a:latin typeface="Arial" panose="020B0604020202020204" pitchFamily="34" charset="0"/>
                <a:cs typeface="Arial" panose="020B0604020202020204" pitchFamily="34" charset="0"/>
              </a:rPr>
              <a:t>H x W </a:t>
            </a:r>
          </a:p>
        </p:txBody>
      </p:sp>
      <p:sp>
        <p:nvSpPr>
          <p:cNvPr id="16" name="CaixaDeTexto 15">
            <a:extLst>
              <a:ext uri="{FF2B5EF4-FFF2-40B4-BE49-F238E27FC236}">
                <a16:creationId xmlns:a16="http://schemas.microsoft.com/office/drawing/2014/main" id="{C213C4F6-6CAF-2141-C373-4A978F7EF08B}"/>
              </a:ext>
            </a:extLst>
          </p:cNvPr>
          <p:cNvSpPr txBox="1"/>
          <p:nvPr/>
        </p:nvSpPr>
        <p:spPr>
          <a:xfrm>
            <a:off x="1320944" y="4613761"/>
            <a:ext cx="325730" cy="369332"/>
          </a:xfrm>
          <a:prstGeom prst="rect">
            <a:avLst/>
          </a:prstGeom>
          <a:noFill/>
        </p:spPr>
        <p:txBody>
          <a:bodyPr wrap="none" rtlCol="0">
            <a:spAutoFit/>
          </a:bodyPr>
          <a:lstStyle/>
          <a:p>
            <a:r>
              <a:rPr lang="pt-BR" b="1" dirty="0">
                <a:solidFill>
                  <a:srgbClr val="00B050"/>
                </a:solidFill>
                <a:latin typeface="Arial" panose="020B0604020202020204" pitchFamily="34" charset="0"/>
                <a:cs typeface="Arial" panose="020B0604020202020204" pitchFamily="34" charset="0"/>
              </a:rPr>
              <a:t>F</a:t>
            </a:r>
          </a:p>
        </p:txBody>
      </p:sp>
      <p:sp>
        <p:nvSpPr>
          <p:cNvPr id="17" name="Colchete Direito 16">
            <a:extLst>
              <a:ext uri="{FF2B5EF4-FFF2-40B4-BE49-F238E27FC236}">
                <a16:creationId xmlns:a16="http://schemas.microsoft.com/office/drawing/2014/main" id="{A513A761-4A24-E8B2-3F75-770B16A6D900}"/>
              </a:ext>
            </a:extLst>
          </p:cNvPr>
          <p:cNvSpPr/>
          <p:nvPr/>
        </p:nvSpPr>
        <p:spPr>
          <a:xfrm rot="10800000">
            <a:off x="1623815" y="4648351"/>
            <a:ext cx="45719" cy="334742"/>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
        <p:nvSpPr>
          <p:cNvPr id="3" name="CaixaDeTexto 2">
            <a:extLst>
              <a:ext uri="{FF2B5EF4-FFF2-40B4-BE49-F238E27FC236}">
                <a16:creationId xmlns:a16="http://schemas.microsoft.com/office/drawing/2014/main" id="{B668D22E-01D8-FE27-9A58-74CC4D54B288}"/>
              </a:ext>
            </a:extLst>
          </p:cNvPr>
          <p:cNvSpPr txBox="1"/>
          <p:nvPr/>
        </p:nvSpPr>
        <p:spPr>
          <a:xfrm>
            <a:off x="3111819" y="5224334"/>
            <a:ext cx="622286" cy="307777"/>
          </a:xfrm>
          <a:prstGeom prst="rect">
            <a:avLst/>
          </a:prstGeom>
          <a:noFill/>
        </p:spPr>
        <p:txBody>
          <a:bodyPr wrap="none" rtlCol="0">
            <a:spAutoFit/>
          </a:bodyPr>
          <a:lstStyle/>
          <a:p>
            <a:r>
              <a:rPr lang="pt-BR" sz="1400" b="1" dirty="0">
                <a:latin typeface="Arial" panose="020B0604020202020204" pitchFamily="34" charset="0"/>
                <a:cs typeface="Arial" panose="020B0604020202020204" pitchFamily="34" charset="0"/>
              </a:rPr>
              <a:t>N x F</a:t>
            </a:r>
          </a:p>
        </p:txBody>
      </p:sp>
      <p:sp>
        <p:nvSpPr>
          <p:cNvPr id="4" name="CaixaDeTexto 3">
            <a:extLst>
              <a:ext uri="{FF2B5EF4-FFF2-40B4-BE49-F238E27FC236}">
                <a16:creationId xmlns:a16="http://schemas.microsoft.com/office/drawing/2014/main" id="{4D44A733-F1D3-ACFE-7D3A-0C0E49E33072}"/>
              </a:ext>
            </a:extLst>
          </p:cNvPr>
          <p:cNvSpPr txBox="1"/>
          <p:nvPr/>
        </p:nvSpPr>
        <p:spPr>
          <a:xfrm>
            <a:off x="3288722" y="5668540"/>
            <a:ext cx="1011815" cy="307777"/>
          </a:xfrm>
          <a:prstGeom prst="rect">
            <a:avLst/>
          </a:prstGeom>
          <a:noFill/>
        </p:spPr>
        <p:txBody>
          <a:bodyPr wrap="none" rtlCol="0">
            <a:spAutoFit/>
          </a:bodyPr>
          <a:lstStyle/>
          <a:p>
            <a:r>
              <a:rPr lang="pt-BR" sz="1400" b="1" dirty="0">
                <a:latin typeface="Arial" panose="020B0604020202020204" pitchFamily="34" charset="0"/>
                <a:cs typeface="Arial" panose="020B0604020202020204" pitchFamily="34" charset="0"/>
              </a:rPr>
              <a:t>N x H x W</a:t>
            </a:r>
          </a:p>
        </p:txBody>
      </p:sp>
      <p:sp>
        <p:nvSpPr>
          <p:cNvPr id="5" name="CaixaDeTexto 4">
            <a:extLst>
              <a:ext uri="{FF2B5EF4-FFF2-40B4-BE49-F238E27FC236}">
                <a16:creationId xmlns:a16="http://schemas.microsoft.com/office/drawing/2014/main" id="{4C7A6B56-BBB5-834E-C7F4-8C22EDEDB987}"/>
              </a:ext>
            </a:extLst>
          </p:cNvPr>
          <p:cNvSpPr txBox="1"/>
          <p:nvPr/>
        </p:nvSpPr>
        <p:spPr>
          <a:xfrm>
            <a:off x="2360946" y="5502726"/>
            <a:ext cx="622286" cy="307777"/>
          </a:xfrm>
          <a:prstGeom prst="rect">
            <a:avLst/>
          </a:prstGeom>
          <a:noFill/>
        </p:spPr>
        <p:txBody>
          <a:bodyPr wrap="none" rtlCol="0">
            <a:spAutoFit/>
          </a:bodyPr>
          <a:lstStyle/>
          <a:p>
            <a:r>
              <a:rPr lang="pt-BR" sz="1400" b="1" dirty="0">
                <a:latin typeface="Arial" panose="020B0604020202020204" pitchFamily="34" charset="0"/>
                <a:cs typeface="Arial" panose="020B0604020202020204" pitchFamily="34" charset="0"/>
              </a:rPr>
              <a:t>N x F</a:t>
            </a:r>
          </a:p>
        </p:txBody>
      </p:sp>
    </p:spTree>
    <p:extLst>
      <p:ext uri="{BB962C8B-B14F-4D97-AF65-F5344CB8AC3E}">
        <p14:creationId xmlns:p14="http://schemas.microsoft.com/office/powerpoint/2010/main" val="3422556987"/>
      </p:ext>
    </p:extLst>
  </p:cSld>
  <p:clrMapOvr>
    <a:masterClrMapping/>
  </p:clrMapOvr>
</p:sld>
</file>

<file path=ppt/theme/theme1.xml><?xml version="1.0" encoding="utf-8"?>
<a:theme xmlns:a="http://schemas.openxmlformats.org/drawingml/2006/main" name="Exibir">
  <a:themeElements>
    <a:clrScheme name="Exibir">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xibir">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ibir">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TM03457515[[fn=Exibir]]</Template>
  <TotalTime>118</TotalTime>
  <Words>599</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Century Schoolbook</vt:lpstr>
      <vt:lpstr>Wingdings 2</vt:lpstr>
      <vt:lpstr>Exibir</vt:lpstr>
      <vt:lpstr>Clusterização de Fotografias Usando K-Means</vt:lpstr>
      <vt:lpstr>Clusterização</vt:lpstr>
      <vt:lpstr>Apresentação do PowerPoint</vt:lpstr>
      <vt:lpstr>Problema</vt:lpstr>
      <vt:lpstr>Apresentação do PowerPoint</vt:lpstr>
      <vt:lpstr>Apresentação do PowerPoint</vt:lpstr>
      <vt:lpstr>Apresentação do PowerPoint</vt:lpstr>
      <vt:lpstr>Algoritmo</vt:lpstr>
      <vt:lpstr>Algoritmo</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Organização Automática de Fotografias de Eventos Usando K-Means</dc:title>
  <dc:creator>Mateus Moraes</dc:creator>
  <cp:lastModifiedBy>Bárbara Z</cp:lastModifiedBy>
  <cp:revision>9</cp:revision>
  <dcterms:created xsi:type="dcterms:W3CDTF">2024-09-22T12:51:55Z</dcterms:created>
  <dcterms:modified xsi:type="dcterms:W3CDTF">2024-09-23T23:36:39Z</dcterms:modified>
</cp:coreProperties>
</file>